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07" r:id="rId2"/>
    <p:sldId id="408" r:id="rId3"/>
    <p:sldId id="402" r:id="rId4"/>
    <p:sldId id="403" r:id="rId5"/>
    <p:sldId id="411" r:id="rId6"/>
    <p:sldId id="410" r:id="rId7"/>
    <p:sldId id="412" r:id="rId8"/>
    <p:sldId id="404" r:id="rId9"/>
    <p:sldId id="405" r:id="rId10"/>
    <p:sldId id="406" r:id="rId11"/>
    <p:sldId id="414" r:id="rId12"/>
    <p:sldId id="413" r:id="rId13"/>
    <p:sldId id="396" r:id="rId14"/>
    <p:sldId id="415" r:id="rId15"/>
    <p:sldId id="416"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CC"/>
    <a:srgbClr val="FF5050"/>
    <a:srgbClr val="000099"/>
    <a:srgbClr val="0000CC"/>
    <a:srgbClr val="3333FF"/>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407" autoAdjust="0"/>
    <p:restoredTop sz="91597" autoAdjust="0"/>
  </p:normalViewPr>
  <p:slideViewPr>
    <p:cSldViewPr>
      <p:cViewPr varScale="1">
        <p:scale>
          <a:sx n="63" d="100"/>
          <a:sy n="63" d="100"/>
        </p:scale>
        <p:origin x="-8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9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971183" y="0"/>
            <a:ext cx="3037628" cy="4648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01359" y="4415790"/>
            <a:ext cx="5607684" cy="418338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971183" y="8829989"/>
            <a:ext cx="3037628" cy="464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fld id="{93C262C6-40A1-4AF1-851A-60606CC669D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FAD34F-0B5B-4A50-B353-F18EC416429F}" type="slidenum">
              <a:rPr lang="en-US"/>
              <a:pPr/>
              <a:t>1</a:t>
            </a:fld>
            <a:endParaRPr lang="en-US"/>
          </a:p>
        </p:txBody>
      </p:sp>
      <p:sp>
        <p:nvSpPr>
          <p:cNvPr id="307202" name="Rectangle 2"/>
          <p:cNvSpPr>
            <a:spLocks noGrp="1" noRot="1" noChangeAspect="1" noChangeArrowheads="1" noTextEdit="1"/>
          </p:cNvSpPr>
          <p:nvPr>
            <p:ph type="sldImg"/>
          </p:nvPr>
        </p:nvSpPr>
        <p:spPr>
          <a:xfrm>
            <a:off x="488950" y="446088"/>
            <a:ext cx="6408738" cy="4808537"/>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AB0D8-5586-4591-8CA0-83B904C6D70B}" type="slidenum">
              <a:rPr lang="en-US"/>
              <a:pPr/>
              <a:t>10</a:t>
            </a:fld>
            <a:endParaRPr lang="en-US"/>
          </a:p>
        </p:txBody>
      </p:sp>
      <p:sp>
        <p:nvSpPr>
          <p:cNvPr id="305154" name="Rectangle 2"/>
          <p:cNvSpPr>
            <a:spLocks noGrp="1" noRot="1" noChangeAspect="1" noChangeArrowheads="1" noTextEdit="1"/>
          </p:cNvSpPr>
          <p:nvPr>
            <p:ph type="sldImg"/>
          </p:nvPr>
        </p:nvSpPr>
        <p:spPr>
          <a:xfrm>
            <a:off x="1009650" y="234950"/>
            <a:ext cx="5576888" cy="4184650"/>
          </a:xfrm>
          <a:ln/>
        </p:spPr>
      </p:sp>
      <p:sp>
        <p:nvSpPr>
          <p:cNvPr id="305155" name="Rectangle 3"/>
          <p:cNvSpPr>
            <a:spLocks noGrp="1" noChangeArrowheads="1"/>
          </p:cNvSpPr>
          <p:nvPr>
            <p:ph type="body" idx="1"/>
          </p:nvPr>
        </p:nvSpPr>
        <p:spPr>
          <a:xfrm>
            <a:off x="1103724" y="4592486"/>
            <a:ext cx="5606094" cy="4180196"/>
          </a:xfrm>
        </p:spPr>
        <p:txBody>
          <a:bodyPr/>
          <a:lstStyle/>
          <a:p>
            <a:pPr algn="just"/>
            <a:r>
              <a:rPr lang="en-US"/>
              <a:t>This slide shows benzene and TPH vapor profiles of vapor well VW-11 from two different sampling dates, the earlier 8/06 event having no shallow completion. Vapor concentrations are very high within the contaminated soil zone (patterned area) and, from the 8/26/06 sampling event where the shallowest vapor sample was obtained from 4 feet deep, vapors appear to not attenuate below the overlying paved road. However, on 6/27/07, vapor samples obtained from 2.5 feet deep showed nearly complete vapor attenuation.  Leak testing confirmed the good integrity of each completion point.</a:t>
            </a:r>
          </a:p>
          <a:p>
            <a:pPr algn="just"/>
            <a:endParaRPr lang="en-US"/>
          </a:p>
          <a:p>
            <a:pPr algn="just"/>
            <a:r>
              <a:rPr lang="en-US"/>
              <a:t>Some practitioners maintain that vapor completion points set too shallow (some say &lt;5 feet deep) may be subject to short-circuiting or otherwise drawing in atmospheric air, causing a false-negative effect on vapor analyses.  Others argue that this effect is not occurring at most sites because, according to standard sampling practices, vapor samples are obtained relatively quickly (“grab samples”) and draw vapor in from the area directly around the completion point. Studies in Utah show that only faulty completion points or unnecessarily long sampling times result in drawing in atmospheric air. VW-11 is an example that shows the benefits of shallow completion points out-weighing the perception that short-circuiting might occur.</a:t>
            </a:r>
          </a:p>
          <a:p>
            <a:pPr algn="just"/>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36B18-9F98-4BDD-8654-D1C41FA8AFED}" type="slidenum">
              <a:rPr lang="en-US"/>
              <a:pPr/>
              <a:t>11</a:t>
            </a:fld>
            <a:endParaRPr lang="en-US"/>
          </a:p>
        </p:txBody>
      </p:sp>
      <p:sp>
        <p:nvSpPr>
          <p:cNvPr id="321538" name="Rectangle 2"/>
          <p:cNvSpPr>
            <a:spLocks noGrp="1" noRot="1" noChangeAspect="1" noChangeArrowheads="1" noTextEdit="1"/>
          </p:cNvSpPr>
          <p:nvPr>
            <p:ph type="sldImg"/>
          </p:nvPr>
        </p:nvSpPr>
        <p:spPr>
          <a:xfrm>
            <a:off x="771525" y="220663"/>
            <a:ext cx="6002338" cy="4503737"/>
          </a:xfrm>
          <a:ln/>
        </p:spPr>
      </p:sp>
      <p:sp>
        <p:nvSpPr>
          <p:cNvPr id="321539" name="Rectangle 3"/>
          <p:cNvSpPr>
            <a:spLocks noGrp="1" noChangeArrowheads="1"/>
          </p:cNvSpPr>
          <p:nvPr>
            <p:ph type="body" idx="1"/>
          </p:nvPr>
        </p:nvSpPr>
        <p:spPr>
          <a:xfrm>
            <a:off x="365788" y="5050939"/>
            <a:ext cx="6406055" cy="2142629"/>
          </a:xfrm>
        </p:spPr>
        <p:txBody>
          <a:bodyPr/>
          <a:lstStyle/>
          <a:p>
            <a:pPr algn="just"/>
            <a:r>
              <a:rPr lang="en-US" sz="1300" dirty="0">
                <a:solidFill>
                  <a:srgbClr val="06060A"/>
                </a:solidFill>
              </a:rPr>
              <a:t>Magnitude of subsurface AFs is expressed by dividing the shallow soil vapor concentration by the deep soil vapor concentration.  The lower the AF, the greater attenuation and contaminant reduction.  Significant attenuation is observed when the petroleum contaminant source has 2 to 10 feet of clean overlying soil.  This example shows that vapors associated with a very high source strength are fully attenuated with 7 to 8 feet of clean overlying soil and the AF is very low.</a:t>
            </a:r>
          </a:p>
          <a:p>
            <a:pPr algn="just"/>
            <a:endParaRPr lang="en-US" sz="1300" dirty="0">
              <a:solidFill>
                <a:srgbClr val="06060A"/>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F269A-2F0B-43CF-B9C7-0949009B590A}" type="slidenum">
              <a:rPr lang="en-US"/>
              <a:pPr/>
              <a:t>12</a:t>
            </a:fld>
            <a:endParaRPr lang="en-US"/>
          </a:p>
        </p:txBody>
      </p:sp>
      <p:sp>
        <p:nvSpPr>
          <p:cNvPr id="319490" name="Rectangle 2"/>
          <p:cNvSpPr>
            <a:spLocks noGrp="1" noRot="1" noChangeAspect="1" noChangeArrowheads="1" noTextEdit="1"/>
          </p:cNvSpPr>
          <p:nvPr>
            <p:ph type="sldImg"/>
          </p:nvPr>
        </p:nvSpPr>
        <p:spPr>
          <a:xfrm>
            <a:off x="831850" y="596900"/>
            <a:ext cx="5481638" cy="4113213"/>
          </a:xfrm>
          <a:ln/>
        </p:spPr>
      </p:sp>
      <p:sp>
        <p:nvSpPr>
          <p:cNvPr id="319491" name="Rectangle 3"/>
          <p:cNvSpPr>
            <a:spLocks noGrp="1" noChangeArrowheads="1"/>
          </p:cNvSpPr>
          <p:nvPr>
            <p:ph type="body" idx="1"/>
          </p:nvPr>
        </p:nvSpPr>
        <p:spPr>
          <a:xfrm>
            <a:off x="381692" y="4845589"/>
            <a:ext cx="6262921" cy="4578159"/>
          </a:xfrm>
        </p:spPr>
        <p:txBody>
          <a:bodyPr/>
          <a:lstStyle/>
          <a:p>
            <a:pPr algn="just"/>
            <a:r>
              <a:rPr lang="en-US"/>
              <a:t>The Petroleum Vapor Intrusion d-base contains abundant data for subsurface SV events from which meaningful AFs are derived: benzene 237, TPH 189, including many sample events beneath buildings (benzene 53, TPH 41).</a:t>
            </a:r>
          </a:p>
          <a:p>
            <a:pPr algn="just"/>
            <a:endParaRPr lang="en-US"/>
          </a:p>
          <a:p>
            <a:pPr algn="just"/>
            <a:r>
              <a:rPr lang="en-US"/>
              <a:t>Results:  Insignificant AFs &gt;1E-02 (&lt;100-fold contaminant reduction) are due to 3 Reasons: </a:t>
            </a:r>
            <a:r>
              <a:rPr lang="en-US">
                <a:solidFill>
                  <a:srgbClr val="06060A"/>
                </a:solidFill>
              </a:rPr>
              <a:t>1) No clean soil overlying the source; 2) Low source strengths; 3) Vapors attenuate directly above even very strong sources.  </a:t>
            </a:r>
            <a:r>
              <a:rPr lang="en-US"/>
              <a:t>Of the SV events exhibiting significant attenuation, the majority of shows </a:t>
            </a:r>
            <a:r>
              <a:rPr lang="en-US" u="sng"/>
              <a:t>&gt;</a:t>
            </a:r>
            <a:r>
              <a:rPr lang="en-US"/>
              <a:t>10,000-fold reduction contaminant vapor concentration (AF </a:t>
            </a:r>
            <a:r>
              <a:rPr lang="en-US" u="sng"/>
              <a:t>&lt;</a:t>
            </a:r>
            <a:r>
              <a:rPr lang="en-US"/>
              <a:t>1E-04).</a:t>
            </a:r>
          </a:p>
          <a:p>
            <a:pPr algn="just"/>
            <a:endParaRPr lang="en-US"/>
          </a:p>
          <a:p>
            <a:pPr algn="just"/>
            <a:r>
              <a:rPr lang="en-US"/>
              <a:t>The database contains many single-point sub-slab vapor events from which AFs cannot be determined but are still valuable for general, qualtitative evaluation.  Some of those sub-slab points have multi-depth vapor monitoring wells adjacent to the building (“near-slab” or “exterior”). The d-base has only one site where vapor intrusion is reported to occur: Stafford, New Jersey Building #73 (Sanders and Hers, 2006) because very high dissolved gasoline contaminant concentrations occur only 5 feet below the building.  Benzene vapors do not intrude the building (dissolved benzene 12,000 ug/L) but MTBE, 2,2,4-Trimethylpentane and Cyclohexane do (dissolved MTBE 590,000 ug/L).</a:t>
            </a:r>
          </a:p>
          <a:p>
            <a:pPr algn="just"/>
            <a:endParaRPr lang="en-US"/>
          </a:p>
          <a:p>
            <a:pPr algn="just"/>
            <a:r>
              <a:rPr lang="en-US">
                <a:solidFill>
                  <a:srgbClr val="06060A"/>
                </a:solidFill>
              </a:rPr>
              <a:t>Adequate site characterization identifies these characteristics of attenuation and can determine the need for VI investigations.  </a:t>
            </a:r>
          </a:p>
          <a:p>
            <a:pPr algn="just"/>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0D410-2B24-4EE0-8041-4E842F99AB31}" type="slidenum">
              <a:rPr lang="en-US"/>
              <a:pPr/>
              <a:t>14</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a:t>Vapor profiles of field data compared to BioVapor Model using dissolved source and three scenarios, each using the same attenuation factor (AF) and O2 and foc concentrations: 1) overlying bare earth; 2) overlying pavement (actual on-site condition, however the bare earth scenario most accurately reflects the field data), and; 3) specified depth of aerobic zone, which in this case is known from multi-depth SV points, and can also be determined from routine soil boring logs.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D0B1A-19CF-4D9D-81EE-562A5A53CA38}" type="slidenum">
              <a:rPr lang="en-US"/>
              <a:pPr/>
              <a:t>15</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a:t>Two BioVapor Model runs using field-measured soil vapor source beneath building.  The Model run based just on depth of SV source under-predicts subsurface attenuation by up to 1,000,000x. The Run “Aerobic Depth Specified” most closely matches the field data but still under-predicts attenuation by 10,000x.</a:t>
            </a:r>
          </a:p>
          <a:p>
            <a:endParaRPr lang="en-US"/>
          </a:p>
          <a:p>
            <a:r>
              <a:rPr lang="en-US"/>
              <a:t>This comparison emphasizes the importance of collecting and characterizing soil data throughout the vadose zone and how it is useful for screening sites for the PVI pathway.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F4BB5-E247-4EF4-ABB7-2199807CACD1}" type="slidenum">
              <a:rPr lang="en-US"/>
              <a:pPr/>
              <a:t>16</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Dr. Lilian Abreu (Arcadis) developed a 3-D numerical model to simulate the behavior of volatile organic compounds, including petroleum hydrocarbons in the subsurface beneath buildings.  The Model also simulates subsurface oxygen that naturally diffuses in from atmospheric air, mixes in the subsurface, and facilitates degradation of petroleum hydrocarbons.</a:t>
            </a:r>
          </a:p>
          <a:p>
            <a:endParaRPr lang="en-US"/>
          </a:p>
          <a:p>
            <a:r>
              <a:rPr lang="en-US"/>
              <a:t>Shown here are 3 Model runs simulating a building basement scenario with increasingly stronger vapor source strengths.  As the vapors diffuse upward, they are attenuated as shown by the “iso-attenuation contours.”  The bottom panel shows the Model run using the strongest vapor source of 10,000,000 ug/m3, which generally represents LNAPL, and indicates vapors are attenuated with about 10 feet of overlying soil.  These results accurately reflect field conditions observed in the Petroleum Vapor Database.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81EB1-C159-44ED-9DFD-3B2842799B19}" type="slidenum">
              <a:rPr lang="en-US"/>
              <a:pPr/>
              <a:t>17</a:t>
            </a:fld>
            <a:endParaRPr lang="en-US"/>
          </a:p>
        </p:txBody>
      </p:sp>
      <p:sp>
        <p:nvSpPr>
          <p:cNvPr id="339970" name="Rectangle 2"/>
          <p:cNvSpPr>
            <a:spLocks noGrp="1" noRot="1" noChangeAspect="1" noChangeArrowheads="1" noTextEdit="1"/>
          </p:cNvSpPr>
          <p:nvPr>
            <p:ph type="sldImg"/>
          </p:nvPr>
        </p:nvSpPr>
        <p:spPr>
          <a:xfrm>
            <a:off x="1042988" y="773113"/>
            <a:ext cx="4756150" cy="3567112"/>
          </a:xfrm>
          <a:ln/>
        </p:spPr>
      </p:sp>
      <p:sp>
        <p:nvSpPr>
          <p:cNvPr id="339971" name="Rectangle 3"/>
          <p:cNvSpPr>
            <a:spLocks noGrp="1" noChangeArrowheads="1"/>
          </p:cNvSpPr>
          <p:nvPr>
            <p:ph type="body" idx="1"/>
          </p:nvPr>
        </p:nvSpPr>
        <p:spPr>
          <a:xfrm>
            <a:off x="604345" y="5027061"/>
            <a:ext cx="5857374" cy="2601082"/>
          </a:xfrm>
        </p:spPr>
        <p:txBody>
          <a:bodyPr/>
          <a:lstStyle/>
          <a:p>
            <a:pPr algn="just"/>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EAB07-A10E-4535-99F7-D73490F970A7}" type="slidenum">
              <a:rPr lang="en-US"/>
              <a:pPr/>
              <a:t>18</a:t>
            </a:fld>
            <a:endParaRPr lang="en-US"/>
          </a:p>
        </p:txBody>
      </p:sp>
      <p:sp>
        <p:nvSpPr>
          <p:cNvPr id="344066" name="Rectangle 2"/>
          <p:cNvSpPr>
            <a:spLocks noGrp="1" noRot="1" noChangeAspect="1" noChangeArrowheads="1" noTextEdit="1"/>
          </p:cNvSpPr>
          <p:nvPr>
            <p:ph type="sldImg"/>
          </p:nvPr>
        </p:nvSpPr>
        <p:spPr>
          <a:xfrm>
            <a:off x="1042988" y="773113"/>
            <a:ext cx="4756150" cy="3567112"/>
          </a:xfrm>
          <a:ln/>
        </p:spPr>
      </p:sp>
      <p:sp>
        <p:nvSpPr>
          <p:cNvPr id="344067" name="Rectangle 3"/>
          <p:cNvSpPr>
            <a:spLocks noGrp="1" noChangeArrowheads="1"/>
          </p:cNvSpPr>
          <p:nvPr>
            <p:ph type="body" idx="1"/>
          </p:nvPr>
        </p:nvSpPr>
        <p:spPr>
          <a:xfrm>
            <a:off x="604345" y="5027061"/>
            <a:ext cx="5857374" cy="2601082"/>
          </a:xfrm>
        </p:spPr>
        <p:txBody>
          <a:bodyPr/>
          <a:lstStyle/>
          <a:p>
            <a:pPr algn="just"/>
            <a:r>
              <a:rPr lang="en-US"/>
              <a:t>Screening criteria are important for determining when vapor intrusion investigations are necessary.  Data analysis of the Petroleum Vapor database shows that vapors attenuate with some amount of clean overlying soil, and those sites exhibiting significant vapor attenuation have subsurface AFs </a:t>
            </a:r>
            <a:r>
              <a:rPr lang="en-US" u="sng"/>
              <a:t>&lt;</a:t>
            </a:r>
            <a:r>
              <a:rPr lang="en-US"/>
              <a:t>0.01 (i.e., high attenuation of contaminants by greater than or equal to 100-fold).  These AFs are different from the BioVapor AF because subsurface AFs express attenuation due to biological processes and degradation of petroleum compounds in the vadose zone.</a:t>
            </a:r>
          </a:p>
          <a:p>
            <a:pPr algn="just"/>
            <a:endParaRPr lang="en-US"/>
          </a:p>
          <a:p>
            <a:pPr algn="just"/>
            <a:r>
              <a:rPr lang="en-US"/>
              <a:t>Many practitioners want  to know how much clean overlying soil is required to fully attenuate vapors of a particular dissolved source strength.  To understand this relationship, I evaluated the Petroleum VI d-base for sites in which the following characteristics are known: depth to GW, and  depth, distribution and strength of contaminant sources and their associated vapors.</a:t>
            </a:r>
          </a:p>
          <a:p>
            <a:pPr algn="just"/>
            <a:endParaRPr lang="en-US"/>
          </a:p>
          <a:p>
            <a:pPr algn="just"/>
            <a:r>
              <a:rPr lang="en-US"/>
              <a:t>Finally, Project Managers must determine the need for sub-slab sampling because it is highly-invasive to building owners &amp; occupants.  This procedure has been met with understandable resistance in Utah and likely elsewhere.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3C1DF-49CA-47F5-814D-F049B99BCAE4}" type="slidenum">
              <a:rPr lang="en-US"/>
              <a:pPr/>
              <a:t>19</a:t>
            </a:fld>
            <a:endParaRPr lang="en-US"/>
          </a:p>
        </p:txBody>
      </p:sp>
      <p:sp>
        <p:nvSpPr>
          <p:cNvPr id="329730" name="Rectangle 2"/>
          <p:cNvSpPr>
            <a:spLocks noGrp="1" noRot="1" noChangeAspect="1" noChangeArrowheads="1" noTextEdit="1"/>
          </p:cNvSpPr>
          <p:nvPr>
            <p:ph type="sldImg"/>
          </p:nvPr>
        </p:nvSpPr>
        <p:spPr>
          <a:xfrm>
            <a:off x="1182688" y="696913"/>
            <a:ext cx="4648200" cy="3486150"/>
          </a:xfrm>
          <a:ln/>
        </p:spPr>
      </p:sp>
      <p:sp>
        <p:nvSpPr>
          <p:cNvPr id="329731" name="Rectangle 3"/>
          <p:cNvSpPr>
            <a:spLocks noGrp="1" noChangeArrowheads="1"/>
          </p:cNvSpPr>
          <p:nvPr>
            <p:ph type="body" idx="1"/>
          </p:nvPr>
        </p:nvSpPr>
        <p:spPr/>
        <p:txBody>
          <a:bodyPr/>
          <a:lstStyle/>
          <a:p>
            <a:r>
              <a:rPr lang="en-US"/>
              <a:t>Diagram of a multi-depth vapor monitoring well in cross-section.  The Petroleum Vapor d-base contains high-quality data for many sites like this that include concurrent measurements of  benzene and TPH sample events that were evaluated line-by-line.  These data include depth to groundwater, dissolved concentrations and proximal and concurrent multi-depth soil vapor concentrations.</a:t>
            </a:r>
          </a:p>
          <a:p>
            <a:endParaRPr lang="en-US"/>
          </a:p>
          <a:p>
            <a:r>
              <a:rPr lang="en-US" u="sng"/>
              <a:t>Method</a:t>
            </a:r>
            <a:r>
              <a:rPr lang="en-US"/>
              <a:t>: subtract depth of deepest clean vapor sample point from the depth to groundwater.  In this case, it takes 8 feet of overlying soil to attenuated vapors associated with 16,000 ug/L benzene dissolved in GW.  This method is conservative because it does not account for contaminated smear zone soils that may be present.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F9DB8-D6BE-49C7-81D2-BDA88C88C361}" type="slidenum">
              <a:rPr lang="en-US"/>
              <a:pPr/>
              <a:t>20</a:t>
            </a:fld>
            <a:endParaRPr lang="en-US"/>
          </a:p>
        </p:txBody>
      </p:sp>
      <p:sp>
        <p:nvSpPr>
          <p:cNvPr id="346114" name="Rectangle 2"/>
          <p:cNvSpPr>
            <a:spLocks noGrp="1" noRot="1" noChangeAspect="1" noChangeArrowheads="1" noTextEdit="1"/>
          </p:cNvSpPr>
          <p:nvPr>
            <p:ph type="sldImg"/>
          </p:nvPr>
        </p:nvSpPr>
        <p:spPr>
          <a:xfrm>
            <a:off x="295275" y="185738"/>
            <a:ext cx="6591300" cy="4943475"/>
          </a:xfrm>
          <a:ln/>
        </p:spPr>
      </p:sp>
      <p:sp>
        <p:nvSpPr>
          <p:cNvPr id="346115" name="Rectangle 3"/>
          <p:cNvSpPr>
            <a:spLocks noGrp="1" noChangeArrowheads="1"/>
          </p:cNvSpPr>
          <p:nvPr>
            <p:ph type="body" idx="1"/>
          </p:nvPr>
        </p:nvSpPr>
        <p:spPr>
          <a:xfrm>
            <a:off x="757022" y="5267430"/>
            <a:ext cx="5609275" cy="4062399"/>
          </a:xfrm>
        </p:spPr>
        <p:txBody>
          <a:bodyPr/>
          <a:lstStyle/>
          <a:p>
            <a:pPr algn="just">
              <a:lnSpc>
                <a:spcPct val="80000"/>
              </a:lnSpc>
            </a:pPr>
            <a:r>
              <a:rPr lang="en-US" sz="1100" dirty="0"/>
              <a:t>The Petroleum Vapor d-base contains enough high-quality data to determine thickness of clean overlying soil necessary to fully attenuate vapors from their respective dissolved source strengths. There are numerous paired benzene and TPH SV &amp; GW field measurements from about 100 geographic locations. Conservative screening criteria emerge showing that vapors associated with dissolved benzene sources of about 1,000 </a:t>
            </a:r>
            <a:r>
              <a:rPr lang="en-US" sz="1100" dirty="0" err="1"/>
              <a:t>ug</a:t>
            </a:r>
            <a:r>
              <a:rPr lang="en-US" sz="1100" dirty="0"/>
              <a:t>/L or less, and TPH sources of 10,000 </a:t>
            </a:r>
            <a:r>
              <a:rPr lang="en-US" sz="1100" dirty="0" err="1"/>
              <a:t>ug</a:t>
            </a:r>
            <a:r>
              <a:rPr lang="en-US" sz="1100" dirty="0"/>
              <a:t>/L or less are attenuated with 5 feet of clean overlying soil.  </a:t>
            </a:r>
          </a:p>
          <a:p>
            <a:pPr algn="just">
              <a:lnSpc>
                <a:spcPct val="80000"/>
              </a:lnSpc>
            </a:pPr>
            <a:endParaRPr lang="en-US" sz="1100" dirty="0"/>
          </a:p>
          <a:p>
            <a:pPr algn="just">
              <a:lnSpc>
                <a:spcPct val="80000"/>
              </a:lnSpc>
            </a:pPr>
            <a:r>
              <a:rPr lang="en-US" sz="1100" dirty="0"/>
              <a:t>NOTE: The sample events that require over 8 feet of clean soil are from sites where the sample intervals are 8-10 feet apart or there is unreported soil contamination or free product. Attenuation at these sites likely occurs in 8 feet or less based on the trend shown by all the other data in the d-base.</a:t>
            </a:r>
          </a:p>
          <a:p>
            <a:pPr algn="just">
              <a:lnSpc>
                <a:spcPct val="80000"/>
              </a:lnSpc>
            </a:pPr>
            <a:endParaRPr lang="en-US" sz="1100" dirty="0"/>
          </a:p>
          <a:p>
            <a:pPr algn="just">
              <a:lnSpc>
                <a:spcPct val="80000"/>
              </a:lnSpc>
            </a:pPr>
            <a:r>
              <a:rPr lang="en-US" sz="1100" u="sng" dirty="0"/>
              <a:t>Criteria for Evaluating Data Set</a:t>
            </a:r>
          </a:p>
          <a:p>
            <a:pPr algn="just">
              <a:lnSpc>
                <a:spcPct val="80000"/>
              </a:lnSpc>
            </a:pPr>
            <a:r>
              <a:rPr lang="en-US" sz="1100" dirty="0"/>
              <a:t>- Clean soil overlies groundwater (dissolved sources)</a:t>
            </a:r>
          </a:p>
          <a:p>
            <a:pPr algn="just">
              <a:lnSpc>
                <a:spcPct val="80000"/>
              </a:lnSpc>
            </a:pPr>
            <a:r>
              <a:rPr lang="en-US" sz="1100" dirty="0"/>
              <a:t>- Known depth to groundwater and dissolved sources</a:t>
            </a:r>
          </a:p>
          <a:p>
            <a:pPr algn="just">
              <a:lnSpc>
                <a:spcPct val="80000"/>
              </a:lnSpc>
            </a:pPr>
            <a:r>
              <a:rPr lang="en-US" sz="1100" dirty="0"/>
              <a:t>- Groundwater &amp; soil vapor data collected at about same time (concurrent) from close proximity</a:t>
            </a:r>
          </a:p>
          <a:p>
            <a:pPr algn="just">
              <a:lnSpc>
                <a:spcPct val="80000"/>
              </a:lnSpc>
            </a:pPr>
            <a:r>
              <a:rPr lang="en-US" sz="1100" dirty="0"/>
              <a:t>- Complete attenuation of soil vapors defined by shallow soil vapors =  0 or &lt;DL (which does vary; full attenuation verified by samplers/authors)</a:t>
            </a:r>
          </a:p>
          <a:p>
            <a:pPr algn="just">
              <a:lnSpc>
                <a:spcPct val="80000"/>
              </a:lnSpc>
            </a:pPr>
            <a:r>
              <a:rPr lang="en-US" sz="1100" dirty="0"/>
              <a:t>- Majority of soil vapor measurements from multi-depth soil vapor points, representative sub-slab events included</a:t>
            </a:r>
          </a:p>
          <a:p>
            <a:pPr algn="just">
              <a:lnSpc>
                <a:spcPct val="80000"/>
              </a:lnSpc>
            </a:pPr>
            <a:r>
              <a:rPr lang="en-US" sz="1100" dirty="0"/>
              <a:t>- LUST sites </a:t>
            </a:r>
            <a:r>
              <a:rPr lang="en-US" sz="1100" b="1" dirty="0"/>
              <a:t>AND</a:t>
            </a:r>
            <a:r>
              <a:rPr lang="en-US" sz="1100" dirty="0"/>
              <a:t> refineries</a:t>
            </a:r>
          </a:p>
          <a:p>
            <a:pPr algn="just">
              <a:lnSpc>
                <a:spcPct val="80000"/>
              </a:lnSpc>
            </a:pPr>
            <a:r>
              <a:rPr lang="en-US" sz="1100" dirty="0"/>
              <a:t> -LNAPL sites evaluated separately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6281D-CDFC-49A0-B30C-2A59FD6F46D7}" type="slidenum">
              <a:rPr lang="en-US"/>
              <a:pPr/>
              <a:t>2</a:t>
            </a:fld>
            <a:endParaRPr lang="en-US"/>
          </a:p>
        </p:txBody>
      </p:sp>
      <p:sp>
        <p:nvSpPr>
          <p:cNvPr id="309250" name="Rectangle 2"/>
          <p:cNvSpPr>
            <a:spLocks noGrp="1" noRot="1" noChangeAspect="1" noChangeArrowheads="1" noTextEdit="1"/>
          </p:cNvSpPr>
          <p:nvPr>
            <p:ph type="sldImg"/>
          </p:nvPr>
        </p:nvSpPr>
        <p:spPr>
          <a:xfrm>
            <a:off x="146050" y="369888"/>
            <a:ext cx="6721475" cy="5041900"/>
          </a:xfrm>
          <a:ln/>
        </p:spPr>
      </p:sp>
      <p:sp>
        <p:nvSpPr>
          <p:cNvPr id="309251" name="Rectangle 3"/>
          <p:cNvSpPr>
            <a:spLocks noGrp="1" noChangeArrowheads="1"/>
          </p:cNvSpPr>
          <p:nvPr>
            <p:ph type="body" idx="1"/>
          </p:nvPr>
        </p:nvSpPr>
        <p:spPr>
          <a:xfrm>
            <a:off x="779287" y="5565105"/>
            <a:ext cx="5607684" cy="3654886"/>
          </a:xfrm>
        </p:spPr>
        <p:txBody>
          <a:bodyPr/>
          <a:lstStyle/>
          <a:p>
            <a:pPr algn="just"/>
            <a:r>
              <a:rPr lang="en-US"/>
              <a:t>The objective of studying and evaluating the behavior of subsurface petroleum vapors is to understand why, with so many LUST sites worldwide, the PVI pathway is rarely complete. Advancing our knowledge enables us to develop screening criteria to determine when PVI investigations are necessary.</a:t>
            </a:r>
          </a:p>
          <a:p>
            <a:pPr algn="just"/>
            <a:endParaRPr lang="en-US"/>
          </a:p>
          <a:p>
            <a:pPr algn="just"/>
            <a:r>
              <a:rPr lang="en-US"/>
              <a:t>The scope of evaluating the PVI pathway involves collecting and compiling basic site data (Petroleum Vapor Database).  A LUST site must be fully characterized by collecting basic, good-quality data wherein the nature, extent &amp; degree of contamination and contaminant sources are fully defined (required by 40 CFR Part 280) and provide knowledge of contaminant distribution in soil and groundwater, including temporal effects such as fluctuating DTW.  Once these subsurface characteristics are understood, LUST PMs can better understand if the PVI pathway may be complete and if VI investigations are really necessary.  VI investigations are costly and highly invasive to properties and their occupants, and unnecessary work should be avoided.</a:t>
            </a:r>
          </a:p>
          <a:p>
            <a:pPr algn="just"/>
            <a:endParaRPr lang="en-US"/>
          </a:p>
          <a:p>
            <a:pPr algn="just"/>
            <a:r>
              <a:rPr lang="en-US"/>
              <a:t>Detailed discussion of the Petroleum Vapor Database is provided in Davis R.V., 2009, LUSTLine #61.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B607C-205E-4093-BE0B-6F317C447284}" type="slidenum">
              <a:rPr lang="en-US"/>
              <a:pPr/>
              <a:t>21</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spcBef>
                <a:spcPct val="0"/>
              </a:spcBef>
            </a:pPr>
            <a:r>
              <a:rPr lang="en-US"/>
              <a:t>3 dimensional presentation of Australian and U.S. data: Separation distance vs the groundwater source strength according to soil gas concentration.</a:t>
            </a:r>
          </a:p>
          <a:p>
            <a:pPr>
              <a:spcBef>
                <a:spcPct val="0"/>
              </a:spcBef>
            </a:pPr>
            <a:r>
              <a:rPr lang="en-US"/>
              <a:t>Soil gas data split according to the Australian HSL (1000 ug/m3) and 5% of the HSL (50 ug/m3).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E99CB-86FE-493F-99FE-DB5B327CCBCA}" type="slidenum">
              <a:rPr lang="en-US"/>
              <a:pPr/>
              <a:t>22</a:t>
            </a:fld>
            <a:endParaRPr lang="en-US"/>
          </a:p>
        </p:txBody>
      </p:sp>
      <p:sp>
        <p:nvSpPr>
          <p:cNvPr id="364546" name="Slide Image Placeholder 1"/>
          <p:cNvSpPr>
            <a:spLocks noGrp="1" noRot="1" noChangeAspect="1" noTextEdit="1"/>
          </p:cNvSpPr>
          <p:nvPr>
            <p:ph type="sldImg"/>
          </p:nvPr>
        </p:nvSpPr>
        <p:spPr>
          <a:xfrm>
            <a:off x="1181100" y="698500"/>
            <a:ext cx="4648200" cy="3486150"/>
          </a:xfrm>
          <a:ln/>
        </p:spPr>
      </p:sp>
      <p:sp>
        <p:nvSpPr>
          <p:cNvPr id="364547" name="Notes Placeholder 2"/>
          <p:cNvSpPr>
            <a:spLocks noGrp="1"/>
          </p:cNvSpPr>
          <p:nvPr>
            <p:ph type="body" idx="1"/>
          </p:nvPr>
        </p:nvSpPr>
        <p:spPr>
          <a:xfrm>
            <a:off x="701359" y="4877426"/>
            <a:ext cx="5607684" cy="4184972"/>
          </a:xfrm>
        </p:spPr>
        <p:txBody>
          <a:bodyPr lIns="87517" tIns="43758" rIns="87517" bIns="43758"/>
          <a:lstStyle/>
          <a:p>
            <a:r>
              <a:rPr lang="en-US" sz="1000" dirty="0"/>
              <a:t>Most of what practitioners (EPA OUST, states, stakeholders) have focused on are the data amassed by Robin Davis (Utah DEQ) and Jackie Wright, an independent consultant in Australia.  These are large databases containing approximately 2,000 soil-gas measurements from hundreds of sites and sampling locations.  The soil-gas data have been collected at numerous retail, terminal, and manufacturing sites, spanning a range of soil types, surface covers, ~15% of the data are sub-slab.</a:t>
            </a:r>
          </a:p>
          <a:p>
            <a:r>
              <a:rPr lang="en-US" sz="1000" dirty="0"/>
              <a:t>  </a:t>
            </a:r>
          </a:p>
          <a:p>
            <a:r>
              <a:rPr lang="en-US" sz="1000" dirty="0"/>
              <a:t>The data shown in the plot on the left, is from retail sites: benzene concentrations are plotted as a function of distance above the water table.  Retail sites are a huge part of the problem with respect to site screening because we rarely (if ever) see any PVI at these sites, yet we wind up </a:t>
            </a:r>
            <a:r>
              <a:rPr lang="en-US" sz="1000" dirty="0" err="1"/>
              <a:t>instrumenting</a:t>
            </a:r>
            <a:r>
              <a:rPr lang="en-US" sz="1000" dirty="0"/>
              <a:t> nearly every one.  </a:t>
            </a:r>
            <a:r>
              <a:rPr lang="en-US" sz="1000" dirty="0">
                <a:solidFill>
                  <a:srgbClr val="000000"/>
                </a:solidFill>
              </a:rPr>
              <a:t>Benzene, it turns out, is a pretty good surrogate for TPH with respect to VI risk assessment, in particular, at dissolved-phase sites. </a:t>
            </a:r>
          </a:p>
          <a:p>
            <a:endParaRPr lang="en-US" sz="1000" dirty="0">
              <a:solidFill>
                <a:srgbClr val="000000"/>
              </a:solidFill>
            </a:endParaRPr>
          </a:p>
          <a:p>
            <a:r>
              <a:rPr lang="en-US" sz="1000" dirty="0"/>
              <a:t>To turn the data shown on the left into something meaningful from an exclusion distance standpoint, we can apply conditional probability statistics to generate the plot on the right… which conveys the probability of exceeding a given soil-gas screening level at a certain distance above the water table.  The choice of whether 100 or 200 </a:t>
            </a:r>
            <a:r>
              <a:rPr lang="en-US" sz="1000" dirty="0" err="1"/>
              <a:t>ug</a:t>
            </a:r>
            <a:r>
              <a:rPr lang="en-US" sz="1000" dirty="0"/>
              <a:t>/m3 as an acceptable risk-based screening level and the confidence level one needs to meet that screening level will come down to the stakeholder or regulatory agency.  </a:t>
            </a:r>
          </a:p>
          <a:p>
            <a:endParaRPr lang="en-US" sz="1000" dirty="0"/>
          </a:p>
          <a:p>
            <a:r>
              <a:rPr lang="en-US" sz="1000" dirty="0"/>
              <a:t>This is Kaplan-Meier statistics; similar applications are in time-to-failure (industry) or death (medical) statistics.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4CAB1-A521-4AA1-A6AB-50D2E16C601A}" type="slidenum">
              <a:rPr lang="en-US"/>
              <a:pPr/>
              <a:t>23</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sz="1300" dirty="0"/>
              <a:t>Method 1 was first introduced in </a:t>
            </a:r>
            <a:r>
              <a:rPr lang="en-US" sz="1300" dirty="0" err="1"/>
              <a:t>LUSTLine</a:t>
            </a:r>
            <a:r>
              <a:rPr lang="en-US" sz="1300" dirty="0"/>
              <a:t> #61 (Davis, R.V., 2009). It uses an overly conservative method by subtracting the deepest SV point where vapors are attenuated from the depth to groundwater, an evaluation consistent with that for dissolved plumes.  That method unnecessarily accounts for smear zone contaminated soil and cannot be used for screening out contaminated soil-only sites.</a:t>
            </a:r>
          </a:p>
          <a:p>
            <a:endParaRPr lang="en-US" sz="1300" dirty="0"/>
          </a:p>
          <a:p>
            <a:r>
              <a:rPr lang="en-US" dirty="0"/>
              <a:t>Method 2</a:t>
            </a:r>
            <a:r>
              <a:rPr lang="en-US" sz="1300" dirty="0"/>
              <a:t> is more realistic and representative, and can also be used for screening out LNAPLS and contaminated soil-only sites.</a:t>
            </a:r>
            <a:endParaRPr lang="en-US" dirty="0"/>
          </a:p>
          <a:p>
            <a:endParaRPr lang="en-US" dirty="0"/>
          </a:p>
          <a:p>
            <a:r>
              <a:rPr lang="en-US" dirty="0"/>
              <a:t>The Hal’s Green River, Utah site shown in this slide was the subject of a vapor intrusion investigation, and long-term groundwater and soil vapor monitoring. LNAPL extends about 300 feet down-gradient of the site and numerous multi-depth soil vapor monitoring wells were installed.  This vapor profile shows high vapor concentrations at the deep depth (15 feet) in the most highly contaminated part of the smear zone.  The vapors are fully attenuated vapors just above the contaminated smear zone soil at 11 feet.  This data set therefore plots on the graphs for all sites in the database as requiring 4 feet of clean overlying soil to attenuate vapors associated with LNAPL and contaminated soil-only sites in the database.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99C47-B484-4630-BEC4-2E862BB0D8E6}" type="slidenum">
              <a:rPr lang="en-US"/>
              <a:pPr/>
              <a:t>24</a:t>
            </a:fld>
            <a:endParaRPr lang="en-US"/>
          </a:p>
        </p:txBody>
      </p:sp>
      <p:sp>
        <p:nvSpPr>
          <p:cNvPr id="333826" name="Rectangle 2"/>
          <p:cNvSpPr>
            <a:spLocks noGrp="1" noRot="1" noChangeAspect="1" noChangeArrowheads="1" noTextEdit="1"/>
          </p:cNvSpPr>
          <p:nvPr>
            <p:ph type="sldImg"/>
          </p:nvPr>
        </p:nvSpPr>
        <p:spPr>
          <a:xfrm>
            <a:off x="539750" y="696913"/>
            <a:ext cx="6591300" cy="4945062"/>
          </a:xfrm>
          <a:ln/>
        </p:spPr>
      </p:sp>
      <p:sp>
        <p:nvSpPr>
          <p:cNvPr id="333827" name="Rectangle 3"/>
          <p:cNvSpPr>
            <a:spLocks noGrp="1" noChangeArrowheads="1"/>
          </p:cNvSpPr>
          <p:nvPr>
            <p:ph type="body" idx="1"/>
          </p:nvPr>
        </p:nvSpPr>
        <p:spPr>
          <a:xfrm>
            <a:off x="986037" y="5794332"/>
            <a:ext cx="5607684" cy="3502068"/>
          </a:xfrm>
        </p:spPr>
        <p:txBody>
          <a:bodyPr/>
          <a:lstStyle/>
          <a:p>
            <a:pPr algn="just"/>
            <a:r>
              <a:rPr lang="en-US" sz="1000" dirty="0"/>
              <a:t>This plot shows all LNAPL sites in the database that were initially evaluated using Method 1. The maximum TOTAL soil thickness, including the smear zone, required to attenuate vapors associated with LNAPL sources is 30 feet, and those are refinery sites. </a:t>
            </a:r>
          </a:p>
          <a:p>
            <a:pPr algn="just"/>
            <a:endParaRPr lang="en-US" sz="1000" dirty="0"/>
          </a:p>
          <a:p>
            <a:pPr algn="just"/>
            <a:r>
              <a:rPr lang="en-US" sz="1000" u="sng" dirty="0"/>
              <a:t>Criteria for Evaluating Data Set</a:t>
            </a:r>
          </a:p>
          <a:p>
            <a:pPr algn="just"/>
            <a:r>
              <a:rPr lang="en-US" sz="1000" dirty="0"/>
              <a:t>- Data for 3 LUST sites (Chillum, Coachella, Hal’s) &amp; 3 refineries (Chatterton, Mission Valley, Refinery Site (unknown location)</a:t>
            </a:r>
          </a:p>
          <a:p>
            <a:pPr algn="just"/>
            <a:r>
              <a:rPr lang="en-US" sz="1000" dirty="0"/>
              <a:t>- LNAPL sources reported at known depths</a:t>
            </a:r>
          </a:p>
          <a:p>
            <a:pPr algn="just"/>
            <a:r>
              <a:rPr lang="en-US" sz="1000" dirty="0"/>
              <a:t>- Complete attenuation of soil vapors defined by shallow soil vapors =  0, &lt;DL (which may vary; full attenuation verified by samplers/authors)</a:t>
            </a:r>
          </a:p>
          <a:p>
            <a:pPr algn="just"/>
            <a:r>
              <a:rPr lang="en-US" sz="1000" dirty="0"/>
              <a:t>- Soil vapor measurements from multi-depth and sub-slab completion points</a:t>
            </a:r>
          </a:p>
          <a:p>
            <a:pPr algn="just"/>
            <a:r>
              <a:rPr lang="en-US" sz="1000" dirty="0"/>
              <a:t> </a:t>
            </a:r>
          </a:p>
          <a:p>
            <a:pPr algn="just"/>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AB719-6928-4B66-9779-D7B90636BAB9}" type="slidenum">
              <a:rPr lang="en-US"/>
              <a:pPr/>
              <a:t>25</a:t>
            </a:fld>
            <a:endParaRPr lang="en-US"/>
          </a:p>
        </p:txBody>
      </p:sp>
      <p:sp>
        <p:nvSpPr>
          <p:cNvPr id="335874" name="Rectangle 2"/>
          <p:cNvSpPr>
            <a:spLocks noGrp="1" noRot="1" noChangeAspect="1" noChangeArrowheads="1" noTextEdit="1"/>
          </p:cNvSpPr>
          <p:nvPr>
            <p:ph type="sldImg"/>
          </p:nvPr>
        </p:nvSpPr>
        <p:spPr>
          <a:xfrm>
            <a:off x="295275" y="185738"/>
            <a:ext cx="6591300" cy="4943475"/>
          </a:xfrm>
          <a:ln/>
        </p:spPr>
      </p:sp>
      <p:sp>
        <p:nvSpPr>
          <p:cNvPr id="335875" name="Rectangle 3"/>
          <p:cNvSpPr>
            <a:spLocks noGrp="1" noChangeArrowheads="1"/>
          </p:cNvSpPr>
          <p:nvPr>
            <p:ph type="body" idx="1"/>
          </p:nvPr>
        </p:nvSpPr>
        <p:spPr>
          <a:xfrm>
            <a:off x="757022" y="5259471"/>
            <a:ext cx="5609275" cy="4060808"/>
          </a:xfrm>
        </p:spPr>
        <p:txBody>
          <a:bodyPr/>
          <a:lstStyle/>
          <a:p>
            <a:pPr algn="just"/>
            <a:r>
              <a:rPr lang="en-US"/>
              <a:t>This plot shows all LNAPL sites in the database that were evaluated using Method 2. The maximum soil thickness of CLEAN soil, required to attenuate vapors associated with LNAPL sources and contaminated-only soil sites is 8 feet, including refinery sites. </a:t>
            </a:r>
          </a:p>
          <a:p>
            <a:pPr algn="just"/>
            <a:endParaRPr lang="en-US"/>
          </a:p>
          <a:p>
            <a:pPr algn="just"/>
            <a:r>
              <a:rPr lang="en-US" u="sng"/>
              <a:t>Criteria for Evaluating Data Set</a:t>
            </a:r>
          </a:p>
          <a:p>
            <a:pPr algn="just"/>
            <a:r>
              <a:rPr lang="en-US"/>
              <a:t>- Known/suspected depths and intervals of uncontaminated soil, top of contaminated soil and LNAPL smear zone, and deep contaminated SV</a:t>
            </a:r>
          </a:p>
          <a:p>
            <a:pPr algn="just"/>
            <a:r>
              <a:rPr lang="en-US"/>
              <a:t>- Complete attenuation of soil vapors defined by shallow soil vapors =  0, &lt;DL (which may vary; full attenuation verified by samplers/authors)</a:t>
            </a:r>
          </a:p>
          <a:p>
            <a:pPr algn="just"/>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680F9-67E4-462C-8849-F9C8C7119C23}" type="slidenum">
              <a:rPr lang="en-US"/>
              <a:pPr/>
              <a:t>28</a:t>
            </a:fld>
            <a:endParaRPr lang="en-US"/>
          </a:p>
        </p:txBody>
      </p:sp>
      <p:sp>
        <p:nvSpPr>
          <p:cNvPr id="275458" name="Rectangle 2"/>
          <p:cNvSpPr>
            <a:spLocks noGrp="1" noRot="1" noChangeAspect="1" noChangeArrowheads="1" noTextEdit="1"/>
          </p:cNvSpPr>
          <p:nvPr>
            <p:ph type="sldImg"/>
          </p:nvPr>
        </p:nvSpPr>
        <p:spPr>
          <a:xfrm>
            <a:off x="146050" y="369888"/>
            <a:ext cx="6721475" cy="5041900"/>
          </a:xfrm>
          <a:ln/>
        </p:spPr>
      </p:sp>
      <p:sp>
        <p:nvSpPr>
          <p:cNvPr id="275459" name="Rectangle 3"/>
          <p:cNvSpPr>
            <a:spLocks noGrp="1" noChangeArrowheads="1"/>
          </p:cNvSpPr>
          <p:nvPr>
            <p:ph type="body" idx="1"/>
          </p:nvPr>
        </p:nvSpPr>
        <p:spPr>
          <a:xfrm>
            <a:off x="779287" y="5565105"/>
            <a:ext cx="5607684" cy="3654886"/>
          </a:xfrm>
        </p:spPr>
        <p:txBody>
          <a:bodyPr/>
          <a:lstStyle/>
          <a:p>
            <a:pPr algn="just"/>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D8-AA3B-4B89-A7F2-0EC42B0739BC}" type="slidenum">
              <a:rPr lang="en-US"/>
              <a:pPr/>
              <a:t>29</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a:buFontTx/>
              <a:buChar char="-"/>
            </a:pPr>
            <a:r>
              <a:rPr lang="en-US"/>
              <a:t> Petroleum chemical refinery, benzene-rich LNAPL.</a:t>
            </a:r>
          </a:p>
          <a:p>
            <a:pPr>
              <a:buFontTx/>
              <a:buChar char="-"/>
            </a:pPr>
            <a:r>
              <a:rPr lang="en-US"/>
              <a:t> Field-measured benzene vapors, comparable to the model simulation in the previous slide, and oxygen vapors beneath and adjacent to building of similar size to that shown in model simulation in previous slide.</a:t>
            </a:r>
          </a:p>
          <a:p>
            <a:pPr>
              <a:buFontTx/>
              <a:buChar char="-"/>
            </a:pPr>
            <a:r>
              <a:rPr lang="en-US"/>
              <a:t> Small building does not inhibit/occlude oxygen distribution or impede biodegradation beneath building .</a:t>
            </a:r>
          </a:p>
          <a:p>
            <a:pPr>
              <a:buFontTx/>
              <a:buChar char="-"/>
            </a:pPr>
            <a:r>
              <a:rPr lang="en-US"/>
              <a:t> Vapors are fully attenuated within ~8 feet above LNAPL.</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31E3B-B37E-4612-84D9-50A98D3B82F9}" type="slidenum">
              <a:rPr lang="en-US"/>
              <a:pPr/>
              <a:t>30</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701359" y="4500158"/>
            <a:ext cx="5607684" cy="4501750"/>
          </a:xfrm>
        </p:spPr>
        <p:txBody>
          <a:bodyPr/>
          <a:lstStyle/>
          <a:p>
            <a:pPr>
              <a:buFontTx/>
              <a:buChar char="-"/>
            </a:pPr>
            <a:r>
              <a:rPr lang="en-US" sz="1100" dirty="0"/>
              <a:t>Very large slab-on-grade building (60 feet x 44 feet), concrete slab 7.5 inches thick.</a:t>
            </a:r>
          </a:p>
          <a:p>
            <a:pPr>
              <a:buFontTx/>
              <a:buChar char="-"/>
            </a:pPr>
            <a:r>
              <a:rPr lang="en-US" sz="1100" dirty="0"/>
              <a:t>Building surrounded on 3 sides by 30-feet wide concrete apron.</a:t>
            </a:r>
          </a:p>
          <a:p>
            <a:pPr>
              <a:buFontTx/>
              <a:buChar char="-"/>
            </a:pPr>
            <a:r>
              <a:rPr lang="en-US" sz="1100" dirty="0"/>
              <a:t>Building located 10 feet above a very strong source of kerosene LNAPL.</a:t>
            </a:r>
          </a:p>
          <a:p>
            <a:pPr>
              <a:buFontTx/>
              <a:buChar char="-"/>
            </a:pPr>
            <a:r>
              <a:rPr lang="en-US" sz="1100" dirty="0"/>
              <a:t>Oxygen is able to diffuse and vapors are biodegraded ~30 feet laterally from building edge to building center.</a:t>
            </a:r>
          </a:p>
          <a:p>
            <a:pPr>
              <a:buFontTx/>
              <a:buChar char="-"/>
            </a:pPr>
            <a:r>
              <a:rPr lang="en-US" sz="1100" dirty="0"/>
              <a:t>Oxygen is depleted and vapors are accumulated at points farther from the building edge and toward the building center.</a:t>
            </a:r>
          </a:p>
          <a:p>
            <a:pPr>
              <a:buFontTx/>
              <a:buChar char="-"/>
            </a:pPr>
            <a:r>
              <a:rPr lang="en-US" sz="1100" dirty="0"/>
              <a:t>Vapors are fully attenuated in the area between 0 and 30 feet from the building edge toward building center with ~5 feet of clean overlying soil.</a:t>
            </a:r>
          </a:p>
          <a:p>
            <a:endParaRPr lang="en-US" sz="1100" dirty="0"/>
          </a:p>
          <a:p>
            <a:r>
              <a:rPr lang="en-US" sz="1100" u="sng" dirty="0"/>
              <a:t>Conclusions</a:t>
            </a:r>
            <a:r>
              <a:rPr lang="en-US" sz="1100" dirty="0"/>
              <a:t>: </a:t>
            </a:r>
          </a:p>
          <a:p>
            <a:pPr>
              <a:buFontTx/>
              <a:buChar char="-"/>
            </a:pPr>
            <a:r>
              <a:rPr lang="en-US" sz="1100" dirty="0"/>
              <a:t>Buildings &gt;30 feet wide/deep overlying strong shallow sources occlude oxygen (“casts a shadow”) and impedes aerobic biodegradation.</a:t>
            </a:r>
          </a:p>
          <a:p>
            <a:pPr>
              <a:buFontTx/>
              <a:buChar char="-"/>
            </a:pPr>
            <a:r>
              <a:rPr lang="en-US" sz="1100" dirty="0"/>
              <a:t>Interior and Exterior soil vapor sample points may be necessary for sites with very large buildings that overlie very strong sources.</a:t>
            </a:r>
          </a:p>
          <a:p>
            <a:pPr>
              <a:buFontTx/>
              <a:buChar char="-"/>
            </a:pPr>
            <a:r>
              <a:rPr lang="en-US" sz="1100" dirty="0"/>
              <a:t>Problem: High vapor concentrations beneath building center exceed those expected for kerosene. Contaminated soil source beneath building is suspected but soil data are not currently available.</a:t>
            </a:r>
          </a:p>
          <a:p>
            <a:endParaRPr lang="en-US" sz="1100" dirty="0"/>
          </a:p>
          <a:p>
            <a:r>
              <a:rPr lang="en-US" sz="1100" u="sng" dirty="0"/>
              <a:t>NOTE</a:t>
            </a:r>
            <a:r>
              <a:rPr lang="en-US" sz="1100" dirty="0"/>
              <a:t>: Indoor air TPH concentration does not exceed health-based inhalation criteria for kerosene VOCs (based on standard risk equations for allowable inhalation concentrations for various representative chemicals).</a:t>
            </a:r>
          </a:p>
          <a:p>
            <a:endParaRPr lang="en-US" sz="1100" dirty="0"/>
          </a:p>
          <a:p>
            <a:endParaRPr lang="en-US"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5D25E-26CE-4871-A83F-245D8E6756FE}" type="slidenum">
              <a:rPr lang="en-US"/>
              <a:pPr/>
              <a:t>31</a:t>
            </a:fld>
            <a:endParaRPr lang="en-US"/>
          </a:p>
        </p:txBody>
      </p:sp>
      <p:sp>
        <p:nvSpPr>
          <p:cNvPr id="279554" name="Rectangle 2"/>
          <p:cNvSpPr>
            <a:spLocks noGrp="1" noRot="1" noChangeAspect="1" noChangeArrowheads="1" noTextEdit="1"/>
          </p:cNvSpPr>
          <p:nvPr>
            <p:ph type="sldImg"/>
          </p:nvPr>
        </p:nvSpPr>
        <p:spPr>
          <a:xfrm>
            <a:off x="146050" y="369888"/>
            <a:ext cx="6721475" cy="5041900"/>
          </a:xfrm>
          <a:ln/>
        </p:spPr>
      </p:sp>
      <p:sp>
        <p:nvSpPr>
          <p:cNvPr id="279555" name="Rectangle 3"/>
          <p:cNvSpPr>
            <a:spLocks noGrp="1" noChangeArrowheads="1"/>
          </p:cNvSpPr>
          <p:nvPr>
            <p:ph type="body" idx="1"/>
          </p:nvPr>
        </p:nvSpPr>
        <p:spPr>
          <a:xfrm>
            <a:off x="779287" y="5565105"/>
            <a:ext cx="5607684" cy="3654886"/>
          </a:xfrm>
        </p:spPr>
        <p:txBody>
          <a:bodyPr/>
          <a:lstStyle/>
          <a:p>
            <a:r>
              <a:rPr lang="en-US"/>
              <a:t>The International Petroleum Vapor database contains high-quality temporal field data beneath and exterior to various-sized buildings.  Examples of a few are shown in forthcoming slides.</a:t>
            </a:r>
          </a:p>
          <a:p>
            <a:pPr algn="just"/>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FA92-72BB-4E1C-925B-A9AA8D540879}" type="slidenum">
              <a:rPr lang="en-US"/>
              <a:pPr/>
              <a:t>32</a:t>
            </a:fld>
            <a:endParaRPr lang="en-US"/>
          </a:p>
        </p:txBody>
      </p:sp>
      <p:sp>
        <p:nvSpPr>
          <p:cNvPr id="281602" name="Rectangle 2"/>
          <p:cNvSpPr>
            <a:spLocks noGrp="1" noRot="1" noChangeAspect="1" noChangeArrowheads="1" noTextEdit="1"/>
          </p:cNvSpPr>
          <p:nvPr>
            <p:ph type="sldImg"/>
          </p:nvPr>
        </p:nvSpPr>
        <p:spPr>
          <a:xfrm>
            <a:off x="146050" y="369888"/>
            <a:ext cx="6721475" cy="5041900"/>
          </a:xfrm>
          <a:ln/>
        </p:spPr>
      </p:sp>
      <p:sp>
        <p:nvSpPr>
          <p:cNvPr id="281603" name="Rectangle 3"/>
          <p:cNvSpPr>
            <a:spLocks noGrp="1" noChangeArrowheads="1"/>
          </p:cNvSpPr>
          <p:nvPr>
            <p:ph type="body" idx="1"/>
          </p:nvPr>
        </p:nvSpPr>
        <p:spPr>
          <a:xfrm>
            <a:off x="779287" y="5565105"/>
            <a:ext cx="5607684" cy="3654886"/>
          </a:xfrm>
        </p:spPr>
        <p:txBody>
          <a:bodyPr/>
          <a:lstStyle/>
          <a:p>
            <a:pPr algn="just">
              <a:buFontTx/>
              <a:buChar char="•"/>
            </a:pPr>
            <a:r>
              <a:rPr lang="en-US"/>
              <a:t>Petroleum chemical refinery, benzene-rich LNAPL.</a:t>
            </a:r>
          </a:p>
          <a:p>
            <a:pPr algn="just">
              <a:buFontTx/>
              <a:buChar char="-"/>
            </a:pPr>
            <a:r>
              <a:rPr lang="en-US"/>
              <a:t>Multi-depth soil vapor points beneath and adjacent to building overlying benzene-rich LNAPL.</a:t>
            </a:r>
          </a:p>
          <a:p>
            <a:pPr algn="just">
              <a:buFontTx/>
              <a:buChar char="-"/>
            </a:pPr>
            <a:r>
              <a:rPr lang="en-US"/>
              <a:t>Vapor profiles of benzene over time for multi-depth vapor wells beneath and adjacent to small building. </a:t>
            </a:r>
          </a:p>
          <a:p>
            <a:pPr algn="just">
              <a:buFontTx/>
              <a:buChar char="-"/>
            </a:pPr>
            <a:r>
              <a:rPr lang="en-US"/>
              <a:t>Benzene soil vapors are attenuated with ~7 feet total overlying soil, and with ~1-2 feet of clean overlying soil, regardless of presence of building.</a:t>
            </a:r>
          </a:p>
          <a:p>
            <a:pPr algn="just">
              <a:buFontTx/>
              <a:buChar char="-"/>
            </a:pPr>
            <a:r>
              <a:rPr lang="en-US"/>
              <a:t>Little/No change over time in magnitude of source strength or ability of 7 feet of overlying soil to attenuate the vapors.</a:t>
            </a:r>
          </a:p>
          <a:p>
            <a:pPr algn="just"/>
            <a:endParaRPr lang="en-US"/>
          </a:p>
          <a:p>
            <a:pPr algn="just"/>
            <a:r>
              <a:rPr lang="en-US" u="sng"/>
              <a:t>NOTE</a:t>
            </a:r>
            <a:r>
              <a:rPr lang="en-US"/>
              <a:t>: While these data are very valuable and numerous sampling rounds were conducted, only two rounds are concurrent within acceptable limits (11/1/97 &amp; 12/1/97, and 3/18/98). Not all depths were sampled concurrently, and specific depth to water fluctuations over time are not reported (Hers et al, 2000).</a:t>
            </a:r>
          </a:p>
          <a:p>
            <a:pPr algn="just"/>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ACD5DCC-45DD-4060-BB3B-7D9E2F954203}" type="slidenum">
              <a:rPr lang="en-US"/>
              <a:pPr/>
              <a:t>3</a:t>
            </a:fld>
            <a:endParaRPr lang="en-US"/>
          </a:p>
        </p:txBody>
      </p:sp>
      <p:sp>
        <p:nvSpPr>
          <p:cNvPr id="296962" name="Rectangle 2"/>
          <p:cNvSpPr>
            <a:spLocks noGrp="1" noRot="1" noChangeAspect="1" noChangeArrowheads="1" noTextEdit="1"/>
          </p:cNvSpPr>
          <p:nvPr>
            <p:ph type="sldImg"/>
          </p:nvPr>
        </p:nvSpPr>
        <p:spPr>
          <a:xfrm>
            <a:off x="333375" y="522288"/>
            <a:ext cx="6410325" cy="4808537"/>
          </a:xfr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F4571-D422-47C8-8E90-970BDA4C63C8}" type="slidenum">
              <a:rPr lang="en-US"/>
              <a:pPr/>
              <a:t>33</a:t>
            </a:fld>
            <a:endParaRPr lang="en-US"/>
          </a:p>
        </p:txBody>
      </p:sp>
      <p:sp>
        <p:nvSpPr>
          <p:cNvPr id="354306" name="Rectangle 2"/>
          <p:cNvSpPr>
            <a:spLocks noGrp="1" noRot="1" noChangeAspect="1" noChangeArrowheads="1" noTextEdit="1"/>
          </p:cNvSpPr>
          <p:nvPr>
            <p:ph type="sldImg"/>
          </p:nvPr>
        </p:nvSpPr>
        <p:spPr>
          <a:xfrm>
            <a:off x="1273175" y="674688"/>
            <a:ext cx="5195888" cy="3898900"/>
          </a:xfrm>
          <a:ln/>
        </p:spPr>
      </p:sp>
      <p:sp>
        <p:nvSpPr>
          <p:cNvPr id="354307" name="Rectangle 3"/>
          <p:cNvSpPr>
            <a:spLocks noGrp="1" noChangeArrowheads="1"/>
          </p:cNvSpPr>
          <p:nvPr>
            <p:ph type="body" idx="1"/>
          </p:nvPr>
        </p:nvSpPr>
        <p:spPr>
          <a:xfrm>
            <a:off x="874710" y="4896528"/>
            <a:ext cx="5607684" cy="4183380"/>
          </a:xfrm>
        </p:spPr>
        <p:txBody>
          <a:bodyPr/>
          <a:lstStyle/>
          <a:p>
            <a:r>
              <a:rPr lang="en-US"/>
              <a:t>It is important to have a clear decision pathway and set of procedures to ensure consistency and avoid unnecessary work.  Utah’s LUST program follows 6 basic steps to determine if the PVI pathway may be complete.  Utah’s procedures are based on the EPA OSWER Draft VI Guide, which is the only available current federal guidance.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97DDC-F109-491B-822F-6953236DF1FB}" type="slidenum">
              <a:rPr lang="en-US"/>
              <a:pPr/>
              <a:t>35</a:t>
            </a:fld>
            <a:endParaRPr lang="en-US"/>
          </a:p>
        </p:txBody>
      </p:sp>
      <p:sp>
        <p:nvSpPr>
          <p:cNvPr id="292866" name="Rectangle 2"/>
          <p:cNvSpPr>
            <a:spLocks noGrp="1" noRot="1" noChangeAspect="1" noChangeArrowheads="1" noTextEdit="1"/>
          </p:cNvSpPr>
          <p:nvPr>
            <p:ph type="sldImg"/>
          </p:nvPr>
        </p:nvSpPr>
        <p:spPr>
          <a:xfrm>
            <a:off x="1271588" y="674688"/>
            <a:ext cx="5194300" cy="3897312"/>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15FC4-34AA-4A8D-9CD8-DF12A5CEF769}" type="slidenum">
              <a:rPr lang="en-US"/>
              <a:pPr/>
              <a:t>4</a:t>
            </a:fld>
            <a:endParaRPr lang="en-US"/>
          </a:p>
        </p:txBody>
      </p:sp>
      <p:sp>
        <p:nvSpPr>
          <p:cNvPr id="299010" name="Rectangle 2"/>
          <p:cNvSpPr>
            <a:spLocks noGrp="1" noRot="1" noChangeAspect="1" noChangeArrowheads="1" noTextEdit="1"/>
          </p:cNvSpPr>
          <p:nvPr>
            <p:ph type="sldImg"/>
          </p:nvPr>
        </p:nvSpPr>
        <p:spPr>
          <a:xfrm>
            <a:off x="368300" y="522288"/>
            <a:ext cx="6416675" cy="4813300"/>
          </a:xfrm>
          <a:ln/>
        </p:spPr>
      </p:sp>
      <p:sp>
        <p:nvSpPr>
          <p:cNvPr id="299011" name="Rectangle 3"/>
          <p:cNvSpPr>
            <a:spLocks noGrp="1" noChangeArrowheads="1"/>
          </p:cNvSpPr>
          <p:nvPr>
            <p:ph type="body" idx="1"/>
          </p:nvPr>
        </p:nvSpPr>
        <p:spPr>
          <a:xfrm>
            <a:off x="701359" y="5423432"/>
            <a:ext cx="5606093" cy="3872969"/>
          </a:xfrm>
        </p:spPr>
        <p:txBody>
          <a:bodyPr/>
          <a:lstStyle/>
          <a:p>
            <a:pPr algn="just"/>
            <a:r>
              <a:rPr lang="en-US" sz="900" dirty="0"/>
              <a:t>The EPA OSWER Draft Guide presents screening criteria for soil vapor and groundwater that are based in part on the Johnson &amp; </a:t>
            </a:r>
            <a:r>
              <a:rPr lang="en-US" sz="900" dirty="0" err="1"/>
              <a:t>Ettinger</a:t>
            </a:r>
            <a:r>
              <a:rPr lang="en-US" sz="900" dirty="0"/>
              <a:t> Model (1991).  The J&amp;E Model is a good screening tool for halogenated (chlorinated) hydrocarbons that do not degrade easily.  But because the Model does not account for biodegradation, it underestimates vapor attenuation of petroleum hydrocarbons by many orders of magnitude and thus over-estimates risk of VI for petroleum hydrocarbons.  The Draft Guide recognizes that the screening criteria are therefore overly conservative and recommends the guide not be used for petroleum hydrocarbon sites, and recommended forming a work group to study the behavior and fate of petroleum hydrocarbons.</a:t>
            </a:r>
          </a:p>
          <a:p>
            <a:pPr algn="just"/>
            <a:endParaRPr lang="en-US" sz="900" dirty="0"/>
          </a:p>
          <a:p>
            <a:pPr algn="just"/>
            <a:r>
              <a:rPr lang="en-US" sz="900" dirty="0"/>
              <a:t>The EPA OUST PVI Work Group was unfortunately discontinued in 2005 before recommendations could be made.</a:t>
            </a:r>
          </a:p>
          <a:p>
            <a:pPr algn="just"/>
            <a:endParaRPr lang="en-US" sz="900" dirty="0"/>
          </a:p>
          <a:p>
            <a:pPr algn="just"/>
            <a:r>
              <a:rPr lang="en-US" sz="900" dirty="0"/>
              <a:t>Numerous studies on PVI have been undertaken by many distinguished scientists and engineers.  By 2007, API saw the great value in those studies and the work by the EPA OUST Work Group and formed its own work group (API Petroleum VI Work Group).  The API Work Group peer-reviewed my Petroleum VI d-base and compiled about 4600 more vapor sample events, mostly from Colorado’s impressive d-base of their LUST case files.  The API d-base is stored in MS Access where multiple parameters can be simultaneously compared.  The API Work Group discovered that, with such a large database, not all parameter comparisons return meaningful results regarding vapor attenuation because anomalies cannot be characterized without a subjective, qualitative analysis of the data in case files.  Therefore, the Petroleum VI d-base is kept separate from the API d-base to provide an additional tool for evaluating data more subjectively.</a:t>
            </a:r>
          </a:p>
          <a:p>
            <a:pPr algn="just"/>
            <a:endParaRPr lang="en-US" sz="900" dirty="0"/>
          </a:p>
          <a:p>
            <a:pPr algn="just"/>
            <a:r>
              <a:rPr lang="en-US" sz="900" dirty="0"/>
              <a:t>The EPA OUST PVI Work Group re-formed in 2009, and the Petroleum Vapor Database is very large.</a:t>
            </a:r>
          </a:p>
          <a:p>
            <a:pPr algn="just"/>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B92FC-09C1-4470-A323-29DB0752A82E}" type="slidenum">
              <a:rPr lang="en-US"/>
              <a:pPr/>
              <a:t>5</a:t>
            </a:fld>
            <a:endParaRPr lang="en-US"/>
          </a:p>
        </p:txBody>
      </p:sp>
      <p:sp>
        <p:nvSpPr>
          <p:cNvPr id="315394" name="Rectangle 2"/>
          <p:cNvSpPr>
            <a:spLocks noGrp="1" noRot="1" noChangeAspect="1" noChangeArrowheads="1" noTextEdit="1"/>
          </p:cNvSpPr>
          <p:nvPr>
            <p:ph type="sldImg"/>
          </p:nvPr>
        </p:nvSpPr>
        <p:spPr>
          <a:xfrm>
            <a:off x="1182688" y="696913"/>
            <a:ext cx="4648200" cy="3486150"/>
          </a:xfrm>
          <a:ln/>
        </p:spPr>
      </p:sp>
      <p:sp>
        <p:nvSpPr>
          <p:cNvPr id="315395" name="Rectangle 3"/>
          <p:cNvSpPr>
            <a:spLocks noGrp="1" noChangeArrowheads="1"/>
          </p:cNvSpPr>
          <p:nvPr>
            <p:ph type="body" idx="1"/>
          </p:nvPr>
        </p:nvSpPr>
        <p:spPr/>
        <p:txBody>
          <a:bodyPr/>
          <a:lstStyle/>
          <a:p>
            <a:pPr algn="just">
              <a:lnSpc>
                <a:spcPct val="80000"/>
              </a:lnSpc>
            </a:pPr>
            <a:r>
              <a:rPr lang="en-US"/>
              <a:t>This map shows the number of geographic locations and soil vapor sample events (benzene) in the Petroleum Vapor Database (Davis, R.V., 2009; 2011).  The vapor data were collected over time from multi-depth exterior and sub-slab vapor sample points.  These data are used for evaluating subsurface vapor attenuation spatially and temporally. Data are currently available from sites in United States, Canada  and Australia. There are approximately equal numbers of geographic locations and soil vapor events for TPH measurements. </a:t>
            </a:r>
          </a:p>
          <a:p>
            <a:pPr algn="just">
              <a:lnSpc>
                <a:spcPct val="80000"/>
              </a:lnSpc>
            </a:pPr>
            <a:endParaRPr lang="en-US"/>
          </a:p>
          <a:p>
            <a:pPr algn="just">
              <a:lnSpc>
                <a:spcPct val="80000"/>
              </a:lnSpc>
            </a:pPr>
            <a:r>
              <a:rPr lang="en-US"/>
              <a:t>The database contains measurements of GW depth and dissolved contaminant concentrations concurrent with the vapor samples, reports of LNAPL if present, soil boring logs, and soil type and adsorbed-phase contaminant concentration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673763-E3F7-457A-9ABC-FB38E57230CD}" type="slidenum">
              <a:rPr lang="en-US"/>
              <a:pPr/>
              <a:t>6</a:t>
            </a:fld>
            <a:endParaRPr lang="en-US"/>
          </a:p>
        </p:txBody>
      </p:sp>
      <p:sp>
        <p:nvSpPr>
          <p:cNvPr id="313346" name="Rectangle 7"/>
          <p:cNvSpPr txBox="1">
            <a:spLocks noGrp="1" noChangeArrowheads="1"/>
          </p:cNvSpPr>
          <p:nvPr/>
        </p:nvSpPr>
        <p:spPr bwMode="auto">
          <a:xfrm>
            <a:off x="3971182" y="8831580"/>
            <a:ext cx="3039218" cy="464820"/>
          </a:xfrm>
          <a:prstGeom prst="rect">
            <a:avLst/>
          </a:prstGeom>
          <a:noFill/>
          <a:ln w="9525">
            <a:noFill/>
            <a:miter lim="800000"/>
            <a:headEnd/>
            <a:tailEnd/>
          </a:ln>
        </p:spPr>
        <p:txBody>
          <a:bodyPr lIns="91398" tIns="45699" rIns="91398" bIns="45699" anchor="b"/>
          <a:lstStyle/>
          <a:p>
            <a:pPr algn="r" defTabSz="914912" eaLnBrk="0" hangingPunct="0"/>
            <a:fld id="{C8543C09-32AE-47F4-8D1E-9F5005E07DC9}" type="slidenum">
              <a:rPr lang="en-US" sz="1100">
                <a:latin typeface="Times" pitchFamily="18" charset="0"/>
                <a:cs typeface="Arial" pitchFamily="34" charset="0"/>
              </a:rPr>
              <a:pPr algn="r" defTabSz="914912" eaLnBrk="0" hangingPunct="0"/>
              <a:t>6</a:t>
            </a:fld>
            <a:endParaRPr lang="en-US" sz="1100" dirty="0">
              <a:latin typeface="Times" pitchFamily="18" charset="0"/>
              <a:cs typeface="Arial" pitchFamily="34" charset="0"/>
            </a:endParaRPr>
          </a:p>
        </p:txBody>
      </p:sp>
      <p:sp>
        <p:nvSpPr>
          <p:cNvPr id="313347" name="Rectangle 2"/>
          <p:cNvSpPr>
            <a:spLocks noGrp="1" noRot="1" noChangeAspect="1" noChangeArrowheads="1" noTextEdit="1"/>
          </p:cNvSpPr>
          <p:nvPr>
            <p:ph type="sldImg"/>
          </p:nvPr>
        </p:nvSpPr>
        <p:spPr>
          <a:xfrm>
            <a:off x="1184275" y="698500"/>
            <a:ext cx="4643438" cy="3482975"/>
          </a:xfrm>
          <a:ln w="12700" cap="flat"/>
        </p:spPr>
      </p:sp>
      <p:sp>
        <p:nvSpPr>
          <p:cNvPr id="313348" name="Rectangle 3"/>
          <p:cNvSpPr>
            <a:spLocks noGrp="1" noChangeArrowheads="1"/>
          </p:cNvSpPr>
          <p:nvPr>
            <p:ph type="body" idx="1"/>
          </p:nvPr>
        </p:nvSpPr>
        <p:spPr>
          <a:xfrm>
            <a:off x="938325" y="4415790"/>
            <a:ext cx="5136931" cy="4183380"/>
          </a:xfrm>
        </p:spPr>
        <p:txBody>
          <a:bodyPr lIns="92034" tIns="46018" rIns="92034" bIns="46018"/>
          <a:lstStyle/>
          <a:p>
            <a:pPr>
              <a:buFontTx/>
              <a:buChar char="-"/>
            </a:pPr>
            <a:r>
              <a:rPr lang="en-US" sz="1000" dirty="0"/>
              <a:t>Title 40 of the Code of Federal Regulations, Part 280 for leaking USTs requires that sites be fully characterized, and decisions be based on adequate subsurface investigation data. The full extent and degree of contamination and location and extent of contaminant sources must be delineated and well-defined.</a:t>
            </a:r>
          </a:p>
          <a:p>
            <a:pPr>
              <a:buFontTx/>
              <a:buChar char="-"/>
            </a:pPr>
            <a:endParaRPr lang="en-US" sz="1000" dirty="0"/>
          </a:p>
          <a:p>
            <a:pPr>
              <a:buFontTx/>
              <a:buChar char="-"/>
            </a:pPr>
            <a:r>
              <a:rPr lang="en-US" sz="1000" dirty="0"/>
              <a:t>The presence and thickness of clean soil above contaminant sources are generally known in the early phases of site characterization.  Clean soil contains the necessary oxygen for biodegrading PHCs and can be easily characterized with accurate logs of soil cores and samples.</a:t>
            </a:r>
          </a:p>
          <a:p>
            <a:pPr>
              <a:buFontTx/>
              <a:buChar char="-"/>
            </a:pPr>
            <a:endParaRPr lang="en-US" sz="1000" dirty="0"/>
          </a:p>
          <a:p>
            <a:pPr>
              <a:buFontTx/>
              <a:buChar char="-"/>
            </a:pPr>
            <a:r>
              <a:rPr lang="en-US" sz="1000" dirty="0"/>
              <a:t>Build a Site Conceptual Model based on site-specific data.</a:t>
            </a:r>
          </a:p>
          <a:p>
            <a:pPr>
              <a:buFontTx/>
              <a:buChar char="-"/>
            </a:pPr>
            <a:endParaRPr lang="en-US" sz="1000" dirty="0"/>
          </a:p>
          <a:p>
            <a:pPr>
              <a:buFontTx/>
              <a:buChar char="-"/>
            </a:pPr>
            <a:r>
              <a:rPr lang="en-US" sz="1000" dirty="0"/>
              <a:t>Volatile compounds associated with LNAPL, contaminated soil, and very high dissolved contaminant concentrations can generate very high vapor concentrations that, when in close proximity to buildings or utilities, can cause PVI.  Those conditions are the only known cases of petroleum vapor intrusion: There are no known or reported cases of petroleum vapor intrusion associated with low dissolved-phase concentrations at or near buildings or utilities.</a:t>
            </a:r>
          </a:p>
          <a:p>
            <a:pPr>
              <a:buFontTx/>
              <a:buChar char="-"/>
            </a:pPr>
            <a:endParaRPr lang="en-US" sz="1000" dirty="0"/>
          </a:p>
          <a:p>
            <a:pPr>
              <a:buFontTx/>
              <a:buChar char="-"/>
            </a:pPr>
            <a:r>
              <a:rPr lang="en-US" sz="1000" dirty="0"/>
              <a:t>Contaminants partition to vapor phase from soil and LNAPL source according to </a:t>
            </a:r>
            <a:r>
              <a:rPr lang="en-US" sz="1000" dirty="0" err="1"/>
              <a:t>Raoult’s</a:t>
            </a:r>
            <a:r>
              <a:rPr lang="en-US" sz="1000" dirty="0"/>
              <a:t> Law.  Contaminants dissolved in GW partition to vapor phase according to Henry’s Law Constant.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F0304-6E8C-4E47-827A-B909E9D116C5}" type="slidenum">
              <a:rPr lang="en-US"/>
              <a:pPr/>
              <a:t>7</a:t>
            </a:fld>
            <a:endParaRPr lang="en-US"/>
          </a:p>
        </p:txBody>
      </p:sp>
      <p:sp>
        <p:nvSpPr>
          <p:cNvPr id="317442" name="Rectangle 2"/>
          <p:cNvSpPr>
            <a:spLocks noGrp="1" noRot="1" noChangeAspect="1" noChangeArrowheads="1" noTextEdit="1"/>
          </p:cNvSpPr>
          <p:nvPr>
            <p:ph type="sldImg"/>
          </p:nvPr>
        </p:nvSpPr>
        <p:spPr>
          <a:xfrm>
            <a:off x="1182688" y="696913"/>
            <a:ext cx="4648200" cy="3486150"/>
          </a:xfrm>
          <a:ln/>
        </p:spPr>
      </p:sp>
      <p:sp>
        <p:nvSpPr>
          <p:cNvPr id="317443" name="Rectangle 3"/>
          <p:cNvSpPr>
            <a:spLocks noGrp="1" noChangeArrowheads="1"/>
          </p:cNvSpPr>
          <p:nvPr>
            <p:ph type="body" idx="1"/>
          </p:nvPr>
        </p:nvSpPr>
        <p:spPr/>
        <p:txBody>
          <a:bodyPr/>
          <a:lstStyle/>
          <a:p>
            <a:r>
              <a:rPr lang="en-US"/>
              <a:t>The characteristics of subsurface petroleum vapor attenuation and causes of vapor intrusion by petroleum hydrocarbons are well-understood.  For vapors to biodegrade and attenuate, there must be a sufficient thickness of clean, aerobic soil that contains oxygen between 1% (DeVaull, 2007) and 6% (Davis R.V., 2009; Sanders and Hers, 2006).</a:t>
            </a:r>
          </a:p>
          <a:p>
            <a:endParaRPr lang="en-US"/>
          </a:p>
          <a:p>
            <a:r>
              <a:rPr lang="en-US"/>
              <a:t>There are no reported cases of vapor intrusion from low dissolved source strengths.  All reported cases of vapor intrusion from petroleum sources are caused by LNAPL/free product, contaminated soil or very high dissolved concentrations in direct contact or proximity to buildings or anthropogenic/engineered preferential pathways such as sumps, elevator shafts, improperly sealed utility conduits into buildings, and groundwater cleanup systems (i.e. air sparging) that do not adequately capture vapors.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F5836-15C6-4234-BD37-55E150E34F38}" type="slidenum">
              <a:rPr lang="en-US"/>
              <a:pPr/>
              <a:t>8</a:t>
            </a:fld>
            <a:endParaRPr lang="en-US"/>
          </a:p>
        </p:txBody>
      </p:sp>
      <p:sp>
        <p:nvSpPr>
          <p:cNvPr id="301058" name="Rectangle 2"/>
          <p:cNvSpPr>
            <a:spLocks noGrp="1" noRot="1" noChangeAspect="1" noChangeArrowheads="1" noTextEdit="1"/>
          </p:cNvSpPr>
          <p:nvPr>
            <p:ph type="sldImg"/>
          </p:nvPr>
        </p:nvSpPr>
        <p:spPr>
          <a:xfrm>
            <a:off x="771525" y="220663"/>
            <a:ext cx="6002338" cy="4503737"/>
          </a:xfrm>
          <a:ln/>
        </p:spPr>
      </p:sp>
      <p:sp>
        <p:nvSpPr>
          <p:cNvPr id="301059" name="Rectangle 3"/>
          <p:cNvSpPr>
            <a:spLocks noGrp="1" noChangeArrowheads="1"/>
          </p:cNvSpPr>
          <p:nvPr>
            <p:ph type="body" idx="1"/>
          </p:nvPr>
        </p:nvSpPr>
        <p:spPr>
          <a:xfrm>
            <a:off x="435765" y="5085959"/>
            <a:ext cx="6406055" cy="3256924"/>
          </a:xfrm>
        </p:spPr>
        <p:txBody>
          <a:bodyPr/>
          <a:lstStyle/>
          <a:p>
            <a:pPr algn="just"/>
            <a:r>
              <a:rPr lang="en-US" sz="1300" dirty="0"/>
              <a:t>Profile of a typical vapor monitoring well from Petroleum Vapor d-base shows unmistakable signature characteristics of subsurface vapor attenuation: Each symbol represents depth of a vapor completion point in a multi-depth vapor monitoring well.  </a:t>
            </a:r>
            <a:r>
              <a:rPr lang="en-US" sz="1300" dirty="0">
                <a:solidFill>
                  <a:srgbClr val="06060A"/>
                </a:solidFill>
              </a:rPr>
              <a:t>Contaminants near source exhibit high vapor concentrations, with associated oxygen depletion &amp; carbon dioxide enrichment. As contaminant vapors diffuse upward through clean, oxygenated soil, they degrade aerobically wherein oxygen is consumed, carbon dioxide is produced, and contaminant concentrations decrease away from source. When contaminants are degraded, oxygen and carbon dioxide rebound to near-atmospheric concentrations.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D7CD5-EBCD-49AA-B9EA-70A51EE2D9F5}" type="slidenum">
              <a:rPr lang="en-US"/>
              <a:pPr/>
              <a:t>9</a:t>
            </a:fld>
            <a:endParaRPr lang="en-US"/>
          </a:p>
        </p:txBody>
      </p:sp>
      <p:sp>
        <p:nvSpPr>
          <p:cNvPr id="303106" name="Rectangle 2"/>
          <p:cNvSpPr>
            <a:spLocks noGrp="1" noRot="1" noChangeAspect="1" noChangeArrowheads="1" noTextEdit="1"/>
          </p:cNvSpPr>
          <p:nvPr>
            <p:ph type="sldImg"/>
          </p:nvPr>
        </p:nvSpPr>
        <p:spPr>
          <a:xfrm>
            <a:off x="1009650" y="234950"/>
            <a:ext cx="5576888" cy="4184650"/>
          </a:xfrm>
          <a:ln/>
        </p:spPr>
      </p:sp>
      <p:sp>
        <p:nvSpPr>
          <p:cNvPr id="303107" name="Rectangle 3"/>
          <p:cNvSpPr>
            <a:spLocks noGrp="1" noChangeArrowheads="1"/>
          </p:cNvSpPr>
          <p:nvPr>
            <p:ph type="body" idx="1"/>
          </p:nvPr>
        </p:nvSpPr>
        <p:spPr>
          <a:xfrm>
            <a:off x="1103724" y="4592486"/>
            <a:ext cx="5606094" cy="4180196"/>
          </a:xfrm>
        </p:spPr>
        <p:txBody>
          <a:bodyPr/>
          <a:lstStyle/>
          <a:p>
            <a:pPr algn="just"/>
            <a:r>
              <a:rPr lang="en-US"/>
              <a:t>PHC vapors cannot attenuate because there is insufficient thickness of clean soil overlying the contaminated soil source.  Without shallower vapor completion points, there is no way of knowing if vapors decrease and soil oxygen concentrations increase before reaching an overlying receptor.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D264A1-4259-4B60-AA43-3515CBC6121C}"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F3D559-BF3F-4692-A0E0-C25A26B2AE30}"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F56B64-4CBD-4CF7-8C9C-DBC1E92EA0BD}"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5BBACEB-A9A7-47B9-ADBE-0162F298147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F3E4DB-4D96-448D-8967-2471161B981D}"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8D6FA-D7A1-4802-8A7F-6A3175294AD3}"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4A95BB-DD7A-4B32-9EA6-AAC195F95E0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6F312F-741F-422F-8F81-9ED97E42129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B6780B-D199-4B4A-9743-4602214852BA}"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5C1D76-A073-41FA-9866-E5B917854EF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7D0584-2FE3-40BD-B869-0CFB345B7E26}"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BE654-A22F-49EA-8071-E2577AC340F0}"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D5F5EF-682F-4DE5-AA18-414AA1B7D1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Microsoft_Office_Excel_97-2003_Worksheet9.xls"/><Relationship Id="rId5" Type="http://schemas.openxmlformats.org/officeDocument/2006/relationships/oleObject" Target="../embeddings/Microsoft_Office_Excel_97-2003_Worksheet8.xls"/><Relationship Id="rId4" Type="http://schemas.openxmlformats.org/officeDocument/2006/relationships/oleObject" Target="../embeddings/Microsoft_Office_Excel_97-2003_Worksheet7.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Microsoft_Office_Excel_97-2003_Worksheet11.xls"/><Relationship Id="rId4" Type="http://schemas.openxmlformats.org/officeDocument/2006/relationships/oleObject" Target="../embeddings/Microsoft_Office_Excel_97-2003_Worksheet10.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Microsoft_Office_Excel_97-2003_Worksheet12.xls"/></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Microsoft_Office_Excel_97-2003_Worksheet14.xls"/><Relationship Id="rId4" Type="http://schemas.openxmlformats.org/officeDocument/2006/relationships/oleObject" Target="../embeddings/Microsoft_Office_Excel_97-2003_Worksheet13.xls"/></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Microsoft_Office_Excel_97-2003_Worksheet1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Excel_97-2003_Worksheet16.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Microsoft_Office_Excel_97-2003_Worksheet18.xls"/><Relationship Id="rId4" Type="http://schemas.openxmlformats.org/officeDocument/2006/relationships/oleObject" Target="../embeddings/Microsoft_Office_Excel_97-2003_Worksheet17.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31.jpeg"/><Relationship Id="rId5" Type="http://schemas.openxmlformats.org/officeDocument/2006/relationships/oleObject" Target="../embeddings/Microsoft_Office_Excel_97-2003_Worksheet20.xls"/><Relationship Id="rId4" Type="http://schemas.openxmlformats.org/officeDocument/2006/relationships/oleObject" Target="../embeddings/Microsoft_Office_Excel_97-2003_Worksheet19.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ltGray">
          <a:xfrm>
            <a:off x="1524000" y="5346700"/>
            <a:ext cx="6650038" cy="1358900"/>
          </a:xfrm>
          <a:prstGeom prst="rect">
            <a:avLst/>
          </a:prstGeom>
          <a:noFill/>
          <a:ln w="9525">
            <a:noFill/>
            <a:miter lim="800000"/>
            <a:headEnd/>
            <a:tailEnd/>
          </a:ln>
          <a:effectLst/>
        </p:spPr>
        <p:txBody>
          <a:bodyPr lIns="81872" tIns="40935" rIns="81872" bIns="40935">
            <a:spAutoFit/>
          </a:bodyPr>
          <a:lstStyle/>
          <a:p>
            <a:pPr defTabSz="571500"/>
            <a:r>
              <a:rPr lang="en-US" sz="1400" b="1" i="1">
                <a:solidFill>
                  <a:schemeClr val="tx2"/>
                </a:solidFill>
              </a:rPr>
              <a:t>by</a:t>
            </a:r>
          </a:p>
          <a:p>
            <a:pPr defTabSz="571500"/>
            <a:r>
              <a:rPr lang="en-US" sz="1400" b="1" i="1">
                <a:solidFill>
                  <a:schemeClr val="tx2"/>
                </a:solidFill>
              </a:rPr>
              <a:t>Robin V. Davis, P.G.</a:t>
            </a:r>
          </a:p>
          <a:p>
            <a:pPr defTabSz="571500"/>
            <a:r>
              <a:rPr lang="en-US" sz="1400" b="1" i="1">
                <a:solidFill>
                  <a:schemeClr val="tx2"/>
                </a:solidFill>
              </a:rPr>
              <a:t>Project Manager</a:t>
            </a:r>
          </a:p>
          <a:p>
            <a:pPr defTabSz="571500"/>
            <a:r>
              <a:rPr lang="en-US" sz="1400" b="1" i="1">
                <a:solidFill>
                  <a:schemeClr val="tx2"/>
                </a:solidFill>
              </a:rPr>
              <a:t>Utah Department of Environmental Quality</a:t>
            </a:r>
          </a:p>
          <a:p>
            <a:pPr defTabSz="571500"/>
            <a:r>
              <a:rPr lang="en-US" sz="1400" b="1" i="1">
                <a:solidFill>
                  <a:schemeClr val="tx2"/>
                </a:solidFill>
              </a:rPr>
              <a:t>Leaking Underground Storage Tanks</a:t>
            </a:r>
          </a:p>
          <a:p>
            <a:pPr defTabSz="571500"/>
            <a:r>
              <a:rPr lang="en-US" sz="1400" b="1" i="1">
                <a:solidFill>
                  <a:schemeClr val="tx2"/>
                </a:solidFill>
              </a:rPr>
              <a:t>rvdavis@utah.gov   801-536-4177</a:t>
            </a:r>
          </a:p>
        </p:txBody>
      </p:sp>
      <p:graphicFrame>
        <p:nvGraphicFramePr>
          <p:cNvPr id="306179" name="Object 3"/>
          <p:cNvGraphicFramePr>
            <a:graphicFrameLocks noChangeAspect="1"/>
          </p:cNvGraphicFramePr>
          <p:nvPr/>
        </p:nvGraphicFramePr>
        <p:xfrm>
          <a:off x="381000" y="5411788"/>
          <a:ext cx="1092200" cy="1217612"/>
        </p:xfrm>
        <a:graphic>
          <a:graphicData uri="http://schemas.openxmlformats.org/presentationml/2006/ole">
            <p:oleObj spid="_x0000_s306179" name="Document" r:id="rId4" imgW="2219424" imgH="2474326" progId="Word.Document.8">
              <p:embed/>
            </p:oleObj>
          </a:graphicData>
        </a:graphic>
      </p:graphicFrame>
      <p:sp>
        <p:nvSpPr>
          <p:cNvPr id="306180" name="Rectangle 4"/>
          <p:cNvSpPr>
            <a:spLocks noChangeArrowheads="1"/>
          </p:cNvSpPr>
          <p:nvPr/>
        </p:nvSpPr>
        <p:spPr bwMode="ltGray">
          <a:xfrm>
            <a:off x="304800" y="304800"/>
            <a:ext cx="8610600" cy="844550"/>
          </a:xfrm>
          <a:prstGeom prst="rect">
            <a:avLst/>
          </a:prstGeom>
          <a:noFill/>
          <a:ln w="9525">
            <a:noFill/>
            <a:miter lim="800000"/>
            <a:headEnd/>
            <a:tailEnd/>
          </a:ln>
          <a:effectLst/>
        </p:spPr>
        <p:txBody>
          <a:bodyPr lIns="81872" tIns="40935" rIns="81872" bIns="40935">
            <a:spAutoFit/>
          </a:bodyPr>
          <a:lstStyle/>
          <a:p>
            <a:pPr algn="ctr" defTabSz="571500"/>
            <a:r>
              <a:rPr lang="en-US" sz="5000" b="1">
                <a:solidFill>
                  <a:schemeClr val="accent2"/>
                </a:solidFill>
              </a:rPr>
              <a:t>Evaluating the Petroleum</a:t>
            </a:r>
          </a:p>
        </p:txBody>
      </p:sp>
      <p:sp>
        <p:nvSpPr>
          <p:cNvPr id="306181" name="Rectangle 5"/>
          <p:cNvSpPr>
            <a:spLocks noChangeArrowheads="1"/>
          </p:cNvSpPr>
          <p:nvPr/>
        </p:nvSpPr>
        <p:spPr bwMode="ltGray">
          <a:xfrm>
            <a:off x="304800" y="2057400"/>
            <a:ext cx="8382000" cy="1149350"/>
          </a:xfrm>
          <a:prstGeom prst="rect">
            <a:avLst/>
          </a:prstGeom>
          <a:noFill/>
          <a:ln w="9525">
            <a:noFill/>
            <a:miter lim="800000"/>
            <a:headEnd/>
            <a:tailEnd/>
          </a:ln>
          <a:effectLst/>
        </p:spPr>
        <p:txBody>
          <a:bodyPr lIns="81872" tIns="40935" rIns="81872" bIns="40935">
            <a:spAutoFit/>
          </a:bodyPr>
          <a:lstStyle/>
          <a:p>
            <a:pPr algn="ctr" defTabSz="571500"/>
            <a:r>
              <a:rPr lang="en-US" sz="3500" b="1" i="1">
                <a:solidFill>
                  <a:schemeClr val="tx2"/>
                </a:solidFill>
              </a:rPr>
              <a:t>Studies of Natural Attenuation of Subsurface Petroleum Hydrocarbons</a:t>
            </a:r>
          </a:p>
        </p:txBody>
      </p:sp>
      <p:sp>
        <p:nvSpPr>
          <p:cNvPr id="306182" name="Rectangle 6"/>
          <p:cNvSpPr>
            <a:spLocks noChangeArrowheads="1"/>
          </p:cNvSpPr>
          <p:nvPr/>
        </p:nvSpPr>
        <p:spPr bwMode="ltGray">
          <a:xfrm>
            <a:off x="-76200" y="1066800"/>
            <a:ext cx="9296400" cy="844550"/>
          </a:xfrm>
          <a:prstGeom prst="rect">
            <a:avLst/>
          </a:prstGeom>
          <a:noFill/>
          <a:ln w="9525">
            <a:noFill/>
            <a:miter lim="800000"/>
            <a:headEnd/>
            <a:tailEnd/>
          </a:ln>
          <a:effectLst/>
        </p:spPr>
        <p:txBody>
          <a:bodyPr lIns="81872" tIns="40935" rIns="81872" bIns="40935">
            <a:spAutoFit/>
          </a:bodyPr>
          <a:lstStyle/>
          <a:p>
            <a:pPr algn="ctr" defTabSz="571500"/>
            <a:r>
              <a:rPr lang="en-US" sz="5000" b="1">
                <a:solidFill>
                  <a:schemeClr val="accent2"/>
                </a:solidFill>
              </a:rPr>
              <a:t>Vapor Intrusion Pathway</a:t>
            </a:r>
          </a:p>
        </p:txBody>
      </p:sp>
      <p:sp>
        <p:nvSpPr>
          <p:cNvPr id="306183" name="Rectangle 7"/>
          <p:cNvSpPr>
            <a:spLocks noChangeArrowheads="1"/>
          </p:cNvSpPr>
          <p:nvPr/>
        </p:nvSpPr>
        <p:spPr bwMode="ltGray">
          <a:xfrm>
            <a:off x="381000" y="3124200"/>
            <a:ext cx="8382000" cy="615950"/>
          </a:xfrm>
          <a:prstGeom prst="rect">
            <a:avLst/>
          </a:prstGeom>
          <a:noFill/>
          <a:ln w="9525">
            <a:noFill/>
            <a:miter lim="800000"/>
            <a:headEnd/>
            <a:tailEnd/>
          </a:ln>
          <a:effectLst/>
        </p:spPr>
        <p:txBody>
          <a:bodyPr lIns="81872" tIns="40935" rIns="81872" bIns="40935">
            <a:spAutoFit/>
          </a:bodyPr>
          <a:lstStyle/>
          <a:p>
            <a:pPr algn="ctr" defTabSz="571500"/>
            <a:r>
              <a:rPr lang="en-US" sz="3500" b="1" i="1">
                <a:solidFill>
                  <a:schemeClr val="tx2"/>
                </a:solidFill>
              </a:rPr>
              <a:t>&amp; Recommended Screening Criteria</a:t>
            </a:r>
          </a:p>
        </p:txBody>
      </p:sp>
      <p:sp>
        <p:nvSpPr>
          <p:cNvPr id="306185" name="Rectangle 9"/>
          <p:cNvSpPr>
            <a:spLocks noChangeArrowheads="1"/>
          </p:cNvSpPr>
          <p:nvPr/>
        </p:nvSpPr>
        <p:spPr bwMode="ltGray">
          <a:xfrm>
            <a:off x="165100" y="3886200"/>
            <a:ext cx="8521700" cy="1301750"/>
          </a:xfrm>
          <a:prstGeom prst="rect">
            <a:avLst/>
          </a:prstGeom>
          <a:noFill/>
          <a:ln w="9525">
            <a:noFill/>
            <a:miter lim="800000"/>
            <a:headEnd/>
            <a:tailEnd/>
          </a:ln>
          <a:effectLst/>
        </p:spPr>
        <p:txBody>
          <a:bodyPr lIns="81872" tIns="40935" rIns="81872" bIns="40935">
            <a:spAutoFit/>
          </a:bodyPr>
          <a:lstStyle/>
          <a:p>
            <a:pPr algn="ctr" defTabSz="571500"/>
            <a:r>
              <a:rPr lang="en-US" sz="2000" b="1">
                <a:solidFill>
                  <a:schemeClr val="tx2"/>
                </a:solidFill>
              </a:rPr>
              <a:t>AEHS 27</a:t>
            </a:r>
            <a:r>
              <a:rPr lang="en-US" sz="2000" b="1" baseline="30000">
                <a:solidFill>
                  <a:schemeClr val="tx2"/>
                </a:solidFill>
              </a:rPr>
              <a:t>nd</a:t>
            </a:r>
            <a:r>
              <a:rPr lang="en-US" sz="2000" b="1">
                <a:solidFill>
                  <a:schemeClr val="tx2"/>
                </a:solidFill>
              </a:rPr>
              <a:t>  Annual International Conference on Soil, Sediment, Water &amp; Energy</a:t>
            </a:r>
          </a:p>
          <a:p>
            <a:pPr algn="ctr" defTabSz="571500"/>
            <a:r>
              <a:rPr lang="en-US" sz="2000" b="1">
                <a:solidFill>
                  <a:schemeClr val="tx2"/>
                </a:solidFill>
              </a:rPr>
              <a:t>Amherst, Massachusetts</a:t>
            </a:r>
          </a:p>
          <a:p>
            <a:pPr algn="ctr" defTabSz="571500"/>
            <a:r>
              <a:rPr lang="en-US" sz="2000" b="1">
                <a:solidFill>
                  <a:schemeClr val="tx2"/>
                </a:solidFill>
              </a:rPr>
              <a:t>Vapor Intrusion Workshop, Monday October 17, 2011, </a:t>
            </a:r>
            <a:r>
              <a:rPr lang="en-US" b="1">
                <a:solidFill>
                  <a:schemeClr val="tx2"/>
                </a:solidFill>
              </a:rPr>
              <a:t>8:00am-12:00pm</a:t>
            </a:r>
            <a:endParaRPr lang="en-US" sz="2000" b="1">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Object 2"/>
          <p:cNvGraphicFramePr>
            <a:graphicFrameLocks noChangeAspect="1"/>
          </p:cNvGraphicFramePr>
          <p:nvPr/>
        </p:nvGraphicFramePr>
        <p:xfrm>
          <a:off x="-76200" y="2362200"/>
          <a:ext cx="4572000" cy="4419600"/>
        </p:xfrm>
        <a:graphic>
          <a:graphicData uri="http://schemas.openxmlformats.org/presentationml/2006/ole">
            <p:oleObj spid="_x0000_s304130" name="Chart" r:id="rId4" imgW="5892800" imgH="5359347" progId="Excel.Sheet.8">
              <p:embed/>
            </p:oleObj>
          </a:graphicData>
        </a:graphic>
      </p:graphicFrame>
      <p:graphicFrame>
        <p:nvGraphicFramePr>
          <p:cNvPr id="304131" name="Object 3"/>
          <p:cNvGraphicFramePr>
            <a:graphicFrameLocks noChangeAspect="1"/>
          </p:cNvGraphicFramePr>
          <p:nvPr/>
        </p:nvGraphicFramePr>
        <p:xfrm>
          <a:off x="4572000" y="2362200"/>
          <a:ext cx="4572000" cy="4383088"/>
        </p:xfrm>
        <a:graphic>
          <a:graphicData uri="http://schemas.openxmlformats.org/presentationml/2006/ole">
            <p:oleObj spid="_x0000_s304131" name="Chart" r:id="rId5" imgW="5892800" imgH="5295944" progId="Excel.Sheet.8">
              <p:embed/>
            </p:oleObj>
          </a:graphicData>
        </a:graphic>
      </p:graphicFrame>
      <p:sp>
        <p:nvSpPr>
          <p:cNvPr id="304132" name="Text Box 4"/>
          <p:cNvSpPr txBox="1">
            <a:spLocks noChangeArrowheads="1"/>
          </p:cNvSpPr>
          <p:nvPr/>
        </p:nvSpPr>
        <p:spPr bwMode="auto">
          <a:xfrm>
            <a:off x="2667000" y="2087563"/>
            <a:ext cx="3886200" cy="366712"/>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cs typeface="Arial" pitchFamily="34" charset="0"/>
              </a:rPr>
              <a:t>Hal’s, Green River, Utah</a:t>
            </a:r>
          </a:p>
        </p:txBody>
      </p:sp>
      <p:sp>
        <p:nvSpPr>
          <p:cNvPr id="304133" name="Text Box 5"/>
          <p:cNvSpPr txBox="1">
            <a:spLocks noChangeArrowheads="1"/>
          </p:cNvSpPr>
          <p:nvPr/>
        </p:nvSpPr>
        <p:spPr bwMode="auto">
          <a:xfrm>
            <a:off x="2971800" y="1828800"/>
            <a:ext cx="2971800" cy="366713"/>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cs typeface="Arial" pitchFamily="34" charset="0"/>
              </a:rPr>
              <a:t>VW-11</a:t>
            </a:r>
          </a:p>
        </p:txBody>
      </p:sp>
      <p:sp>
        <p:nvSpPr>
          <p:cNvPr id="304134" name="Text Box 6"/>
          <p:cNvSpPr txBox="1">
            <a:spLocks noChangeArrowheads="1"/>
          </p:cNvSpPr>
          <p:nvPr/>
        </p:nvSpPr>
        <p:spPr bwMode="auto">
          <a:xfrm>
            <a:off x="1219200" y="2514600"/>
            <a:ext cx="1676400" cy="366713"/>
          </a:xfrm>
          <a:prstGeom prst="rect">
            <a:avLst/>
          </a:prstGeom>
          <a:solidFill>
            <a:schemeClr val="bg1"/>
          </a:solidFill>
          <a:ln w="9525">
            <a:noFill/>
            <a:miter lim="800000"/>
            <a:headEnd/>
            <a:tailEnd/>
          </a:ln>
          <a:effectLst/>
        </p:spPr>
        <p:txBody>
          <a:bodyPr>
            <a:spAutoFit/>
          </a:bodyPr>
          <a:lstStyle/>
          <a:p>
            <a:pPr algn="ctr">
              <a:spcBef>
                <a:spcPct val="50000"/>
              </a:spcBef>
            </a:pPr>
            <a:r>
              <a:rPr lang="en-US" b="1">
                <a:cs typeface="Arial" pitchFamily="34" charset="0"/>
              </a:rPr>
              <a:t>8/26/06</a:t>
            </a:r>
          </a:p>
        </p:txBody>
      </p:sp>
      <p:sp>
        <p:nvSpPr>
          <p:cNvPr id="304135" name="Text Box 7"/>
          <p:cNvSpPr txBox="1">
            <a:spLocks noChangeArrowheads="1"/>
          </p:cNvSpPr>
          <p:nvPr/>
        </p:nvSpPr>
        <p:spPr bwMode="auto">
          <a:xfrm>
            <a:off x="6096000" y="2498725"/>
            <a:ext cx="1676400" cy="366713"/>
          </a:xfrm>
          <a:prstGeom prst="rect">
            <a:avLst/>
          </a:prstGeom>
          <a:solidFill>
            <a:schemeClr val="bg1"/>
          </a:solidFill>
          <a:ln w="9525">
            <a:noFill/>
            <a:miter lim="800000"/>
            <a:headEnd/>
            <a:tailEnd/>
          </a:ln>
          <a:effectLst/>
        </p:spPr>
        <p:txBody>
          <a:bodyPr>
            <a:spAutoFit/>
          </a:bodyPr>
          <a:lstStyle/>
          <a:p>
            <a:pPr algn="ctr">
              <a:spcBef>
                <a:spcPct val="50000"/>
              </a:spcBef>
            </a:pPr>
            <a:r>
              <a:rPr lang="en-US" b="1">
                <a:cs typeface="Arial" pitchFamily="34" charset="0"/>
              </a:rPr>
              <a:t>6/27/07</a:t>
            </a:r>
          </a:p>
        </p:txBody>
      </p:sp>
      <p:sp>
        <p:nvSpPr>
          <p:cNvPr id="304136" name="Rectangle 8"/>
          <p:cNvSpPr>
            <a:spLocks noChangeArrowheads="1"/>
          </p:cNvSpPr>
          <p:nvPr/>
        </p:nvSpPr>
        <p:spPr bwMode="ltGray">
          <a:xfrm>
            <a:off x="609600" y="76200"/>
            <a:ext cx="7848600" cy="1066800"/>
          </a:xfrm>
          <a:prstGeom prst="rect">
            <a:avLst/>
          </a:prstGeom>
          <a:noFill/>
          <a:ln w="9525">
            <a:noFill/>
            <a:miter lim="800000"/>
            <a:headEnd/>
            <a:tailEnd/>
          </a:ln>
          <a:effectLst/>
        </p:spPr>
        <p:txBody>
          <a:bodyPr lIns="91213" tIns="45605" rIns="91213" bIns="45605">
            <a:spAutoFit/>
          </a:bodyPr>
          <a:lstStyle/>
          <a:p>
            <a:pPr algn="ctr" defTabSz="636588"/>
            <a:r>
              <a:rPr lang="en-US" sz="3200" b="1">
                <a:solidFill>
                  <a:schemeClr val="accent2"/>
                </a:solidFill>
                <a:cs typeface="Arial" pitchFamily="34" charset="0"/>
              </a:rPr>
              <a:t>Recognize Importance of Shallow Vapor Completion Points</a:t>
            </a:r>
          </a:p>
        </p:txBody>
      </p:sp>
      <p:sp>
        <p:nvSpPr>
          <p:cNvPr id="304137" name="Rectangle 9" descr="Zig zag"/>
          <p:cNvSpPr>
            <a:spLocks noChangeArrowheads="1"/>
          </p:cNvSpPr>
          <p:nvPr/>
        </p:nvSpPr>
        <p:spPr bwMode="auto">
          <a:xfrm>
            <a:off x="609600" y="3962400"/>
            <a:ext cx="381000" cy="2057400"/>
          </a:xfrm>
          <a:prstGeom prst="rect">
            <a:avLst/>
          </a:prstGeom>
          <a:pattFill prst="zigZag">
            <a:fgClr>
              <a:schemeClr val="tx1"/>
            </a:fgClr>
            <a:bgClr>
              <a:schemeClr val="bg1"/>
            </a:bgClr>
          </a:pattFill>
          <a:ln w="9525">
            <a:noFill/>
            <a:miter lim="800000"/>
            <a:headEnd/>
            <a:tailEnd/>
          </a:ln>
          <a:effectLst/>
        </p:spPr>
        <p:txBody>
          <a:bodyPr wrap="none" anchor="ctr"/>
          <a:lstStyle/>
          <a:p>
            <a:endParaRPr lang="en-US"/>
          </a:p>
        </p:txBody>
      </p:sp>
      <p:sp>
        <p:nvSpPr>
          <p:cNvPr id="304138" name="Rectangle 10" descr="Zig zag"/>
          <p:cNvSpPr>
            <a:spLocks noChangeArrowheads="1"/>
          </p:cNvSpPr>
          <p:nvPr/>
        </p:nvSpPr>
        <p:spPr bwMode="auto">
          <a:xfrm>
            <a:off x="5257800" y="3962400"/>
            <a:ext cx="381000" cy="2133600"/>
          </a:xfrm>
          <a:prstGeom prst="rect">
            <a:avLst/>
          </a:prstGeom>
          <a:pattFill prst="zigZag">
            <a:fgClr>
              <a:schemeClr val="tx1"/>
            </a:fgClr>
            <a:bgClr>
              <a:schemeClr val="bg1"/>
            </a:bgClr>
          </a:pattFill>
          <a:ln w="9525">
            <a:noFill/>
            <a:miter lim="800000"/>
            <a:headEnd/>
            <a:tailEnd/>
          </a:ln>
          <a:effectLst/>
        </p:spPr>
        <p:txBody>
          <a:bodyPr wrap="none" anchor="ctr"/>
          <a:lstStyle/>
          <a:p>
            <a:endParaRPr lang="en-US"/>
          </a:p>
        </p:txBody>
      </p:sp>
      <p:sp>
        <p:nvSpPr>
          <p:cNvPr id="304139" name="AutoShape 11"/>
          <p:cNvSpPr>
            <a:spLocks noChangeArrowheads="1"/>
          </p:cNvSpPr>
          <p:nvPr/>
        </p:nvSpPr>
        <p:spPr bwMode="auto">
          <a:xfrm flipV="1">
            <a:off x="5638800" y="5943600"/>
            <a:ext cx="304800" cy="228600"/>
          </a:xfrm>
          <a:prstGeom prst="triangle">
            <a:avLst>
              <a:gd name="adj" fmla="val 50000"/>
            </a:avLst>
          </a:prstGeom>
          <a:solidFill>
            <a:srgbClr val="0099FF"/>
          </a:solidFill>
          <a:ln w="9525">
            <a:noFill/>
            <a:miter lim="800000"/>
            <a:headEnd/>
            <a:tailEnd/>
          </a:ln>
          <a:effectLst/>
        </p:spPr>
        <p:txBody>
          <a:bodyPr wrap="none" anchor="ctr"/>
          <a:lstStyle/>
          <a:p>
            <a:endParaRPr lang="en-US"/>
          </a:p>
        </p:txBody>
      </p:sp>
      <p:sp>
        <p:nvSpPr>
          <p:cNvPr id="304140" name="AutoShape 12"/>
          <p:cNvSpPr>
            <a:spLocks noChangeArrowheads="1"/>
          </p:cNvSpPr>
          <p:nvPr/>
        </p:nvSpPr>
        <p:spPr bwMode="auto">
          <a:xfrm flipV="1">
            <a:off x="990600" y="5867400"/>
            <a:ext cx="304800" cy="228600"/>
          </a:xfrm>
          <a:prstGeom prst="triangle">
            <a:avLst>
              <a:gd name="adj" fmla="val 50000"/>
            </a:avLst>
          </a:prstGeom>
          <a:solidFill>
            <a:srgbClr val="0099FF"/>
          </a:solidFill>
          <a:ln w="9525">
            <a:noFill/>
            <a:miter lim="800000"/>
            <a:headEnd/>
            <a:tailEnd/>
          </a:ln>
          <a:effectLst/>
        </p:spPr>
        <p:txBody>
          <a:bodyPr wrap="none" anchor="ctr"/>
          <a:lstStyle/>
          <a:p>
            <a:endParaRPr lang="en-US"/>
          </a:p>
        </p:txBody>
      </p:sp>
      <p:sp>
        <p:nvSpPr>
          <p:cNvPr id="304141" name="Text Box 13"/>
          <p:cNvSpPr txBox="1">
            <a:spLocks noChangeArrowheads="1"/>
          </p:cNvSpPr>
          <p:nvPr/>
        </p:nvSpPr>
        <p:spPr bwMode="auto">
          <a:xfrm>
            <a:off x="5715000" y="4117975"/>
            <a:ext cx="1676400" cy="1368425"/>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i="1">
                <a:cs typeface="Arial" pitchFamily="34" charset="0"/>
              </a:rPr>
              <a:t>Shallow points confirm attenuation above contaminated zone</a:t>
            </a:r>
          </a:p>
        </p:txBody>
      </p:sp>
      <p:sp>
        <p:nvSpPr>
          <p:cNvPr id="304142" name="Oval 14"/>
          <p:cNvSpPr>
            <a:spLocks noChangeArrowheads="1"/>
          </p:cNvSpPr>
          <p:nvPr/>
        </p:nvSpPr>
        <p:spPr bwMode="auto">
          <a:xfrm>
            <a:off x="5943600" y="3505200"/>
            <a:ext cx="1143000" cy="304800"/>
          </a:xfrm>
          <a:prstGeom prst="ellipse">
            <a:avLst/>
          </a:prstGeom>
          <a:noFill/>
          <a:ln w="9525">
            <a:solidFill>
              <a:schemeClr val="tx1"/>
            </a:solidFill>
            <a:round/>
            <a:headEnd/>
            <a:tailEnd/>
          </a:ln>
          <a:effectLst/>
        </p:spPr>
        <p:txBody>
          <a:bodyPr wrap="none" anchor="ctr"/>
          <a:lstStyle/>
          <a:p>
            <a:endParaRPr lang="en-US"/>
          </a:p>
        </p:txBody>
      </p:sp>
      <p:sp>
        <p:nvSpPr>
          <p:cNvPr id="304143" name="Line 15"/>
          <p:cNvSpPr>
            <a:spLocks noChangeShapeType="1"/>
          </p:cNvSpPr>
          <p:nvPr/>
        </p:nvSpPr>
        <p:spPr bwMode="auto">
          <a:xfrm flipH="1" flipV="1">
            <a:off x="6477000" y="3810000"/>
            <a:ext cx="0" cy="304800"/>
          </a:xfrm>
          <a:prstGeom prst="line">
            <a:avLst/>
          </a:prstGeom>
          <a:noFill/>
          <a:ln w="9525">
            <a:solidFill>
              <a:schemeClr val="tx1"/>
            </a:solidFill>
            <a:round/>
            <a:headEnd/>
            <a:tailEnd type="triangle" w="med" len="med"/>
          </a:ln>
          <a:effectLst/>
        </p:spPr>
        <p:txBody>
          <a:bodyPr/>
          <a:lstStyle/>
          <a:p>
            <a:endParaRPr lang="en-US"/>
          </a:p>
        </p:txBody>
      </p:sp>
      <p:sp>
        <p:nvSpPr>
          <p:cNvPr id="304144" name="Text Box 16"/>
          <p:cNvSpPr txBox="1">
            <a:spLocks noChangeArrowheads="1"/>
          </p:cNvSpPr>
          <p:nvPr/>
        </p:nvSpPr>
        <p:spPr bwMode="auto">
          <a:xfrm>
            <a:off x="1066800" y="4086225"/>
            <a:ext cx="1524000" cy="942975"/>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i="1">
                <a:cs typeface="Arial" pitchFamily="34" charset="0"/>
              </a:rPr>
              <a:t>No attenuation within contaminated zone</a:t>
            </a:r>
          </a:p>
        </p:txBody>
      </p:sp>
      <p:sp>
        <p:nvSpPr>
          <p:cNvPr id="304145" name="Rectangle 17"/>
          <p:cNvSpPr>
            <a:spLocks noChangeArrowheads="1"/>
          </p:cNvSpPr>
          <p:nvPr/>
        </p:nvSpPr>
        <p:spPr bwMode="ltGray">
          <a:xfrm>
            <a:off x="711200" y="1127125"/>
            <a:ext cx="7747000" cy="701675"/>
          </a:xfrm>
          <a:prstGeom prst="rect">
            <a:avLst/>
          </a:prstGeom>
          <a:noFill/>
          <a:ln w="9525">
            <a:noFill/>
            <a:miter lim="800000"/>
            <a:headEnd/>
            <a:tailEnd/>
          </a:ln>
          <a:effectLst/>
        </p:spPr>
        <p:txBody>
          <a:bodyPr lIns="91213" tIns="45605" rIns="91213" bIns="45605">
            <a:spAutoFit/>
          </a:bodyPr>
          <a:lstStyle/>
          <a:p>
            <a:pPr algn="ctr" defTabSz="636588"/>
            <a:r>
              <a:rPr lang="en-US" sz="2000" b="1" i="1">
                <a:cs typeface="Arial" pitchFamily="34" charset="0"/>
              </a:rPr>
              <a:t>Example of apparent non-attenuation due to no shallow soil completion point in 2006</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228600" y="2743200"/>
            <a:ext cx="4724400" cy="2989263"/>
          </a:xfrm>
          <a:prstGeom prst="rect">
            <a:avLst/>
          </a:prstGeom>
          <a:solidFill>
            <a:srgbClr val="FFFFFF"/>
          </a:solidFill>
          <a:ln w="25400">
            <a:solidFill>
              <a:srgbClr val="040408"/>
            </a:solidFill>
            <a:miter lim="800000"/>
            <a:headEnd/>
            <a:tailEnd/>
          </a:ln>
          <a:effectLst/>
        </p:spPr>
        <p:txBody>
          <a:bodyPr wrap="none" anchor="ctr"/>
          <a:lstStyle/>
          <a:p>
            <a:endParaRPr lang="en-US"/>
          </a:p>
        </p:txBody>
      </p:sp>
      <p:sp>
        <p:nvSpPr>
          <p:cNvPr id="320515" name="Rectangle 3"/>
          <p:cNvSpPr>
            <a:spLocks noChangeArrowheads="1"/>
          </p:cNvSpPr>
          <p:nvPr/>
        </p:nvSpPr>
        <p:spPr bwMode="auto">
          <a:xfrm>
            <a:off x="354013" y="3989388"/>
            <a:ext cx="3074987" cy="354012"/>
          </a:xfrm>
          <a:prstGeom prst="rect">
            <a:avLst/>
          </a:prstGeom>
          <a:noFill/>
          <a:ln w="9525">
            <a:noFill/>
            <a:miter lim="800000"/>
            <a:headEnd/>
            <a:tailEnd/>
          </a:ln>
          <a:effectLst/>
        </p:spPr>
        <p:txBody>
          <a:bodyPr lIns="91397" tIns="45698" rIns="91397" bIns="45698"/>
          <a:lstStyle/>
          <a:p>
            <a:pPr marL="342900" indent="-342900">
              <a:lnSpc>
                <a:spcPct val="80000"/>
              </a:lnSpc>
              <a:spcBef>
                <a:spcPct val="20000"/>
              </a:spcBef>
              <a:buFont typeface="Wingdings" pitchFamily="2" charset="2"/>
              <a:buNone/>
            </a:pPr>
            <a:r>
              <a:rPr lang="en-US" b="1" u="sng">
                <a:solidFill>
                  <a:srgbClr val="06060A"/>
                </a:solidFill>
              </a:rPr>
              <a:t>Field Example:</a:t>
            </a:r>
          </a:p>
        </p:txBody>
      </p:sp>
      <p:sp>
        <p:nvSpPr>
          <p:cNvPr id="320516" name="Rectangle 4"/>
          <p:cNvSpPr>
            <a:spLocks noChangeArrowheads="1"/>
          </p:cNvSpPr>
          <p:nvPr/>
        </p:nvSpPr>
        <p:spPr bwMode="auto">
          <a:xfrm>
            <a:off x="1295400" y="3352800"/>
            <a:ext cx="3505200" cy="3810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Deep SV Benzene, ug/m</a:t>
            </a:r>
            <a:r>
              <a:rPr lang="en-US" b="1" i="1" baseline="30000">
                <a:solidFill>
                  <a:srgbClr val="06060A"/>
                </a:solidFill>
              </a:rPr>
              <a:t>3</a:t>
            </a:r>
          </a:p>
        </p:txBody>
      </p:sp>
      <p:sp>
        <p:nvSpPr>
          <p:cNvPr id="320517" name="Rectangle 5"/>
          <p:cNvSpPr>
            <a:spLocks noChangeArrowheads="1"/>
          </p:cNvSpPr>
          <p:nvPr/>
        </p:nvSpPr>
        <p:spPr bwMode="auto">
          <a:xfrm>
            <a:off x="1392238" y="2913063"/>
            <a:ext cx="3484562" cy="515937"/>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Shallow SV Benzene, ug/m</a:t>
            </a:r>
            <a:r>
              <a:rPr lang="en-US" b="1" i="1" baseline="30000">
                <a:solidFill>
                  <a:srgbClr val="06060A"/>
                </a:solidFill>
              </a:rPr>
              <a:t>3</a:t>
            </a:r>
          </a:p>
        </p:txBody>
      </p:sp>
      <p:sp>
        <p:nvSpPr>
          <p:cNvPr id="320518" name="Rectangle 6"/>
          <p:cNvSpPr>
            <a:spLocks noChangeArrowheads="1"/>
          </p:cNvSpPr>
          <p:nvPr/>
        </p:nvSpPr>
        <p:spPr bwMode="auto">
          <a:xfrm>
            <a:off x="1230313" y="3074988"/>
            <a:ext cx="381000" cy="3810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a:t>
            </a:r>
            <a:endParaRPr lang="en-US" b="1">
              <a:solidFill>
                <a:srgbClr val="06060A"/>
              </a:solidFill>
            </a:endParaRPr>
          </a:p>
        </p:txBody>
      </p:sp>
      <p:sp>
        <p:nvSpPr>
          <p:cNvPr id="320519" name="Rectangle 7"/>
          <p:cNvSpPr>
            <a:spLocks noChangeArrowheads="1"/>
          </p:cNvSpPr>
          <p:nvPr/>
        </p:nvSpPr>
        <p:spPr bwMode="auto">
          <a:xfrm>
            <a:off x="609600" y="3074988"/>
            <a:ext cx="762000" cy="3048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AF</a:t>
            </a:r>
            <a:endParaRPr lang="en-US" b="1">
              <a:solidFill>
                <a:srgbClr val="06060A"/>
              </a:solidFill>
            </a:endParaRPr>
          </a:p>
        </p:txBody>
      </p:sp>
      <p:sp>
        <p:nvSpPr>
          <p:cNvPr id="320520" name="Line 8"/>
          <p:cNvSpPr>
            <a:spLocks noChangeShapeType="1"/>
          </p:cNvSpPr>
          <p:nvPr/>
        </p:nvSpPr>
        <p:spPr bwMode="auto">
          <a:xfrm>
            <a:off x="1673225" y="3227388"/>
            <a:ext cx="2667000" cy="0"/>
          </a:xfrm>
          <a:prstGeom prst="line">
            <a:avLst/>
          </a:prstGeom>
          <a:noFill/>
          <a:ln w="25400">
            <a:solidFill>
              <a:srgbClr val="000000"/>
            </a:solidFill>
            <a:round/>
            <a:headEnd/>
            <a:tailEnd/>
          </a:ln>
          <a:effectLst/>
        </p:spPr>
        <p:txBody>
          <a:bodyPr/>
          <a:lstStyle/>
          <a:p>
            <a:endParaRPr lang="en-US"/>
          </a:p>
        </p:txBody>
      </p:sp>
      <p:sp>
        <p:nvSpPr>
          <p:cNvPr id="320521" name="Rectangle 9"/>
          <p:cNvSpPr>
            <a:spLocks noChangeArrowheads="1"/>
          </p:cNvSpPr>
          <p:nvPr/>
        </p:nvSpPr>
        <p:spPr bwMode="auto">
          <a:xfrm>
            <a:off x="-76200" y="5360988"/>
            <a:ext cx="5638800" cy="6096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a:solidFill>
                  <a:srgbClr val="06060A"/>
                </a:solidFill>
              </a:rPr>
              <a:t>~1,000,000x contaminant reduction</a:t>
            </a:r>
          </a:p>
        </p:txBody>
      </p:sp>
      <p:sp>
        <p:nvSpPr>
          <p:cNvPr id="320522" name="Rectangle 10"/>
          <p:cNvSpPr>
            <a:spLocks noChangeArrowheads="1"/>
          </p:cNvSpPr>
          <p:nvPr/>
        </p:nvSpPr>
        <p:spPr bwMode="auto">
          <a:xfrm>
            <a:off x="1371600" y="4370388"/>
            <a:ext cx="2133600" cy="3810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~1 ug/m</a:t>
            </a:r>
            <a:r>
              <a:rPr lang="en-US" b="1" i="1" baseline="30000">
                <a:solidFill>
                  <a:srgbClr val="06060A"/>
                </a:solidFill>
              </a:rPr>
              <a:t>3</a:t>
            </a:r>
          </a:p>
        </p:txBody>
      </p:sp>
      <p:sp>
        <p:nvSpPr>
          <p:cNvPr id="320523" name="Line 11"/>
          <p:cNvSpPr>
            <a:spLocks noChangeShapeType="1"/>
          </p:cNvSpPr>
          <p:nvPr/>
        </p:nvSpPr>
        <p:spPr bwMode="auto">
          <a:xfrm>
            <a:off x="1828800" y="4724400"/>
            <a:ext cx="1447800" cy="0"/>
          </a:xfrm>
          <a:prstGeom prst="line">
            <a:avLst/>
          </a:prstGeom>
          <a:noFill/>
          <a:ln w="25400">
            <a:solidFill>
              <a:srgbClr val="000000"/>
            </a:solidFill>
            <a:round/>
            <a:headEnd/>
            <a:tailEnd/>
          </a:ln>
          <a:effectLst/>
        </p:spPr>
        <p:txBody>
          <a:bodyPr/>
          <a:lstStyle/>
          <a:p>
            <a:endParaRPr lang="en-US"/>
          </a:p>
        </p:txBody>
      </p:sp>
      <p:sp>
        <p:nvSpPr>
          <p:cNvPr id="320524" name="Rectangle 12"/>
          <p:cNvSpPr>
            <a:spLocks noChangeArrowheads="1"/>
          </p:cNvSpPr>
          <p:nvPr/>
        </p:nvSpPr>
        <p:spPr bwMode="auto">
          <a:xfrm>
            <a:off x="1524000" y="4724400"/>
            <a:ext cx="2057400" cy="3810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145,000 ug/m</a:t>
            </a:r>
            <a:r>
              <a:rPr lang="en-US" b="1" i="1" baseline="30000">
                <a:solidFill>
                  <a:srgbClr val="06060A"/>
                </a:solidFill>
              </a:rPr>
              <a:t>3</a:t>
            </a:r>
          </a:p>
        </p:txBody>
      </p:sp>
      <p:sp>
        <p:nvSpPr>
          <p:cNvPr id="320525" name="Rectangle 13"/>
          <p:cNvSpPr>
            <a:spLocks noChangeArrowheads="1"/>
          </p:cNvSpPr>
          <p:nvPr/>
        </p:nvSpPr>
        <p:spPr bwMode="auto">
          <a:xfrm>
            <a:off x="533400" y="4522788"/>
            <a:ext cx="762000" cy="3048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AF</a:t>
            </a:r>
            <a:endParaRPr lang="en-US" b="1">
              <a:solidFill>
                <a:srgbClr val="06060A"/>
              </a:solidFill>
            </a:endParaRPr>
          </a:p>
        </p:txBody>
      </p:sp>
      <p:sp>
        <p:nvSpPr>
          <p:cNvPr id="320526" name="Rectangle 14"/>
          <p:cNvSpPr>
            <a:spLocks noChangeArrowheads="1"/>
          </p:cNvSpPr>
          <p:nvPr/>
        </p:nvSpPr>
        <p:spPr bwMode="auto">
          <a:xfrm>
            <a:off x="1306513" y="4572000"/>
            <a:ext cx="381000" cy="3810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b="1" i="1">
                <a:solidFill>
                  <a:srgbClr val="06060A"/>
                </a:solidFill>
              </a:rPr>
              <a:t>=</a:t>
            </a:r>
            <a:endParaRPr lang="en-US" b="1">
              <a:solidFill>
                <a:srgbClr val="06060A"/>
              </a:solidFill>
            </a:endParaRPr>
          </a:p>
        </p:txBody>
      </p:sp>
      <p:sp>
        <p:nvSpPr>
          <p:cNvPr id="320527" name="Rectangle 15"/>
          <p:cNvSpPr>
            <a:spLocks noChangeArrowheads="1"/>
          </p:cNvSpPr>
          <p:nvPr/>
        </p:nvSpPr>
        <p:spPr bwMode="auto">
          <a:xfrm>
            <a:off x="3505200" y="4522788"/>
            <a:ext cx="2130425" cy="490537"/>
          </a:xfrm>
          <a:prstGeom prst="rect">
            <a:avLst/>
          </a:prstGeom>
          <a:noFill/>
          <a:ln w="9525">
            <a:noFill/>
            <a:miter lim="800000"/>
            <a:headEnd/>
            <a:tailEnd/>
          </a:ln>
          <a:effectLst/>
        </p:spPr>
        <p:txBody>
          <a:bodyPr lIns="91397" tIns="45698" rIns="91397" bIns="45698"/>
          <a:lstStyle/>
          <a:p>
            <a:pPr marL="342900" indent="-342900">
              <a:lnSpc>
                <a:spcPct val="80000"/>
              </a:lnSpc>
              <a:spcBef>
                <a:spcPct val="20000"/>
              </a:spcBef>
              <a:buFont typeface="Wingdings" pitchFamily="2" charset="2"/>
              <a:buNone/>
            </a:pPr>
            <a:r>
              <a:rPr lang="en-US" b="1">
                <a:solidFill>
                  <a:srgbClr val="06060A"/>
                </a:solidFill>
              </a:rPr>
              <a:t>= 7E-06</a:t>
            </a:r>
          </a:p>
        </p:txBody>
      </p:sp>
      <p:sp>
        <p:nvSpPr>
          <p:cNvPr id="320528" name="Rectangle 16"/>
          <p:cNvSpPr>
            <a:spLocks noChangeArrowheads="1"/>
          </p:cNvSpPr>
          <p:nvPr/>
        </p:nvSpPr>
        <p:spPr bwMode="auto">
          <a:xfrm>
            <a:off x="381000" y="228600"/>
            <a:ext cx="8458200" cy="1143000"/>
          </a:xfrm>
          <a:prstGeom prst="rect">
            <a:avLst/>
          </a:prstGeom>
          <a:noFill/>
          <a:ln w="9525">
            <a:noFill/>
            <a:miter lim="800000"/>
            <a:headEnd/>
            <a:tailEnd/>
          </a:ln>
          <a:effectLst/>
        </p:spPr>
        <p:txBody>
          <a:bodyPr lIns="91397" tIns="45698" rIns="91397" bIns="45698"/>
          <a:lstStyle/>
          <a:p>
            <a:pPr marL="342900" indent="-342900" algn="ctr">
              <a:spcBef>
                <a:spcPct val="20000"/>
              </a:spcBef>
            </a:pPr>
            <a:r>
              <a:rPr lang="en-US" sz="3600" b="1">
                <a:solidFill>
                  <a:schemeClr val="accent2"/>
                </a:solidFill>
              </a:rPr>
              <a:t>Method for Expressing Magnitude of Subsurface Vapor Attenuation</a:t>
            </a:r>
          </a:p>
        </p:txBody>
      </p:sp>
      <p:sp>
        <p:nvSpPr>
          <p:cNvPr id="320529" name="Rectangle 17"/>
          <p:cNvSpPr>
            <a:spLocks noChangeArrowheads="1"/>
          </p:cNvSpPr>
          <p:nvPr/>
        </p:nvSpPr>
        <p:spPr bwMode="auto">
          <a:xfrm>
            <a:off x="685800" y="1600200"/>
            <a:ext cx="7696200" cy="533400"/>
          </a:xfrm>
          <a:prstGeom prst="rect">
            <a:avLst/>
          </a:prstGeom>
          <a:noFill/>
          <a:ln w="9525">
            <a:noFill/>
            <a:miter lim="800000"/>
            <a:headEnd/>
            <a:tailEnd/>
          </a:ln>
          <a:effectLst/>
        </p:spPr>
        <p:txBody>
          <a:bodyPr lIns="91397" tIns="45698" rIns="91397" bIns="45698"/>
          <a:lstStyle/>
          <a:p>
            <a:pPr marL="342900" indent="-342900" algn="ctr">
              <a:spcBef>
                <a:spcPct val="20000"/>
              </a:spcBef>
            </a:pPr>
            <a:r>
              <a:rPr lang="en-US" b="1" i="1">
                <a:solidFill>
                  <a:srgbClr val="030305"/>
                </a:solidFill>
              </a:rPr>
              <a:t>“Attenuation Factor” AF </a:t>
            </a:r>
          </a:p>
        </p:txBody>
      </p:sp>
      <p:sp>
        <p:nvSpPr>
          <p:cNvPr id="320530" name="Rectangle 18"/>
          <p:cNvSpPr>
            <a:spLocks noChangeArrowheads="1"/>
          </p:cNvSpPr>
          <p:nvPr/>
        </p:nvSpPr>
        <p:spPr bwMode="auto">
          <a:xfrm>
            <a:off x="152400" y="1981200"/>
            <a:ext cx="8763000" cy="457200"/>
          </a:xfrm>
          <a:prstGeom prst="rect">
            <a:avLst/>
          </a:prstGeom>
          <a:noFill/>
          <a:ln w="9525">
            <a:noFill/>
            <a:miter lim="800000"/>
            <a:headEnd/>
            <a:tailEnd/>
          </a:ln>
          <a:effectLst/>
        </p:spPr>
        <p:txBody>
          <a:bodyPr lIns="91397" tIns="45698" rIns="91397" bIns="45698"/>
          <a:lstStyle/>
          <a:p>
            <a:pPr marL="342900" indent="-342900" algn="ctr">
              <a:spcBef>
                <a:spcPct val="20000"/>
              </a:spcBef>
            </a:pPr>
            <a:r>
              <a:rPr lang="en-US" b="1" i="1">
                <a:solidFill>
                  <a:srgbClr val="030305"/>
                </a:solidFill>
              </a:rPr>
              <a:t>= ratio of shallow subsurface vapor concentration divided by deep</a:t>
            </a:r>
          </a:p>
        </p:txBody>
      </p:sp>
      <p:sp>
        <p:nvSpPr>
          <p:cNvPr id="320531" name="Rectangle 19"/>
          <p:cNvSpPr>
            <a:spLocks noChangeArrowheads="1"/>
          </p:cNvSpPr>
          <p:nvPr/>
        </p:nvSpPr>
        <p:spPr bwMode="auto">
          <a:xfrm>
            <a:off x="-76200" y="6096000"/>
            <a:ext cx="9372600" cy="609600"/>
          </a:xfrm>
          <a:prstGeom prst="rect">
            <a:avLst/>
          </a:prstGeom>
          <a:noFill/>
          <a:ln w="9525">
            <a:noFill/>
            <a:miter lim="800000"/>
            <a:headEnd/>
            <a:tailEnd/>
          </a:ln>
          <a:effectLst/>
        </p:spPr>
        <p:txBody>
          <a:bodyPr lIns="91397" tIns="45698" rIns="91397" bIns="45698"/>
          <a:lstStyle/>
          <a:p>
            <a:pPr marL="342900" indent="-342900" algn="ctr">
              <a:spcBef>
                <a:spcPct val="20000"/>
              </a:spcBef>
            </a:pPr>
            <a:r>
              <a:rPr lang="en-US" sz="3200" b="1" i="1">
                <a:solidFill>
                  <a:schemeClr val="accent2"/>
                </a:solidFill>
              </a:rPr>
              <a:t>Low AF  =  Great attenuation of contaminants</a:t>
            </a:r>
          </a:p>
        </p:txBody>
      </p:sp>
      <p:graphicFrame>
        <p:nvGraphicFramePr>
          <p:cNvPr id="320532" name="Object 20"/>
          <p:cNvGraphicFramePr>
            <a:graphicFrameLocks noChangeAspect="1"/>
          </p:cNvGraphicFramePr>
          <p:nvPr>
            <p:ph idx="1"/>
          </p:nvPr>
        </p:nvGraphicFramePr>
        <p:xfrm>
          <a:off x="5562600" y="2438400"/>
          <a:ext cx="3505200" cy="3436938"/>
        </p:xfrm>
        <a:graphic>
          <a:graphicData uri="http://schemas.openxmlformats.org/presentationml/2006/ole">
            <p:oleObj spid="_x0000_s320532" name="Chart" r:id="rId4" imgW="5892800" imgH="4013116" progId="Excel.Sheet.8">
              <p:embed/>
            </p:oleObj>
          </a:graphicData>
        </a:graphic>
      </p:graphicFrame>
      <p:sp>
        <p:nvSpPr>
          <p:cNvPr id="320533" name="Oval 21"/>
          <p:cNvSpPr>
            <a:spLocks noChangeArrowheads="1"/>
          </p:cNvSpPr>
          <p:nvPr/>
        </p:nvSpPr>
        <p:spPr bwMode="auto">
          <a:xfrm>
            <a:off x="5989638" y="3733800"/>
            <a:ext cx="182562" cy="182563"/>
          </a:xfrm>
          <a:prstGeom prst="ellipse">
            <a:avLst/>
          </a:prstGeom>
          <a:noFill/>
          <a:ln w="12700">
            <a:solidFill>
              <a:schemeClr val="tx1"/>
            </a:solidFill>
            <a:round/>
            <a:headEnd/>
            <a:tailEnd/>
          </a:ln>
          <a:effectLst/>
        </p:spPr>
        <p:txBody>
          <a:bodyPr wrap="none" anchor="ctr"/>
          <a:lstStyle/>
          <a:p>
            <a:endParaRPr lang="en-US"/>
          </a:p>
        </p:txBody>
      </p:sp>
      <p:sp>
        <p:nvSpPr>
          <p:cNvPr id="320534" name="Oval 22"/>
          <p:cNvSpPr>
            <a:spLocks noChangeArrowheads="1"/>
          </p:cNvSpPr>
          <p:nvPr/>
        </p:nvSpPr>
        <p:spPr bwMode="auto">
          <a:xfrm>
            <a:off x="7513638" y="4800600"/>
            <a:ext cx="182562" cy="182563"/>
          </a:xfrm>
          <a:prstGeom prst="ellipse">
            <a:avLst/>
          </a:prstGeom>
          <a:noFill/>
          <a:ln w="12700">
            <a:solidFill>
              <a:schemeClr val="tx1"/>
            </a:solidFill>
            <a:round/>
            <a:headEnd/>
            <a:tailEnd/>
          </a:ln>
          <a:effectLst/>
        </p:spPr>
        <p:txBody>
          <a:bodyPr wrap="none" anchor="ctr"/>
          <a:lstStyle/>
          <a:p>
            <a:endParaRPr lang="en-US"/>
          </a:p>
        </p:txBody>
      </p:sp>
      <p:sp>
        <p:nvSpPr>
          <p:cNvPr id="320535" name="Line 23"/>
          <p:cNvSpPr>
            <a:spLocks noChangeShapeType="1"/>
          </p:cNvSpPr>
          <p:nvPr/>
        </p:nvSpPr>
        <p:spPr bwMode="auto">
          <a:xfrm flipV="1">
            <a:off x="3048000" y="3810000"/>
            <a:ext cx="2971800" cy="685800"/>
          </a:xfrm>
          <a:prstGeom prst="line">
            <a:avLst/>
          </a:prstGeom>
          <a:noFill/>
          <a:ln w="9525">
            <a:solidFill>
              <a:schemeClr val="tx1"/>
            </a:solidFill>
            <a:round/>
            <a:headEnd/>
            <a:tailEnd type="triangle" w="med" len="med"/>
          </a:ln>
          <a:effectLst/>
        </p:spPr>
        <p:txBody>
          <a:bodyPr/>
          <a:lstStyle/>
          <a:p>
            <a:endParaRPr lang="en-US"/>
          </a:p>
        </p:txBody>
      </p:sp>
      <p:sp>
        <p:nvSpPr>
          <p:cNvPr id="320536" name="Line 24"/>
          <p:cNvSpPr>
            <a:spLocks noChangeShapeType="1"/>
          </p:cNvSpPr>
          <p:nvPr/>
        </p:nvSpPr>
        <p:spPr bwMode="auto">
          <a:xfrm flipV="1">
            <a:off x="3429000" y="4876800"/>
            <a:ext cx="41148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6" name="Object 2"/>
          <p:cNvGraphicFramePr>
            <a:graphicFrameLocks noChangeAspect="1"/>
          </p:cNvGraphicFramePr>
          <p:nvPr/>
        </p:nvGraphicFramePr>
        <p:xfrm>
          <a:off x="5029200" y="3070225"/>
          <a:ext cx="4011613" cy="4016375"/>
        </p:xfrm>
        <a:graphic>
          <a:graphicData uri="http://schemas.openxmlformats.org/presentationml/2006/ole">
            <p:oleObj spid="_x0000_s318466" name="Chart" r:id="rId4" imgW="5892800" imgH="5899172" progId="Excel.Sheet.8">
              <p:embed/>
            </p:oleObj>
          </a:graphicData>
        </a:graphic>
      </p:graphicFrame>
      <p:graphicFrame>
        <p:nvGraphicFramePr>
          <p:cNvPr id="318467" name="Object 3"/>
          <p:cNvGraphicFramePr>
            <a:graphicFrameLocks noChangeAspect="1"/>
          </p:cNvGraphicFramePr>
          <p:nvPr/>
        </p:nvGraphicFramePr>
        <p:xfrm>
          <a:off x="0" y="2819400"/>
          <a:ext cx="4343400" cy="4735513"/>
        </p:xfrm>
        <a:graphic>
          <a:graphicData uri="http://schemas.openxmlformats.org/presentationml/2006/ole">
            <p:oleObj spid="_x0000_s318467" name="Chart" r:id="rId5" imgW="5892800" imgH="5899172" progId="Excel.Sheet.8">
              <p:embed/>
            </p:oleObj>
          </a:graphicData>
        </a:graphic>
      </p:graphicFrame>
      <p:sp>
        <p:nvSpPr>
          <p:cNvPr id="318468" name="Rectangle 4"/>
          <p:cNvSpPr>
            <a:spLocks noChangeArrowheads="1"/>
          </p:cNvSpPr>
          <p:nvPr/>
        </p:nvSpPr>
        <p:spPr bwMode="auto">
          <a:xfrm>
            <a:off x="6324600" y="1425575"/>
            <a:ext cx="2217738" cy="936625"/>
          </a:xfrm>
          <a:prstGeom prst="rect">
            <a:avLst/>
          </a:prstGeom>
          <a:noFill/>
          <a:ln w="9525">
            <a:noFill/>
            <a:miter lim="800000"/>
            <a:headEnd/>
            <a:tailEnd/>
          </a:ln>
          <a:effectLst/>
        </p:spPr>
        <p:txBody>
          <a:bodyPr lIns="91387" tIns="45693" rIns="91387" bIns="45693"/>
          <a:lstStyle/>
          <a:p>
            <a:pPr marL="342900" indent="-342900" algn="ctr">
              <a:lnSpc>
                <a:spcPct val="80000"/>
              </a:lnSpc>
              <a:spcBef>
                <a:spcPct val="20000"/>
              </a:spcBef>
              <a:buFont typeface="Wingdings" pitchFamily="2" charset="2"/>
              <a:buNone/>
            </a:pPr>
            <a:r>
              <a:rPr lang="en-US" b="1"/>
              <a:t>3 Reasons for Insignificant AF</a:t>
            </a:r>
          </a:p>
        </p:txBody>
      </p:sp>
      <p:sp>
        <p:nvSpPr>
          <p:cNvPr id="318469" name="Line 5"/>
          <p:cNvSpPr>
            <a:spLocks noChangeShapeType="1"/>
          </p:cNvSpPr>
          <p:nvPr/>
        </p:nvSpPr>
        <p:spPr bwMode="auto">
          <a:xfrm flipH="1">
            <a:off x="6705600" y="1981200"/>
            <a:ext cx="609600" cy="228600"/>
          </a:xfrm>
          <a:prstGeom prst="line">
            <a:avLst/>
          </a:prstGeom>
          <a:noFill/>
          <a:ln w="9525">
            <a:solidFill>
              <a:schemeClr val="tx1"/>
            </a:solidFill>
            <a:round/>
            <a:headEnd/>
            <a:tailEnd type="triangle" w="lg" len="med"/>
          </a:ln>
          <a:effectLst/>
        </p:spPr>
        <p:txBody>
          <a:bodyPr/>
          <a:lstStyle/>
          <a:p>
            <a:endParaRPr lang="en-US"/>
          </a:p>
        </p:txBody>
      </p:sp>
      <p:graphicFrame>
        <p:nvGraphicFramePr>
          <p:cNvPr id="318470" name="Object 6"/>
          <p:cNvGraphicFramePr>
            <a:graphicFrameLocks noChangeAspect="1"/>
          </p:cNvGraphicFramePr>
          <p:nvPr/>
        </p:nvGraphicFramePr>
        <p:xfrm>
          <a:off x="1981200" y="98425"/>
          <a:ext cx="4468813" cy="4473575"/>
        </p:xfrm>
        <a:graphic>
          <a:graphicData uri="http://schemas.openxmlformats.org/presentationml/2006/ole">
            <p:oleObj spid="_x0000_s318470" name="Chart" r:id="rId6" imgW="5892800" imgH="5899172" progId="Excel.Sheet.8">
              <p:embed/>
            </p:oleObj>
          </a:graphicData>
        </a:graphic>
      </p:graphicFrame>
      <p:sp>
        <p:nvSpPr>
          <p:cNvPr id="318471" name="Rectangle 7"/>
          <p:cNvSpPr>
            <a:spLocks noChangeArrowheads="1"/>
          </p:cNvSpPr>
          <p:nvPr/>
        </p:nvSpPr>
        <p:spPr bwMode="auto">
          <a:xfrm>
            <a:off x="685800" y="1588"/>
            <a:ext cx="7239000" cy="836612"/>
          </a:xfrm>
          <a:prstGeom prst="rect">
            <a:avLst/>
          </a:prstGeom>
          <a:noFill/>
          <a:ln w="9525">
            <a:noFill/>
            <a:miter lim="800000"/>
            <a:headEnd/>
            <a:tailEnd/>
          </a:ln>
          <a:effectLst/>
        </p:spPr>
        <p:txBody>
          <a:bodyPr lIns="91387" tIns="45693" rIns="91387" bIns="45693"/>
          <a:lstStyle/>
          <a:p>
            <a:pPr marL="342900" indent="-342900" algn="ctr">
              <a:spcBef>
                <a:spcPct val="20000"/>
              </a:spcBef>
              <a:buFont typeface="Wingdings" pitchFamily="2" charset="2"/>
              <a:buNone/>
            </a:pPr>
            <a:r>
              <a:rPr lang="en-US" sz="2800" b="1">
                <a:solidFill>
                  <a:schemeClr val="accent2"/>
                </a:solidFill>
              </a:rPr>
              <a:t>Distribution of Magnitude of Subsurface Petroleum Vapor Attenuation</a:t>
            </a:r>
          </a:p>
        </p:txBody>
      </p:sp>
      <p:sp>
        <p:nvSpPr>
          <p:cNvPr id="318472" name="Oval 8"/>
          <p:cNvSpPr>
            <a:spLocks noChangeArrowheads="1"/>
          </p:cNvSpPr>
          <p:nvPr/>
        </p:nvSpPr>
        <p:spPr bwMode="auto">
          <a:xfrm>
            <a:off x="5257800" y="1600200"/>
            <a:ext cx="1524000" cy="2057400"/>
          </a:xfrm>
          <a:prstGeom prst="ellipse">
            <a:avLst/>
          </a:prstGeom>
          <a:noFill/>
          <a:ln w="9525">
            <a:solidFill>
              <a:schemeClr val="tx1"/>
            </a:solidFill>
            <a:round/>
            <a:headEnd/>
            <a:tailEnd/>
          </a:ln>
          <a:effectLst/>
        </p:spPr>
        <p:txBody>
          <a:bodyPr wrap="none" anchor="ctr"/>
          <a:lstStyle/>
          <a:p>
            <a:endParaRPr lang="en-US"/>
          </a:p>
        </p:txBody>
      </p:sp>
      <p:sp>
        <p:nvSpPr>
          <p:cNvPr id="318473" name="Rectangle 9"/>
          <p:cNvSpPr>
            <a:spLocks noChangeArrowheads="1"/>
          </p:cNvSpPr>
          <p:nvPr/>
        </p:nvSpPr>
        <p:spPr bwMode="auto">
          <a:xfrm>
            <a:off x="1066800" y="3733800"/>
            <a:ext cx="1066800" cy="304800"/>
          </a:xfrm>
          <a:prstGeom prst="rect">
            <a:avLst/>
          </a:prstGeom>
          <a:solidFill>
            <a:schemeClr val="bg1"/>
          </a:solidFill>
          <a:ln w="9525">
            <a:noFill/>
            <a:miter lim="800000"/>
            <a:headEnd/>
            <a:tailEnd/>
          </a:ln>
          <a:effectLst/>
        </p:spPr>
        <p:txBody>
          <a:bodyPr wrap="none" anchor="ctr"/>
          <a:lstStyle/>
          <a:p>
            <a:endParaRPr lang="en-US"/>
          </a:p>
        </p:txBody>
      </p:sp>
      <p:sp>
        <p:nvSpPr>
          <p:cNvPr id="318474" name="Oval 10"/>
          <p:cNvSpPr>
            <a:spLocks noChangeArrowheads="1"/>
          </p:cNvSpPr>
          <p:nvPr/>
        </p:nvSpPr>
        <p:spPr bwMode="auto">
          <a:xfrm>
            <a:off x="2057400" y="4419600"/>
            <a:ext cx="990600" cy="1295400"/>
          </a:xfrm>
          <a:prstGeom prst="ellipse">
            <a:avLst/>
          </a:prstGeom>
          <a:noFill/>
          <a:ln w="9525">
            <a:solidFill>
              <a:schemeClr val="tx1"/>
            </a:solidFill>
            <a:round/>
            <a:headEnd/>
            <a:tailEnd/>
          </a:ln>
          <a:effectLst/>
        </p:spPr>
        <p:txBody>
          <a:bodyPr wrap="none" anchor="ctr"/>
          <a:lstStyle/>
          <a:p>
            <a:endParaRPr lang="en-US"/>
          </a:p>
        </p:txBody>
      </p:sp>
      <p:sp>
        <p:nvSpPr>
          <p:cNvPr id="318475" name="Rectangle 11"/>
          <p:cNvSpPr>
            <a:spLocks noChangeArrowheads="1"/>
          </p:cNvSpPr>
          <p:nvPr/>
        </p:nvSpPr>
        <p:spPr bwMode="auto">
          <a:xfrm>
            <a:off x="2819400" y="4267200"/>
            <a:ext cx="2286000" cy="381000"/>
          </a:xfrm>
          <a:prstGeom prst="rect">
            <a:avLst/>
          </a:prstGeom>
          <a:noFill/>
          <a:ln w="9525">
            <a:noFill/>
            <a:miter lim="800000"/>
            <a:headEnd/>
            <a:tailEnd/>
          </a:ln>
          <a:effectLst/>
        </p:spPr>
        <p:txBody>
          <a:bodyPr lIns="91387" tIns="45693" rIns="91387" bIns="45693"/>
          <a:lstStyle/>
          <a:p>
            <a:pPr marL="342900" indent="-342900" algn="ctr">
              <a:lnSpc>
                <a:spcPct val="80000"/>
              </a:lnSpc>
              <a:spcBef>
                <a:spcPct val="20000"/>
              </a:spcBef>
              <a:buFont typeface="Wingdings" pitchFamily="2" charset="2"/>
              <a:buNone/>
            </a:pPr>
            <a:r>
              <a:rPr lang="en-US" b="1"/>
              <a:t>Screen these out</a:t>
            </a:r>
          </a:p>
        </p:txBody>
      </p:sp>
      <p:sp>
        <p:nvSpPr>
          <p:cNvPr id="318476" name="Line 12"/>
          <p:cNvSpPr>
            <a:spLocks noChangeShapeType="1"/>
          </p:cNvSpPr>
          <p:nvPr/>
        </p:nvSpPr>
        <p:spPr bwMode="auto">
          <a:xfrm flipH="1">
            <a:off x="2667000" y="4419600"/>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318477" name="Rectangle 13"/>
          <p:cNvSpPr>
            <a:spLocks noChangeArrowheads="1"/>
          </p:cNvSpPr>
          <p:nvPr/>
        </p:nvSpPr>
        <p:spPr bwMode="auto">
          <a:xfrm>
            <a:off x="7696200" y="4495800"/>
            <a:ext cx="1371600" cy="609600"/>
          </a:xfrm>
          <a:prstGeom prst="rect">
            <a:avLst/>
          </a:prstGeom>
          <a:solidFill>
            <a:schemeClr val="bg1"/>
          </a:solidFill>
          <a:ln w="9525">
            <a:noFill/>
            <a:miter lim="800000"/>
            <a:headEnd/>
            <a:tailEnd/>
          </a:ln>
          <a:effectLst/>
        </p:spPr>
        <p:txBody>
          <a:bodyPr lIns="91387" tIns="45693" rIns="91387" bIns="45693"/>
          <a:lstStyle/>
          <a:p>
            <a:pPr marL="342900" indent="-342900">
              <a:lnSpc>
                <a:spcPct val="80000"/>
              </a:lnSpc>
              <a:spcBef>
                <a:spcPct val="20000"/>
              </a:spcBef>
              <a:buFont typeface="Wingdings" pitchFamily="2" charset="2"/>
              <a:buNone/>
            </a:pPr>
            <a:r>
              <a:rPr lang="en-US" sz="1200" b="1"/>
              <a:t>      Reasonable application 100x to 1000x</a:t>
            </a:r>
          </a:p>
        </p:txBody>
      </p:sp>
      <p:sp>
        <p:nvSpPr>
          <p:cNvPr id="318478" name="Line 14"/>
          <p:cNvSpPr>
            <a:spLocks noChangeShapeType="1"/>
          </p:cNvSpPr>
          <p:nvPr/>
        </p:nvSpPr>
        <p:spPr bwMode="auto">
          <a:xfrm flipH="1">
            <a:off x="7848600" y="4800600"/>
            <a:ext cx="228600" cy="304800"/>
          </a:xfrm>
          <a:prstGeom prst="line">
            <a:avLst/>
          </a:prstGeom>
          <a:noFill/>
          <a:ln w="9525">
            <a:solidFill>
              <a:schemeClr val="tx1"/>
            </a:solidFill>
            <a:round/>
            <a:headEnd/>
            <a:tailEnd type="triangle" w="med" len="med"/>
          </a:ln>
          <a:effectLst/>
        </p:spPr>
        <p:txBody>
          <a:bodyPr/>
          <a:lstStyle/>
          <a:p>
            <a:endParaRPr lang="en-US"/>
          </a:p>
        </p:txBody>
      </p:sp>
      <p:sp>
        <p:nvSpPr>
          <p:cNvPr id="318479" name="Rectangle 15"/>
          <p:cNvSpPr>
            <a:spLocks noChangeArrowheads="1"/>
          </p:cNvSpPr>
          <p:nvPr/>
        </p:nvSpPr>
        <p:spPr bwMode="auto">
          <a:xfrm>
            <a:off x="6327775" y="3810000"/>
            <a:ext cx="1978025" cy="685800"/>
          </a:xfrm>
          <a:prstGeom prst="rect">
            <a:avLst/>
          </a:prstGeom>
          <a:solidFill>
            <a:schemeClr val="bg1"/>
          </a:solidFill>
          <a:ln w="9525">
            <a:noFill/>
            <a:miter lim="800000"/>
            <a:headEnd/>
            <a:tailEnd/>
          </a:ln>
          <a:effectLst/>
        </p:spPr>
        <p:txBody>
          <a:bodyPr lIns="91387" tIns="45693" rIns="91387" bIns="45693"/>
          <a:lstStyle/>
          <a:p>
            <a:pPr marL="342900" indent="-342900">
              <a:lnSpc>
                <a:spcPct val="80000"/>
              </a:lnSpc>
              <a:spcBef>
                <a:spcPct val="20000"/>
              </a:spcBef>
              <a:buFont typeface="Wingdings" pitchFamily="2" charset="2"/>
              <a:buNone/>
            </a:pPr>
            <a:r>
              <a:rPr lang="en-US" sz="1200" b="1"/>
              <a:t>     Most events exhibit very low AFs, significant attenuation </a:t>
            </a:r>
            <a:r>
              <a:rPr lang="en-US" sz="1200" b="1" u="sng"/>
              <a:t>(&lt;</a:t>
            </a:r>
            <a:r>
              <a:rPr lang="en-US" sz="1200" b="1"/>
              <a:t>10,000x)</a:t>
            </a:r>
          </a:p>
        </p:txBody>
      </p:sp>
      <p:sp>
        <p:nvSpPr>
          <p:cNvPr id="318480" name="Line 16"/>
          <p:cNvSpPr>
            <a:spLocks noChangeShapeType="1"/>
          </p:cNvSpPr>
          <p:nvPr/>
        </p:nvSpPr>
        <p:spPr bwMode="auto">
          <a:xfrm flipH="1">
            <a:off x="6477000" y="4114800"/>
            <a:ext cx="228600" cy="457200"/>
          </a:xfrm>
          <a:prstGeom prst="line">
            <a:avLst/>
          </a:prstGeom>
          <a:noFill/>
          <a:ln w="9525">
            <a:solidFill>
              <a:schemeClr val="tx1"/>
            </a:solidFill>
            <a:round/>
            <a:headEnd/>
            <a:tailEnd type="triangle" w="med" len="med"/>
          </a:ln>
          <a:effectLst/>
        </p:spPr>
        <p:txBody>
          <a:bodyPr/>
          <a:lstStyle/>
          <a:p>
            <a:endParaRPr lang="en-US"/>
          </a:p>
        </p:txBody>
      </p:sp>
      <p:sp>
        <p:nvSpPr>
          <p:cNvPr id="318481" name="Oval 17"/>
          <p:cNvSpPr>
            <a:spLocks noChangeArrowheads="1"/>
          </p:cNvSpPr>
          <p:nvPr/>
        </p:nvSpPr>
        <p:spPr bwMode="auto">
          <a:xfrm>
            <a:off x="6019800" y="4572000"/>
            <a:ext cx="838200" cy="1600200"/>
          </a:xfrm>
          <a:prstGeom prst="ellipse">
            <a:avLst/>
          </a:prstGeom>
          <a:noFill/>
          <a:ln w="9525">
            <a:solidFill>
              <a:schemeClr val="tx1"/>
            </a:solidFill>
            <a:round/>
            <a:headEnd/>
            <a:tailEnd/>
          </a:ln>
          <a:effectLst/>
        </p:spPr>
        <p:txBody>
          <a:bodyPr wrap="none" anchor="ctr"/>
          <a:lstStyle/>
          <a:p>
            <a:endParaRPr lang="en-US"/>
          </a:p>
        </p:txBody>
      </p:sp>
      <p:sp>
        <p:nvSpPr>
          <p:cNvPr id="318482" name="Oval 18"/>
          <p:cNvSpPr>
            <a:spLocks noChangeArrowheads="1"/>
          </p:cNvSpPr>
          <p:nvPr/>
        </p:nvSpPr>
        <p:spPr bwMode="auto">
          <a:xfrm>
            <a:off x="6934200" y="5029200"/>
            <a:ext cx="1524000" cy="1143000"/>
          </a:xfrm>
          <a:prstGeom prst="ellipse">
            <a:avLst/>
          </a:prstGeom>
          <a:noFill/>
          <a:ln w="952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ltGray">
          <a:xfrm>
            <a:off x="762000" y="1136650"/>
            <a:ext cx="7391400" cy="2825750"/>
          </a:xfrm>
          <a:prstGeom prst="rect">
            <a:avLst/>
          </a:prstGeom>
          <a:noFill/>
          <a:ln w="9525">
            <a:noFill/>
            <a:miter lim="800000"/>
            <a:headEnd/>
            <a:tailEnd/>
          </a:ln>
          <a:effectLst/>
        </p:spPr>
        <p:txBody>
          <a:bodyPr lIns="81872" tIns="40935" rIns="81872" bIns="40935">
            <a:spAutoFit/>
          </a:bodyPr>
          <a:lstStyle/>
          <a:p>
            <a:pPr algn="ctr" defTabSz="571500">
              <a:buFont typeface="Wingdings" pitchFamily="2" charset="2"/>
              <a:buNone/>
            </a:pPr>
            <a:r>
              <a:rPr lang="en-US" sz="6000" b="1">
                <a:solidFill>
                  <a:schemeClr val="accent2"/>
                </a:solidFill>
              </a:rPr>
              <a:t>Comparison of Field Data to Models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2" name="Object 2"/>
          <p:cNvGraphicFramePr>
            <a:graphicFrameLocks noChangeAspect="1"/>
          </p:cNvGraphicFramePr>
          <p:nvPr/>
        </p:nvGraphicFramePr>
        <p:xfrm>
          <a:off x="4876800" y="1295400"/>
          <a:ext cx="4191000" cy="5151438"/>
        </p:xfrm>
        <a:graphic>
          <a:graphicData uri="http://schemas.openxmlformats.org/presentationml/2006/ole">
            <p:oleObj spid="_x0000_s322562" name="Chart" r:id="rId4" imgW="5892800" imgH="5860986" progId="Excel.Sheet.8">
              <p:embed/>
            </p:oleObj>
          </a:graphicData>
        </a:graphic>
      </p:graphicFrame>
      <p:graphicFrame>
        <p:nvGraphicFramePr>
          <p:cNvPr id="322563" name="Object 3"/>
          <p:cNvGraphicFramePr>
            <a:graphicFrameLocks noChangeAspect="1"/>
          </p:cNvGraphicFramePr>
          <p:nvPr/>
        </p:nvGraphicFramePr>
        <p:xfrm>
          <a:off x="-228600" y="1066800"/>
          <a:ext cx="5029200" cy="5133975"/>
        </p:xfrm>
        <a:graphic>
          <a:graphicData uri="http://schemas.openxmlformats.org/presentationml/2006/ole">
            <p:oleObj spid="_x0000_s322563" name="Chart" r:id="rId5" imgW="5892800" imgH="5899172" progId="Excel.Sheet.8">
              <p:embed/>
            </p:oleObj>
          </a:graphicData>
        </a:graphic>
      </p:graphicFrame>
      <p:sp>
        <p:nvSpPr>
          <p:cNvPr id="322564" name="Text Box 4"/>
          <p:cNvSpPr txBox="1">
            <a:spLocks noChangeArrowheads="1"/>
          </p:cNvSpPr>
          <p:nvPr/>
        </p:nvSpPr>
        <p:spPr bwMode="auto">
          <a:xfrm>
            <a:off x="3276600" y="5045075"/>
            <a:ext cx="1295400" cy="365125"/>
          </a:xfrm>
          <a:prstGeom prst="rect">
            <a:avLst/>
          </a:prstGeom>
          <a:solidFill>
            <a:schemeClr val="bg1"/>
          </a:solidFill>
          <a:ln w="9525">
            <a:noFill/>
            <a:miter lim="800000"/>
            <a:headEnd/>
            <a:tailEnd/>
          </a:ln>
          <a:effectLst/>
        </p:spPr>
        <p:txBody>
          <a:bodyPr>
            <a:spAutoFit/>
          </a:bodyPr>
          <a:lstStyle/>
          <a:p>
            <a:pPr>
              <a:spcBef>
                <a:spcPct val="50000"/>
              </a:spcBef>
            </a:pPr>
            <a:r>
              <a:rPr lang="en-US" sz="900" b="1"/>
              <a:t>Benzene in GW 16,000 ug/L</a:t>
            </a:r>
          </a:p>
        </p:txBody>
      </p:sp>
      <p:sp>
        <p:nvSpPr>
          <p:cNvPr id="322565" name="Text Box 5"/>
          <p:cNvSpPr txBox="1">
            <a:spLocks noChangeArrowheads="1"/>
          </p:cNvSpPr>
          <p:nvPr/>
        </p:nvSpPr>
        <p:spPr bwMode="auto">
          <a:xfrm>
            <a:off x="8382000" y="5045075"/>
            <a:ext cx="1143000" cy="365125"/>
          </a:xfrm>
          <a:prstGeom prst="rect">
            <a:avLst/>
          </a:prstGeom>
          <a:solidFill>
            <a:schemeClr val="bg1"/>
          </a:solidFill>
          <a:ln w="9525">
            <a:noFill/>
            <a:miter lim="800000"/>
            <a:headEnd/>
            <a:tailEnd/>
          </a:ln>
          <a:effectLst/>
        </p:spPr>
        <p:txBody>
          <a:bodyPr>
            <a:spAutoFit/>
          </a:bodyPr>
          <a:lstStyle/>
          <a:p>
            <a:pPr>
              <a:spcBef>
                <a:spcPct val="50000"/>
              </a:spcBef>
            </a:pPr>
            <a:r>
              <a:rPr lang="en-US" sz="900" b="1"/>
              <a:t>TPH in GW 67,100 ug/L</a:t>
            </a:r>
          </a:p>
        </p:txBody>
      </p:sp>
      <p:sp>
        <p:nvSpPr>
          <p:cNvPr id="322566" name="Text Box 6"/>
          <p:cNvSpPr txBox="1">
            <a:spLocks noChangeArrowheads="1"/>
          </p:cNvSpPr>
          <p:nvPr/>
        </p:nvSpPr>
        <p:spPr bwMode="auto">
          <a:xfrm>
            <a:off x="76200" y="990600"/>
            <a:ext cx="8991600" cy="885825"/>
          </a:xfrm>
          <a:prstGeom prst="rect">
            <a:avLst/>
          </a:prstGeom>
          <a:solidFill>
            <a:schemeClr val="bg1"/>
          </a:solidFill>
          <a:ln w="9525">
            <a:noFill/>
            <a:miter lim="800000"/>
            <a:headEnd/>
            <a:tailEnd/>
          </a:ln>
          <a:effectLst/>
        </p:spPr>
        <p:txBody>
          <a:bodyPr>
            <a:spAutoFit/>
          </a:bodyPr>
          <a:lstStyle/>
          <a:p>
            <a:pPr algn="ctr">
              <a:spcBef>
                <a:spcPct val="50000"/>
              </a:spcBef>
            </a:pPr>
            <a:r>
              <a:rPr lang="en-US" sz="2600" b="1">
                <a:solidFill>
                  <a:schemeClr val="accent2"/>
                </a:solidFill>
              </a:rPr>
              <a:t>BioVapor Model under-predicts subsurface attenuation by 100x to 10,000x</a:t>
            </a:r>
          </a:p>
        </p:txBody>
      </p:sp>
      <p:sp>
        <p:nvSpPr>
          <p:cNvPr id="322567" name="Text Box 7"/>
          <p:cNvSpPr txBox="1">
            <a:spLocks noChangeArrowheads="1"/>
          </p:cNvSpPr>
          <p:nvPr/>
        </p:nvSpPr>
        <p:spPr bwMode="auto">
          <a:xfrm>
            <a:off x="228600" y="76200"/>
            <a:ext cx="8763000" cy="57943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rPr>
              <a:t>Beaufort, South Carolina (Lahvis et al 1999)</a:t>
            </a:r>
          </a:p>
        </p:txBody>
      </p:sp>
      <p:sp>
        <p:nvSpPr>
          <p:cNvPr id="322568" name="Text Box 8"/>
          <p:cNvSpPr txBox="1">
            <a:spLocks noChangeArrowheads="1"/>
          </p:cNvSpPr>
          <p:nvPr/>
        </p:nvSpPr>
        <p:spPr bwMode="auto">
          <a:xfrm>
            <a:off x="990600" y="609600"/>
            <a:ext cx="7162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i="1"/>
              <a:t>Very High-Strength Dissolved Source beneath Pavement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4610" name="Object 2"/>
          <p:cNvGraphicFramePr>
            <a:graphicFrameLocks noChangeAspect="1"/>
          </p:cNvGraphicFramePr>
          <p:nvPr/>
        </p:nvGraphicFramePr>
        <p:xfrm>
          <a:off x="838200" y="841375"/>
          <a:ext cx="6934200" cy="6016625"/>
        </p:xfrm>
        <a:graphic>
          <a:graphicData uri="http://schemas.openxmlformats.org/presentationml/2006/ole">
            <p:oleObj spid="_x0000_s324610" name="Chart" r:id="rId4" imgW="5854678" imgH="5079977" progId="Excel.Sheet.8">
              <p:embed/>
            </p:oleObj>
          </a:graphicData>
        </a:graphic>
      </p:graphicFrame>
      <p:sp>
        <p:nvSpPr>
          <p:cNvPr id="324611" name="Freeform 3"/>
          <p:cNvSpPr>
            <a:spLocks/>
          </p:cNvSpPr>
          <p:nvPr/>
        </p:nvSpPr>
        <p:spPr bwMode="auto">
          <a:xfrm>
            <a:off x="2057400" y="5486400"/>
            <a:ext cx="5105400" cy="609600"/>
          </a:xfrm>
          <a:custGeom>
            <a:avLst/>
            <a:gdLst/>
            <a:ahLst/>
            <a:cxnLst>
              <a:cxn ang="0">
                <a:pos x="376" y="32"/>
              </a:cxn>
              <a:cxn ang="0">
                <a:pos x="376" y="128"/>
              </a:cxn>
              <a:cxn ang="0">
                <a:pos x="280" y="224"/>
              </a:cxn>
              <a:cxn ang="0">
                <a:pos x="136" y="368"/>
              </a:cxn>
              <a:cxn ang="0">
                <a:pos x="88" y="560"/>
              </a:cxn>
              <a:cxn ang="0">
                <a:pos x="136" y="704"/>
              </a:cxn>
              <a:cxn ang="0">
                <a:pos x="232" y="944"/>
              </a:cxn>
              <a:cxn ang="0">
                <a:pos x="136" y="1184"/>
              </a:cxn>
              <a:cxn ang="0">
                <a:pos x="88" y="1424"/>
              </a:cxn>
              <a:cxn ang="0">
                <a:pos x="664" y="1616"/>
              </a:cxn>
              <a:cxn ang="0">
                <a:pos x="1288" y="1664"/>
              </a:cxn>
              <a:cxn ang="0">
                <a:pos x="1432" y="1568"/>
              </a:cxn>
              <a:cxn ang="0">
                <a:pos x="1720" y="1472"/>
              </a:cxn>
              <a:cxn ang="0">
                <a:pos x="2056" y="1088"/>
              </a:cxn>
              <a:cxn ang="0">
                <a:pos x="1768" y="704"/>
              </a:cxn>
              <a:cxn ang="0">
                <a:pos x="1192" y="560"/>
              </a:cxn>
              <a:cxn ang="0">
                <a:pos x="856" y="512"/>
              </a:cxn>
              <a:cxn ang="0">
                <a:pos x="568" y="320"/>
              </a:cxn>
              <a:cxn ang="0">
                <a:pos x="376" y="32"/>
              </a:cxn>
            </a:cxnLst>
            <a:rect l="0" t="0" r="r" b="b"/>
            <a:pathLst>
              <a:path w="2064" h="1672">
                <a:moveTo>
                  <a:pt x="376" y="32"/>
                </a:moveTo>
                <a:cubicBezTo>
                  <a:pt x="344" y="0"/>
                  <a:pt x="392" y="96"/>
                  <a:pt x="376" y="128"/>
                </a:cubicBezTo>
                <a:cubicBezTo>
                  <a:pt x="360" y="160"/>
                  <a:pt x="320" y="184"/>
                  <a:pt x="280" y="224"/>
                </a:cubicBezTo>
                <a:cubicBezTo>
                  <a:pt x="240" y="264"/>
                  <a:pt x="168" y="312"/>
                  <a:pt x="136" y="368"/>
                </a:cubicBezTo>
                <a:cubicBezTo>
                  <a:pt x="104" y="424"/>
                  <a:pt x="88" y="504"/>
                  <a:pt x="88" y="560"/>
                </a:cubicBezTo>
                <a:cubicBezTo>
                  <a:pt x="88" y="616"/>
                  <a:pt x="112" y="640"/>
                  <a:pt x="136" y="704"/>
                </a:cubicBezTo>
                <a:cubicBezTo>
                  <a:pt x="160" y="768"/>
                  <a:pt x="232" y="864"/>
                  <a:pt x="232" y="944"/>
                </a:cubicBezTo>
                <a:cubicBezTo>
                  <a:pt x="232" y="1024"/>
                  <a:pt x="160" y="1104"/>
                  <a:pt x="136" y="1184"/>
                </a:cubicBezTo>
                <a:cubicBezTo>
                  <a:pt x="112" y="1264"/>
                  <a:pt x="0" y="1352"/>
                  <a:pt x="88" y="1424"/>
                </a:cubicBezTo>
                <a:cubicBezTo>
                  <a:pt x="176" y="1496"/>
                  <a:pt x="464" y="1576"/>
                  <a:pt x="664" y="1616"/>
                </a:cubicBezTo>
                <a:cubicBezTo>
                  <a:pt x="864" y="1656"/>
                  <a:pt x="1160" y="1672"/>
                  <a:pt x="1288" y="1664"/>
                </a:cubicBezTo>
                <a:cubicBezTo>
                  <a:pt x="1416" y="1656"/>
                  <a:pt x="1360" y="1600"/>
                  <a:pt x="1432" y="1568"/>
                </a:cubicBezTo>
                <a:cubicBezTo>
                  <a:pt x="1504" y="1536"/>
                  <a:pt x="1616" y="1552"/>
                  <a:pt x="1720" y="1472"/>
                </a:cubicBezTo>
                <a:cubicBezTo>
                  <a:pt x="1824" y="1392"/>
                  <a:pt x="2048" y="1216"/>
                  <a:pt x="2056" y="1088"/>
                </a:cubicBezTo>
                <a:cubicBezTo>
                  <a:pt x="2064" y="960"/>
                  <a:pt x="1912" y="792"/>
                  <a:pt x="1768" y="704"/>
                </a:cubicBezTo>
                <a:cubicBezTo>
                  <a:pt x="1624" y="616"/>
                  <a:pt x="1344" y="592"/>
                  <a:pt x="1192" y="560"/>
                </a:cubicBezTo>
                <a:cubicBezTo>
                  <a:pt x="1040" y="528"/>
                  <a:pt x="960" y="552"/>
                  <a:pt x="856" y="512"/>
                </a:cubicBezTo>
                <a:cubicBezTo>
                  <a:pt x="752" y="472"/>
                  <a:pt x="648" y="400"/>
                  <a:pt x="568" y="320"/>
                </a:cubicBezTo>
                <a:cubicBezTo>
                  <a:pt x="488" y="240"/>
                  <a:pt x="408" y="64"/>
                  <a:pt x="376" y="32"/>
                </a:cubicBezTo>
                <a:close/>
              </a:path>
            </a:pathLst>
          </a:custGeom>
          <a:gradFill rotWithShape="1">
            <a:gsLst>
              <a:gs pos="0">
                <a:srgbClr val="FF0000">
                  <a:gamma/>
                  <a:tint val="6667"/>
                  <a:invGamma/>
                </a:srgbClr>
              </a:gs>
              <a:gs pos="50000">
                <a:srgbClr val="FF0000"/>
              </a:gs>
              <a:gs pos="100000">
                <a:srgbClr val="FF0000">
                  <a:gamma/>
                  <a:tint val="6667"/>
                  <a:invGamma/>
                </a:srgbClr>
              </a:gs>
            </a:gsLst>
            <a:lin ang="5400000" scaled="1"/>
          </a:gradFill>
          <a:ln w="9525">
            <a:noFill/>
            <a:round/>
            <a:headEnd/>
            <a:tailEnd/>
          </a:ln>
          <a:effectLst/>
        </p:spPr>
        <p:txBody>
          <a:bodyPr/>
          <a:lstStyle/>
          <a:p>
            <a:endParaRPr lang="en-US"/>
          </a:p>
        </p:txBody>
      </p:sp>
      <p:sp>
        <p:nvSpPr>
          <p:cNvPr id="324612" name="Text Box 4"/>
          <p:cNvSpPr txBox="1">
            <a:spLocks noChangeArrowheads="1"/>
          </p:cNvSpPr>
          <p:nvPr/>
        </p:nvSpPr>
        <p:spPr bwMode="auto">
          <a:xfrm>
            <a:off x="0" y="1171575"/>
            <a:ext cx="9220200" cy="885825"/>
          </a:xfrm>
          <a:prstGeom prst="rect">
            <a:avLst/>
          </a:prstGeom>
          <a:solidFill>
            <a:schemeClr val="bg1"/>
          </a:solidFill>
          <a:ln w="9525">
            <a:noFill/>
            <a:miter lim="800000"/>
            <a:headEnd/>
            <a:tailEnd/>
          </a:ln>
          <a:effectLst/>
        </p:spPr>
        <p:txBody>
          <a:bodyPr>
            <a:spAutoFit/>
          </a:bodyPr>
          <a:lstStyle/>
          <a:p>
            <a:pPr algn="ctr">
              <a:spcBef>
                <a:spcPct val="50000"/>
              </a:spcBef>
            </a:pPr>
            <a:r>
              <a:rPr lang="en-US" sz="2600" b="1">
                <a:solidFill>
                  <a:schemeClr val="accent2"/>
                </a:solidFill>
              </a:rPr>
              <a:t>BioVapor Model under-predicts subsurface attenuation by 10,000x to 1,000,000x</a:t>
            </a:r>
          </a:p>
        </p:txBody>
      </p:sp>
      <p:sp>
        <p:nvSpPr>
          <p:cNvPr id="324613" name="Text Box 5"/>
          <p:cNvSpPr txBox="1">
            <a:spLocks noChangeArrowheads="1"/>
          </p:cNvSpPr>
          <p:nvPr/>
        </p:nvSpPr>
        <p:spPr bwMode="auto">
          <a:xfrm>
            <a:off x="304800" y="152400"/>
            <a:ext cx="85344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solidFill>
                  <a:schemeClr val="accent2"/>
                </a:solidFill>
              </a:rPr>
              <a:t>Chatterton, SG-BC 10-1-97 (Hers et al 2000)</a:t>
            </a:r>
          </a:p>
        </p:txBody>
      </p:sp>
      <p:sp>
        <p:nvSpPr>
          <p:cNvPr id="324614" name="Text Box 6"/>
          <p:cNvSpPr txBox="1">
            <a:spLocks noChangeArrowheads="1"/>
          </p:cNvSpPr>
          <p:nvPr/>
        </p:nvSpPr>
        <p:spPr bwMode="auto">
          <a:xfrm>
            <a:off x="152400" y="762000"/>
            <a:ext cx="88392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i="1"/>
              <a:t>Soil Vapor Source over Benzene-Rich LNAPL, Multi-Depth Sub-Slab</a:t>
            </a:r>
          </a:p>
        </p:txBody>
      </p:sp>
      <p:sp>
        <p:nvSpPr>
          <p:cNvPr id="324615" name="Line 7"/>
          <p:cNvSpPr>
            <a:spLocks noChangeShapeType="1"/>
          </p:cNvSpPr>
          <p:nvPr/>
        </p:nvSpPr>
        <p:spPr bwMode="auto">
          <a:xfrm>
            <a:off x="2514600" y="4038600"/>
            <a:ext cx="3810000" cy="0"/>
          </a:xfrm>
          <a:prstGeom prst="line">
            <a:avLst/>
          </a:prstGeom>
          <a:noFill/>
          <a:ln w="25400">
            <a:solidFill>
              <a:schemeClr val="tx1"/>
            </a:solidFill>
            <a:round/>
            <a:headEnd/>
            <a:tailEnd/>
          </a:ln>
          <a:effectLst/>
        </p:spPr>
        <p:txBody>
          <a:bodyPr/>
          <a:lstStyle/>
          <a:p>
            <a:endParaRPr lang="en-US"/>
          </a:p>
        </p:txBody>
      </p:sp>
      <p:sp>
        <p:nvSpPr>
          <p:cNvPr id="324616" name="Text Box 8"/>
          <p:cNvSpPr txBox="1">
            <a:spLocks noChangeArrowheads="1"/>
          </p:cNvSpPr>
          <p:nvPr/>
        </p:nvSpPr>
        <p:spPr bwMode="auto">
          <a:xfrm>
            <a:off x="5410200" y="3581400"/>
            <a:ext cx="1219200" cy="228600"/>
          </a:xfrm>
          <a:prstGeom prst="rect">
            <a:avLst/>
          </a:prstGeom>
          <a:noFill/>
          <a:ln w="9525">
            <a:noFill/>
            <a:miter lim="800000"/>
            <a:headEnd/>
            <a:tailEnd/>
          </a:ln>
          <a:effectLst/>
        </p:spPr>
        <p:txBody>
          <a:bodyPr>
            <a:spAutoFit/>
          </a:bodyPr>
          <a:lstStyle/>
          <a:p>
            <a:pPr>
              <a:spcBef>
                <a:spcPct val="50000"/>
              </a:spcBef>
            </a:pPr>
            <a:r>
              <a:rPr lang="en-US" sz="900" b="1"/>
              <a:t>Building Slab</a:t>
            </a:r>
          </a:p>
        </p:txBody>
      </p:sp>
      <p:sp>
        <p:nvSpPr>
          <p:cNvPr id="324617" name="Line 9"/>
          <p:cNvSpPr>
            <a:spLocks noChangeShapeType="1"/>
          </p:cNvSpPr>
          <p:nvPr/>
        </p:nvSpPr>
        <p:spPr bwMode="auto">
          <a:xfrm>
            <a:off x="6019800" y="3810000"/>
            <a:ext cx="0" cy="228600"/>
          </a:xfrm>
          <a:prstGeom prst="line">
            <a:avLst/>
          </a:prstGeom>
          <a:noFill/>
          <a:ln w="9525">
            <a:solidFill>
              <a:schemeClr val="tx1"/>
            </a:solidFill>
            <a:round/>
            <a:headEnd/>
            <a:tailEnd type="triangle" w="med" len="med"/>
          </a:ln>
          <a:effectLst/>
        </p:spPr>
        <p:txBody>
          <a:bodyPr/>
          <a:lstStyle/>
          <a:p>
            <a:endParaRPr lang="en-US"/>
          </a:p>
        </p:txBody>
      </p:sp>
      <p:sp>
        <p:nvSpPr>
          <p:cNvPr id="324618" name="Text Box 10"/>
          <p:cNvSpPr txBox="1">
            <a:spLocks noChangeArrowheads="1"/>
          </p:cNvSpPr>
          <p:nvPr/>
        </p:nvSpPr>
        <p:spPr bwMode="auto">
          <a:xfrm>
            <a:off x="2971800" y="5699125"/>
            <a:ext cx="1524000" cy="244475"/>
          </a:xfrm>
          <a:prstGeom prst="rect">
            <a:avLst/>
          </a:prstGeom>
          <a:solidFill>
            <a:schemeClr val="bg1"/>
          </a:solidFill>
          <a:ln w="9525">
            <a:noFill/>
            <a:miter lim="800000"/>
            <a:headEnd/>
            <a:tailEnd/>
          </a:ln>
          <a:effectLst/>
        </p:spPr>
        <p:txBody>
          <a:bodyPr>
            <a:spAutoFit/>
          </a:bodyPr>
          <a:lstStyle/>
          <a:p>
            <a:pPr algn="ctr">
              <a:spcBef>
                <a:spcPct val="50000"/>
              </a:spcBef>
            </a:pPr>
            <a:r>
              <a:rPr lang="en-US" sz="1000" b="1" i="1"/>
              <a:t>LNAPL, benzene rich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3" cstate="print"/>
          <a:srcRect/>
          <a:stretch>
            <a:fillRect/>
          </a:stretch>
        </p:blipFill>
        <p:spPr bwMode="auto">
          <a:xfrm>
            <a:off x="1219200" y="533400"/>
            <a:ext cx="6937375" cy="6184900"/>
          </a:xfrm>
          <a:prstGeom prst="rect">
            <a:avLst/>
          </a:prstGeom>
          <a:noFill/>
          <a:ln w="9525">
            <a:noFill/>
            <a:miter lim="800000"/>
            <a:headEnd/>
            <a:tailEnd/>
          </a:ln>
          <a:effectLst/>
        </p:spPr>
      </p:pic>
      <p:sp>
        <p:nvSpPr>
          <p:cNvPr id="336899" name="Rectangle 3"/>
          <p:cNvSpPr>
            <a:spLocks noChangeArrowheads="1"/>
          </p:cNvSpPr>
          <p:nvPr/>
        </p:nvSpPr>
        <p:spPr bwMode="ltGray">
          <a:xfrm>
            <a:off x="0" y="990600"/>
            <a:ext cx="1676400" cy="630238"/>
          </a:xfrm>
          <a:prstGeom prst="rect">
            <a:avLst/>
          </a:prstGeom>
          <a:noFill/>
          <a:ln w="9525">
            <a:noFill/>
            <a:miter lim="800000"/>
            <a:headEnd/>
            <a:tailEnd/>
          </a:ln>
          <a:effectLst/>
        </p:spPr>
        <p:txBody>
          <a:bodyPr lIns="81836" tIns="40916" rIns="81836" bIns="40916">
            <a:spAutoFit/>
          </a:bodyPr>
          <a:lstStyle/>
          <a:p>
            <a:pPr defTabSz="571500"/>
            <a:r>
              <a:rPr lang="en-US" sz="1200" b="1" i="1">
                <a:solidFill>
                  <a:schemeClr val="accent2"/>
                </a:solidFill>
                <a:cs typeface="Arial" pitchFamily="34" charset="0"/>
              </a:rPr>
              <a:t>(Abreu-Johnson Model, Abreu et al 2009, API #4775)</a:t>
            </a:r>
          </a:p>
        </p:txBody>
      </p:sp>
      <p:sp>
        <p:nvSpPr>
          <p:cNvPr id="336900" name="Text Box 4"/>
          <p:cNvSpPr txBox="1">
            <a:spLocks noChangeArrowheads="1"/>
          </p:cNvSpPr>
          <p:nvPr/>
        </p:nvSpPr>
        <p:spPr bwMode="auto">
          <a:xfrm>
            <a:off x="2209800" y="809625"/>
            <a:ext cx="2362200" cy="244475"/>
          </a:xfrm>
          <a:prstGeom prst="rect">
            <a:avLst/>
          </a:prstGeom>
          <a:solidFill>
            <a:schemeClr val="bg1"/>
          </a:solidFill>
          <a:ln w="9525">
            <a:noFill/>
            <a:miter lim="800000"/>
            <a:headEnd/>
            <a:tailEnd/>
          </a:ln>
          <a:effectLst/>
        </p:spPr>
        <p:txBody>
          <a:bodyPr>
            <a:spAutoFit/>
          </a:bodyPr>
          <a:lstStyle/>
          <a:p>
            <a:pPr>
              <a:spcBef>
                <a:spcPct val="50000"/>
              </a:spcBef>
            </a:pPr>
            <a:r>
              <a:rPr lang="en-US" sz="1000" b="1">
                <a:cs typeface="Arial" pitchFamily="34" charset="0"/>
              </a:rPr>
              <a:t>     Vapor source 100,000 ug/m3</a:t>
            </a:r>
          </a:p>
        </p:txBody>
      </p:sp>
      <p:sp>
        <p:nvSpPr>
          <p:cNvPr id="336901" name="Text Box 5"/>
          <p:cNvSpPr txBox="1">
            <a:spLocks noChangeArrowheads="1"/>
          </p:cNvSpPr>
          <p:nvPr/>
        </p:nvSpPr>
        <p:spPr bwMode="auto">
          <a:xfrm>
            <a:off x="2311400" y="2425700"/>
            <a:ext cx="2336800" cy="244475"/>
          </a:xfrm>
          <a:prstGeom prst="rect">
            <a:avLst/>
          </a:prstGeom>
          <a:solidFill>
            <a:schemeClr val="bg1"/>
          </a:solidFill>
          <a:ln w="9525">
            <a:noFill/>
            <a:miter lim="800000"/>
            <a:headEnd/>
            <a:tailEnd/>
          </a:ln>
          <a:effectLst/>
        </p:spPr>
        <p:txBody>
          <a:bodyPr>
            <a:spAutoFit/>
          </a:bodyPr>
          <a:lstStyle/>
          <a:p>
            <a:pPr>
              <a:spcBef>
                <a:spcPct val="50000"/>
              </a:spcBef>
            </a:pPr>
            <a:r>
              <a:rPr lang="en-US" sz="1000" b="1">
                <a:cs typeface="Arial" pitchFamily="34" charset="0"/>
              </a:rPr>
              <a:t>Vapor source 1,000,000 ug/m3</a:t>
            </a:r>
          </a:p>
        </p:txBody>
      </p:sp>
      <p:sp>
        <p:nvSpPr>
          <p:cNvPr id="336902" name="Text Box 6"/>
          <p:cNvSpPr txBox="1">
            <a:spLocks noChangeArrowheads="1"/>
          </p:cNvSpPr>
          <p:nvPr/>
        </p:nvSpPr>
        <p:spPr bwMode="auto">
          <a:xfrm>
            <a:off x="2235200" y="4102100"/>
            <a:ext cx="2336800" cy="244475"/>
          </a:xfrm>
          <a:prstGeom prst="rect">
            <a:avLst/>
          </a:prstGeom>
          <a:solidFill>
            <a:schemeClr val="bg1"/>
          </a:solidFill>
          <a:ln w="9525">
            <a:noFill/>
            <a:miter lim="800000"/>
            <a:headEnd/>
            <a:tailEnd/>
          </a:ln>
          <a:effectLst/>
        </p:spPr>
        <p:txBody>
          <a:bodyPr>
            <a:spAutoFit/>
          </a:bodyPr>
          <a:lstStyle/>
          <a:p>
            <a:pPr>
              <a:spcBef>
                <a:spcPct val="50000"/>
              </a:spcBef>
            </a:pPr>
            <a:r>
              <a:rPr lang="en-US" sz="1000" b="1">
                <a:cs typeface="Arial" pitchFamily="34" charset="0"/>
              </a:rPr>
              <a:t>Vapor source 10,000,000 ug/m3</a:t>
            </a:r>
          </a:p>
        </p:txBody>
      </p:sp>
      <p:sp>
        <p:nvSpPr>
          <p:cNvPr id="336903" name="Text Box 7"/>
          <p:cNvSpPr txBox="1">
            <a:spLocks noChangeArrowheads="1"/>
          </p:cNvSpPr>
          <p:nvPr/>
        </p:nvSpPr>
        <p:spPr bwMode="auto">
          <a:xfrm>
            <a:off x="152400" y="76200"/>
            <a:ext cx="1905000" cy="1006475"/>
          </a:xfrm>
          <a:prstGeom prst="rect">
            <a:avLst/>
          </a:prstGeom>
          <a:noFill/>
          <a:ln w="9525">
            <a:noFill/>
            <a:miter lim="800000"/>
            <a:headEnd/>
            <a:tailEnd/>
          </a:ln>
          <a:effectLst/>
        </p:spPr>
        <p:txBody>
          <a:bodyPr>
            <a:spAutoFit/>
          </a:bodyPr>
          <a:lstStyle/>
          <a:p>
            <a:pPr eaLnBrk="0" hangingPunct="0"/>
            <a:r>
              <a:rPr lang="en-US" sz="3000" b="1">
                <a:solidFill>
                  <a:schemeClr val="accent2"/>
                </a:solidFill>
                <a:latin typeface="Arial Unicode MS" pitchFamily="34" charset="-128"/>
                <a:cs typeface="Arial" pitchFamily="34" charset="0"/>
              </a:rPr>
              <a:t>Numerical Model</a:t>
            </a:r>
            <a:endParaRPr lang="en-US" sz="3000" b="1" i="1">
              <a:latin typeface="Arial Unicode MS" pitchFamily="34" charset="-128"/>
              <a:cs typeface="Arial" pitchFamily="34" charset="0"/>
            </a:endParaRPr>
          </a:p>
        </p:txBody>
      </p:sp>
      <p:sp>
        <p:nvSpPr>
          <p:cNvPr id="336904" name="Text Box 8"/>
          <p:cNvSpPr txBox="1">
            <a:spLocks noChangeArrowheads="1"/>
          </p:cNvSpPr>
          <p:nvPr/>
        </p:nvSpPr>
        <p:spPr bwMode="auto">
          <a:xfrm>
            <a:off x="2057400" y="166688"/>
            <a:ext cx="7924800" cy="366712"/>
          </a:xfrm>
          <a:prstGeom prst="rect">
            <a:avLst/>
          </a:prstGeom>
          <a:noFill/>
          <a:ln w="9525">
            <a:noFill/>
            <a:miter lim="800000"/>
            <a:headEnd/>
            <a:tailEnd/>
          </a:ln>
          <a:effectLst/>
        </p:spPr>
        <p:txBody>
          <a:bodyPr>
            <a:spAutoFit/>
          </a:bodyPr>
          <a:lstStyle/>
          <a:p>
            <a:pPr eaLnBrk="0" hangingPunct="0"/>
            <a:r>
              <a:rPr lang="en-US" b="1">
                <a:latin typeface="Arial Unicode MS" pitchFamily="34" charset="-128"/>
                <a:cs typeface="Arial" pitchFamily="34" charset="0"/>
              </a:rPr>
              <a:t>Effect of Vapor Source Concentration &amp; Depth Beneath Buildings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685800" y="1143000"/>
            <a:ext cx="4706938" cy="914400"/>
          </a:xfrm>
          <a:prstGeom prst="rect">
            <a:avLst/>
          </a:prstGeom>
          <a:noFill/>
          <a:ln w="9525">
            <a:noFill/>
            <a:miter lim="800000"/>
            <a:headEnd/>
            <a:tailEnd/>
          </a:ln>
          <a:effectLst/>
        </p:spPr>
        <p:txBody>
          <a:bodyPr lIns="91397" tIns="45698" rIns="91397" bIns="45698" anchor="ctr"/>
          <a:lstStyle/>
          <a:p>
            <a:pPr>
              <a:lnSpc>
                <a:spcPct val="120000"/>
              </a:lnSpc>
              <a:buSzPct val="140000"/>
            </a:pPr>
            <a:r>
              <a:rPr lang="en-US" sz="3500" b="1" u="sng">
                <a:solidFill>
                  <a:schemeClr val="tx2"/>
                </a:solidFill>
              </a:rPr>
              <a:t>BioVapor Model</a:t>
            </a:r>
            <a:endParaRPr lang="en-US" sz="3500" b="1">
              <a:solidFill>
                <a:schemeClr val="tx2"/>
              </a:solidFill>
            </a:endParaRPr>
          </a:p>
        </p:txBody>
      </p:sp>
      <p:sp>
        <p:nvSpPr>
          <p:cNvPr id="338947" name="Rectangle 3"/>
          <p:cNvSpPr>
            <a:spLocks noChangeArrowheads="1"/>
          </p:cNvSpPr>
          <p:nvPr/>
        </p:nvSpPr>
        <p:spPr bwMode="auto">
          <a:xfrm>
            <a:off x="762000" y="2819400"/>
            <a:ext cx="8382000" cy="457200"/>
          </a:xfrm>
          <a:prstGeom prst="rect">
            <a:avLst/>
          </a:prstGeom>
          <a:noFill/>
          <a:ln w="9525">
            <a:noFill/>
            <a:miter lim="800000"/>
            <a:headEnd/>
            <a:tailEnd/>
          </a:ln>
          <a:effectLst/>
        </p:spPr>
        <p:txBody>
          <a:bodyPr lIns="91397" tIns="45698" rIns="91397" bIns="45698" anchor="ctr"/>
          <a:lstStyle/>
          <a:p>
            <a:pPr>
              <a:lnSpc>
                <a:spcPct val="120000"/>
              </a:lnSpc>
              <a:buFont typeface="Wingdings" pitchFamily="2" charset="2"/>
              <a:buNone/>
            </a:pPr>
            <a:r>
              <a:rPr lang="en-US" sz="2000" b="1">
                <a:solidFill>
                  <a:schemeClr val="accent2"/>
                </a:solidFill>
              </a:rPr>
              <a:t>- Very high-strength sources likely need PVI investigation</a:t>
            </a:r>
          </a:p>
        </p:txBody>
      </p:sp>
      <p:sp>
        <p:nvSpPr>
          <p:cNvPr id="338948" name="Rectangle 4"/>
          <p:cNvSpPr>
            <a:spLocks noChangeArrowheads="1"/>
          </p:cNvSpPr>
          <p:nvPr/>
        </p:nvSpPr>
        <p:spPr bwMode="auto">
          <a:xfrm>
            <a:off x="152400" y="152400"/>
            <a:ext cx="8839200" cy="990600"/>
          </a:xfrm>
          <a:prstGeom prst="rect">
            <a:avLst/>
          </a:prstGeom>
          <a:noFill/>
          <a:ln w="9525">
            <a:noFill/>
            <a:miter lim="800000"/>
            <a:headEnd/>
            <a:tailEnd/>
          </a:ln>
          <a:effectLst/>
        </p:spPr>
        <p:txBody>
          <a:bodyPr lIns="91397" tIns="45698" rIns="91397" bIns="45698" anchor="ctr"/>
          <a:lstStyle/>
          <a:p>
            <a:pPr algn="ctr">
              <a:buFont typeface="Wingdings" pitchFamily="2" charset="2"/>
              <a:buNone/>
            </a:pPr>
            <a:r>
              <a:rPr lang="en-US" sz="5000" b="1">
                <a:solidFill>
                  <a:schemeClr val="accent2"/>
                </a:solidFill>
              </a:rPr>
              <a:t>Conclusions from Models</a:t>
            </a:r>
          </a:p>
        </p:txBody>
      </p:sp>
      <p:sp>
        <p:nvSpPr>
          <p:cNvPr id="338949" name="Rectangle 5"/>
          <p:cNvSpPr>
            <a:spLocks noChangeArrowheads="1"/>
          </p:cNvSpPr>
          <p:nvPr/>
        </p:nvSpPr>
        <p:spPr bwMode="auto">
          <a:xfrm>
            <a:off x="762000" y="1905000"/>
            <a:ext cx="7907338" cy="838200"/>
          </a:xfrm>
          <a:prstGeom prst="rect">
            <a:avLst/>
          </a:prstGeom>
          <a:noFill/>
          <a:ln w="9525">
            <a:noFill/>
            <a:miter lim="800000"/>
            <a:headEnd/>
            <a:tailEnd/>
          </a:ln>
          <a:effectLst/>
        </p:spPr>
        <p:txBody>
          <a:bodyPr lIns="91397" tIns="45698" rIns="91397" bIns="45698" anchor="ctr"/>
          <a:lstStyle/>
          <a:p>
            <a:pPr>
              <a:lnSpc>
                <a:spcPct val="120000"/>
              </a:lnSpc>
              <a:buFont typeface="Wingdings" pitchFamily="2" charset="2"/>
              <a:buNone/>
            </a:pPr>
            <a:r>
              <a:rPr lang="en-US" sz="2000" b="1">
                <a:solidFill>
                  <a:schemeClr val="accent2"/>
                </a:solidFill>
              </a:rPr>
              <a:t>- Under-predicts subsurface attenuation &amp; over-predicts PVI by 10xxxx for low-to-medium-high source strength</a:t>
            </a:r>
          </a:p>
        </p:txBody>
      </p:sp>
      <p:sp>
        <p:nvSpPr>
          <p:cNvPr id="338950" name="Rectangle 6"/>
          <p:cNvSpPr>
            <a:spLocks noChangeArrowheads="1"/>
          </p:cNvSpPr>
          <p:nvPr/>
        </p:nvSpPr>
        <p:spPr bwMode="auto">
          <a:xfrm>
            <a:off x="762000" y="4114800"/>
            <a:ext cx="7907338" cy="1219200"/>
          </a:xfrm>
          <a:prstGeom prst="rect">
            <a:avLst/>
          </a:prstGeom>
          <a:noFill/>
          <a:ln w="9525">
            <a:noFill/>
            <a:miter lim="800000"/>
            <a:headEnd/>
            <a:tailEnd/>
          </a:ln>
          <a:effectLst/>
        </p:spPr>
        <p:txBody>
          <a:bodyPr lIns="91397" tIns="45698" rIns="91397" bIns="45698" anchor="ctr"/>
          <a:lstStyle/>
          <a:p>
            <a:pPr>
              <a:lnSpc>
                <a:spcPct val="120000"/>
              </a:lnSpc>
              <a:buFont typeface="Wingdings" pitchFamily="2" charset="2"/>
              <a:buNone/>
            </a:pPr>
            <a:r>
              <a:rPr lang="en-US" sz="2000" b="1">
                <a:solidFill>
                  <a:schemeClr val="accent2"/>
                </a:solidFill>
              </a:rPr>
              <a:t>- Vapors associated with low-to-medium source strengths beneath average-size buildings are attenuated with a few feet of clean overlying soil</a:t>
            </a:r>
          </a:p>
        </p:txBody>
      </p:sp>
      <p:sp>
        <p:nvSpPr>
          <p:cNvPr id="338951" name="Rectangle 7"/>
          <p:cNvSpPr>
            <a:spLocks noChangeArrowheads="1"/>
          </p:cNvSpPr>
          <p:nvPr/>
        </p:nvSpPr>
        <p:spPr bwMode="auto">
          <a:xfrm>
            <a:off x="609600" y="3505200"/>
            <a:ext cx="7772400" cy="609600"/>
          </a:xfrm>
          <a:prstGeom prst="rect">
            <a:avLst/>
          </a:prstGeom>
          <a:noFill/>
          <a:ln w="9525">
            <a:noFill/>
            <a:miter lim="800000"/>
            <a:headEnd/>
            <a:tailEnd/>
          </a:ln>
          <a:effectLst/>
        </p:spPr>
        <p:txBody>
          <a:bodyPr lIns="91397" tIns="45698" rIns="91397" bIns="45698" anchor="ctr"/>
          <a:lstStyle/>
          <a:p>
            <a:pPr>
              <a:lnSpc>
                <a:spcPct val="120000"/>
              </a:lnSpc>
              <a:buFont typeface="Wingdings" pitchFamily="2" charset="2"/>
              <a:buNone/>
            </a:pPr>
            <a:r>
              <a:rPr lang="en-US" sz="3500" b="1" u="sng">
                <a:solidFill>
                  <a:schemeClr val="tx2"/>
                </a:solidFill>
              </a:rPr>
              <a:t>Abreu-Johnson Numerical  Model</a:t>
            </a:r>
            <a:endParaRPr lang="en-US" sz="3500" b="1">
              <a:solidFill>
                <a:schemeClr val="tx2"/>
              </a:solidFill>
            </a:endParaRPr>
          </a:p>
        </p:txBody>
      </p:sp>
      <p:sp>
        <p:nvSpPr>
          <p:cNvPr id="338952" name="Rectangle 8"/>
          <p:cNvSpPr>
            <a:spLocks noChangeArrowheads="1"/>
          </p:cNvSpPr>
          <p:nvPr/>
        </p:nvSpPr>
        <p:spPr bwMode="auto">
          <a:xfrm>
            <a:off x="762000" y="5257800"/>
            <a:ext cx="7907338" cy="1219200"/>
          </a:xfrm>
          <a:prstGeom prst="rect">
            <a:avLst/>
          </a:prstGeom>
          <a:noFill/>
          <a:ln w="9525">
            <a:noFill/>
            <a:miter lim="800000"/>
            <a:headEnd/>
            <a:tailEnd/>
          </a:ln>
          <a:effectLst/>
        </p:spPr>
        <p:txBody>
          <a:bodyPr lIns="91397" tIns="45698" rIns="91397" bIns="45698" anchor="ctr"/>
          <a:lstStyle/>
          <a:p>
            <a:pPr>
              <a:lnSpc>
                <a:spcPct val="120000"/>
              </a:lnSpc>
              <a:buFont typeface="Wingdings" pitchFamily="2" charset="2"/>
              <a:buNone/>
            </a:pPr>
            <a:r>
              <a:rPr lang="en-US" sz="2000" b="1">
                <a:solidFill>
                  <a:schemeClr val="accent2"/>
                </a:solidFill>
              </a:rPr>
              <a:t>- Oxygen occlusion beneath slab with high vapor concentrations at shallow depths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228600" y="3657600"/>
            <a:ext cx="8915400" cy="1981200"/>
          </a:xfrm>
          <a:prstGeom prst="rect">
            <a:avLst/>
          </a:prstGeom>
          <a:noFill/>
          <a:ln w="9525">
            <a:noFill/>
            <a:miter lim="800000"/>
            <a:headEnd/>
            <a:tailEnd/>
          </a:ln>
          <a:effectLst/>
        </p:spPr>
        <p:txBody>
          <a:bodyPr lIns="91397" tIns="45698" rIns="91397" bIns="45698" anchor="ctr"/>
          <a:lstStyle/>
          <a:p>
            <a:pPr>
              <a:lnSpc>
                <a:spcPct val="120000"/>
              </a:lnSpc>
              <a:buSzPct val="150000"/>
              <a:buFontTx/>
              <a:buChar char="•"/>
            </a:pPr>
            <a:r>
              <a:rPr lang="en-US" sz="3500" b="1">
                <a:solidFill>
                  <a:schemeClr val="tx2"/>
                </a:solidFill>
              </a:rPr>
              <a:t> Determine Thickness of Clean Overlying Soil Required to Attenuate Vapors Associated with:</a:t>
            </a:r>
          </a:p>
        </p:txBody>
      </p:sp>
      <p:sp>
        <p:nvSpPr>
          <p:cNvPr id="343043" name="Rectangle 3"/>
          <p:cNvSpPr>
            <a:spLocks noChangeArrowheads="1"/>
          </p:cNvSpPr>
          <p:nvPr/>
        </p:nvSpPr>
        <p:spPr bwMode="auto">
          <a:xfrm>
            <a:off x="685800" y="152400"/>
            <a:ext cx="7772400" cy="1828800"/>
          </a:xfrm>
          <a:prstGeom prst="rect">
            <a:avLst/>
          </a:prstGeom>
          <a:noFill/>
          <a:ln w="9525">
            <a:noFill/>
            <a:miter lim="800000"/>
            <a:headEnd/>
            <a:tailEnd/>
          </a:ln>
          <a:effectLst/>
        </p:spPr>
        <p:txBody>
          <a:bodyPr lIns="91397" tIns="45698" rIns="91397" bIns="45698" anchor="ctr"/>
          <a:lstStyle/>
          <a:p>
            <a:pPr algn="ctr">
              <a:buFont typeface="Wingdings" pitchFamily="2" charset="2"/>
              <a:buNone/>
            </a:pPr>
            <a:r>
              <a:rPr lang="en-US" sz="6000" b="1">
                <a:solidFill>
                  <a:schemeClr val="accent2"/>
                </a:solidFill>
              </a:rPr>
              <a:t>Screening/Exclusion Criteria</a:t>
            </a:r>
          </a:p>
        </p:txBody>
      </p:sp>
      <p:sp>
        <p:nvSpPr>
          <p:cNvPr id="343046" name="Rectangle 6"/>
          <p:cNvSpPr>
            <a:spLocks noChangeArrowheads="1"/>
          </p:cNvSpPr>
          <p:nvPr/>
        </p:nvSpPr>
        <p:spPr bwMode="auto">
          <a:xfrm>
            <a:off x="228600" y="2133600"/>
            <a:ext cx="8458200" cy="1447800"/>
          </a:xfrm>
          <a:prstGeom prst="rect">
            <a:avLst/>
          </a:prstGeom>
          <a:noFill/>
          <a:ln w="9525">
            <a:noFill/>
            <a:miter lim="800000"/>
            <a:headEnd/>
            <a:tailEnd/>
          </a:ln>
          <a:effectLst/>
        </p:spPr>
        <p:txBody>
          <a:bodyPr lIns="91397" tIns="45698" rIns="91397" bIns="45698" anchor="ctr"/>
          <a:lstStyle/>
          <a:p>
            <a:pPr>
              <a:lnSpc>
                <a:spcPct val="120000"/>
              </a:lnSpc>
              <a:buSzPct val="150000"/>
              <a:buFontTx/>
              <a:buChar char="•"/>
            </a:pPr>
            <a:r>
              <a:rPr lang="en-US" sz="3500" b="1">
                <a:solidFill>
                  <a:schemeClr val="tx2"/>
                </a:solidFill>
              </a:rPr>
              <a:t> PVI Database: line-by-line analysis of field data, plot data</a:t>
            </a:r>
          </a:p>
        </p:txBody>
      </p:sp>
      <p:sp>
        <p:nvSpPr>
          <p:cNvPr id="343047" name="Rectangle 7"/>
          <p:cNvSpPr>
            <a:spLocks noChangeArrowheads="1"/>
          </p:cNvSpPr>
          <p:nvPr/>
        </p:nvSpPr>
        <p:spPr bwMode="auto">
          <a:xfrm>
            <a:off x="598488" y="5486400"/>
            <a:ext cx="7859712" cy="838200"/>
          </a:xfrm>
          <a:prstGeom prst="rect">
            <a:avLst/>
          </a:prstGeom>
          <a:noFill/>
          <a:ln w="9525">
            <a:noFill/>
            <a:miter lim="800000"/>
            <a:headEnd/>
            <a:tailEnd/>
          </a:ln>
          <a:effectLst/>
        </p:spPr>
        <p:txBody>
          <a:bodyPr lIns="91397" tIns="45698" rIns="91397" bIns="45698" anchor="ctr"/>
          <a:lstStyle/>
          <a:p>
            <a:pPr>
              <a:buFont typeface="Wingdings" pitchFamily="2" charset="2"/>
              <a:buNone/>
            </a:pPr>
            <a:r>
              <a:rPr lang="en-US" sz="3000" b="1">
                <a:solidFill>
                  <a:schemeClr val="accent2"/>
                </a:solidFill>
              </a:rPr>
              <a:t>- Dissolved Sources</a:t>
            </a:r>
          </a:p>
        </p:txBody>
      </p:sp>
      <p:sp>
        <p:nvSpPr>
          <p:cNvPr id="343048" name="Rectangle 8"/>
          <p:cNvSpPr>
            <a:spLocks noChangeArrowheads="1"/>
          </p:cNvSpPr>
          <p:nvPr/>
        </p:nvSpPr>
        <p:spPr bwMode="auto">
          <a:xfrm>
            <a:off x="598488" y="6096000"/>
            <a:ext cx="7859712" cy="762000"/>
          </a:xfrm>
          <a:prstGeom prst="rect">
            <a:avLst/>
          </a:prstGeom>
          <a:noFill/>
          <a:ln w="9525">
            <a:noFill/>
            <a:miter lim="800000"/>
            <a:headEnd/>
            <a:tailEnd/>
          </a:ln>
          <a:effectLst/>
        </p:spPr>
        <p:txBody>
          <a:bodyPr lIns="91397" tIns="45698" rIns="91397" bIns="45698" anchor="ctr"/>
          <a:lstStyle/>
          <a:p>
            <a:pPr>
              <a:buFont typeface="Wingdings" pitchFamily="2" charset="2"/>
              <a:buNone/>
            </a:pPr>
            <a:r>
              <a:rPr lang="en-US" sz="3000" b="1">
                <a:solidFill>
                  <a:schemeClr val="accent2"/>
                </a:solidFill>
              </a:rPr>
              <a:t>- LNAPL &amp; Soil Sources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4129088" y="2214563"/>
            <a:ext cx="2603500" cy="533400"/>
          </a:xfrm>
          <a:prstGeom prst="rect">
            <a:avLst/>
          </a:prstGeom>
          <a:solidFill>
            <a:schemeClr val="bg1"/>
          </a:solidFill>
          <a:ln w="9525">
            <a:noFill/>
            <a:miter lim="800000"/>
            <a:headEnd/>
            <a:tailEnd/>
          </a:ln>
          <a:effectLst/>
        </p:spPr>
        <p:txBody>
          <a:bodyPr lIns="91429" tIns="45714" rIns="91429" bIns="45714">
            <a:spAutoFit/>
          </a:bodyPr>
          <a:lstStyle/>
          <a:p>
            <a:pPr>
              <a:lnSpc>
                <a:spcPct val="90000"/>
              </a:lnSpc>
              <a:spcBef>
                <a:spcPct val="50000"/>
              </a:spcBef>
            </a:pPr>
            <a:r>
              <a:rPr lang="en-US" sz="1600" b="1">
                <a:cs typeface="Arial" pitchFamily="34" charset="0"/>
              </a:rPr>
              <a:t>Benzene vapor </a:t>
            </a:r>
            <a:r>
              <a:rPr lang="en-US" sz="1600" b="1" u="sng">
                <a:cs typeface="Arial" pitchFamily="34" charset="0"/>
              </a:rPr>
              <a:t>concentrations at depth</a:t>
            </a:r>
          </a:p>
        </p:txBody>
      </p:sp>
      <p:sp>
        <p:nvSpPr>
          <p:cNvPr id="328707" name="Line 3"/>
          <p:cNvSpPr>
            <a:spLocks noChangeShapeType="1"/>
          </p:cNvSpPr>
          <p:nvPr/>
        </p:nvSpPr>
        <p:spPr bwMode="auto">
          <a:xfrm>
            <a:off x="647700" y="2243138"/>
            <a:ext cx="7885113" cy="0"/>
          </a:xfrm>
          <a:prstGeom prst="line">
            <a:avLst/>
          </a:prstGeom>
          <a:noFill/>
          <a:ln w="50800">
            <a:solidFill>
              <a:schemeClr val="tx1"/>
            </a:solidFill>
            <a:round/>
            <a:headEnd/>
            <a:tailEnd/>
          </a:ln>
          <a:effectLst/>
        </p:spPr>
        <p:txBody>
          <a:bodyPr/>
          <a:lstStyle/>
          <a:p>
            <a:endParaRPr lang="en-US"/>
          </a:p>
        </p:txBody>
      </p:sp>
      <p:sp>
        <p:nvSpPr>
          <p:cNvPr id="328708" name="Line 4"/>
          <p:cNvSpPr>
            <a:spLocks noChangeShapeType="1"/>
          </p:cNvSpPr>
          <p:nvPr/>
        </p:nvSpPr>
        <p:spPr bwMode="auto">
          <a:xfrm rot="16200000">
            <a:off x="-1404937" y="4475163"/>
            <a:ext cx="4464050" cy="0"/>
          </a:xfrm>
          <a:prstGeom prst="line">
            <a:avLst/>
          </a:prstGeom>
          <a:noFill/>
          <a:ln w="25400">
            <a:solidFill>
              <a:schemeClr val="tx1"/>
            </a:solidFill>
            <a:round/>
            <a:headEnd/>
            <a:tailEnd/>
          </a:ln>
          <a:effectLst/>
        </p:spPr>
        <p:txBody>
          <a:bodyPr/>
          <a:lstStyle/>
          <a:p>
            <a:endParaRPr lang="en-US"/>
          </a:p>
        </p:txBody>
      </p:sp>
      <p:sp>
        <p:nvSpPr>
          <p:cNvPr id="328709" name="Line 5"/>
          <p:cNvSpPr>
            <a:spLocks noChangeShapeType="1"/>
          </p:cNvSpPr>
          <p:nvPr/>
        </p:nvSpPr>
        <p:spPr bwMode="auto">
          <a:xfrm flipH="1">
            <a:off x="685800" y="3719513"/>
            <a:ext cx="152400" cy="0"/>
          </a:xfrm>
          <a:prstGeom prst="line">
            <a:avLst/>
          </a:prstGeom>
          <a:noFill/>
          <a:ln w="25400">
            <a:solidFill>
              <a:schemeClr val="tx1"/>
            </a:solidFill>
            <a:round/>
            <a:headEnd/>
            <a:tailEnd/>
          </a:ln>
          <a:effectLst/>
        </p:spPr>
        <p:txBody>
          <a:bodyPr/>
          <a:lstStyle/>
          <a:p>
            <a:endParaRPr lang="en-US"/>
          </a:p>
        </p:txBody>
      </p:sp>
      <p:sp>
        <p:nvSpPr>
          <p:cNvPr id="328710" name="Text Box 6"/>
          <p:cNvSpPr txBox="1">
            <a:spLocks noChangeArrowheads="1"/>
          </p:cNvSpPr>
          <p:nvPr/>
        </p:nvSpPr>
        <p:spPr bwMode="auto">
          <a:xfrm>
            <a:off x="287338" y="6546850"/>
            <a:ext cx="457200"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15</a:t>
            </a:r>
          </a:p>
        </p:txBody>
      </p:sp>
      <p:sp>
        <p:nvSpPr>
          <p:cNvPr id="328711" name="Text Box 7"/>
          <p:cNvSpPr txBox="1">
            <a:spLocks noChangeArrowheads="1"/>
          </p:cNvSpPr>
          <p:nvPr/>
        </p:nvSpPr>
        <p:spPr bwMode="auto">
          <a:xfrm>
            <a:off x="381000" y="3575050"/>
            <a:ext cx="457200"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5</a:t>
            </a:r>
          </a:p>
        </p:txBody>
      </p:sp>
      <p:sp>
        <p:nvSpPr>
          <p:cNvPr id="328712" name="Line 8"/>
          <p:cNvSpPr>
            <a:spLocks noChangeShapeType="1"/>
          </p:cNvSpPr>
          <p:nvPr/>
        </p:nvSpPr>
        <p:spPr bwMode="auto">
          <a:xfrm flipH="1">
            <a:off x="685800" y="6707188"/>
            <a:ext cx="152400" cy="0"/>
          </a:xfrm>
          <a:prstGeom prst="line">
            <a:avLst/>
          </a:prstGeom>
          <a:noFill/>
          <a:ln w="25400">
            <a:solidFill>
              <a:schemeClr val="tx1"/>
            </a:solidFill>
            <a:round/>
            <a:headEnd/>
            <a:tailEnd/>
          </a:ln>
          <a:effectLst/>
        </p:spPr>
        <p:txBody>
          <a:bodyPr/>
          <a:lstStyle/>
          <a:p>
            <a:endParaRPr lang="en-US"/>
          </a:p>
        </p:txBody>
      </p:sp>
      <p:sp>
        <p:nvSpPr>
          <p:cNvPr id="328713" name="AutoShape 9"/>
          <p:cNvSpPr>
            <a:spLocks noChangeArrowheads="1"/>
          </p:cNvSpPr>
          <p:nvPr/>
        </p:nvSpPr>
        <p:spPr bwMode="auto">
          <a:xfrm flipV="1">
            <a:off x="1600200" y="5254625"/>
            <a:ext cx="304800" cy="228600"/>
          </a:xfrm>
          <a:prstGeom prst="triangle">
            <a:avLst>
              <a:gd name="adj" fmla="val 50000"/>
            </a:avLst>
          </a:prstGeom>
          <a:solidFill>
            <a:srgbClr val="3366FF"/>
          </a:solidFill>
          <a:ln w="9525">
            <a:noFill/>
            <a:miter lim="800000"/>
            <a:headEnd/>
            <a:tailEnd/>
          </a:ln>
          <a:effectLst/>
        </p:spPr>
        <p:txBody>
          <a:bodyPr wrap="none" anchor="ctr"/>
          <a:lstStyle/>
          <a:p>
            <a:endParaRPr lang="en-US"/>
          </a:p>
        </p:txBody>
      </p:sp>
      <p:sp>
        <p:nvSpPr>
          <p:cNvPr id="328714" name="Text Box 10"/>
          <p:cNvSpPr txBox="1">
            <a:spLocks noChangeArrowheads="1"/>
          </p:cNvSpPr>
          <p:nvPr/>
        </p:nvSpPr>
        <p:spPr bwMode="auto">
          <a:xfrm>
            <a:off x="381000" y="2098675"/>
            <a:ext cx="457200"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0</a:t>
            </a:r>
          </a:p>
        </p:txBody>
      </p:sp>
      <p:sp>
        <p:nvSpPr>
          <p:cNvPr id="328715" name="Text Box 11"/>
          <p:cNvSpPr txBox="1">
            <a:spLocks noChangeArrowheads="1"/>
          </p:cNvSpPr>
          <p:nvPr/>
        </p:nvSpPr>
        <p:spPr bwMode="auto">
          <a:xfrm>
            <a:off x="0" y="1631950"/>
            <a:ext cx="838200" cy="517525"/>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1400" b="1">
                <a:cs typeface="Arial" pitchFamily="34" charset="0"/>
              </a:rPr>
              <a:t>Feet bgs</a:t>
            </a:r>
          </a:p>
        </p:txBody>
      </p:sp>
      <p:sp>
        <p:nvSpPr>
          <p:cNvPr id="328716" name="Text Box 12"/>
          <p:cNvSpPr txBox="1">
            <a:spLocks noChangeArrowheads="1"/>
          </p:cNvSpPr>
          <p:nvPr/>
        </p:nvSpPr>
        <p:spPr bwMode="auto">
          <a:xfrm>
            <a:off x="152400" y="0"/>
            <a:ext cx="8763000" cy="1158875"/>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3500" b="1">
                <a:solidFill>
                  <a:schemeClr val="accent2"/>
                </a:solidFill>
                <a:cs typeface="Arial" pitchFamily="34" charset="0"/>
              </a:rPr>
              <a:t>Method for Evaluating Vapor Attenuation from Dissolved Sources</a:t>
            </a:r>
          </a:p>
        </p:txBody>
      </p:sp>
      <p:sp>
        <p:nvSpPr>
          <p:cNvPr id="328717" name="Line 13"/>
          <p:cNvSpPr>
            <a:spLocks noChangeShapeType="1"/>
          </p:cNvSpPr>
          <p:nvPr/>
        </p:nvSpPr>
        <p:spPr bwMode="auto">
          <a:xfrm flipV="1">
            <a:off x="838200" y="5486400"/>
            <a:ext cx="7621588" cy="39688"/>
          </a:xfrm>
          <a:prstGeom prst="line">
            <a:avLst/>
          </a:prstGeom>
          <a:noFill/>
          <a:ln w="31750">
            <a:solidFill>
              <a:srgbClr val="0000FF"/>
            </a:solidFill>
            <a:round/>
            <a:headEnd/>
            <a:tailEnd/>
          </a:ln>
          <a:effectLst/>
        </p:spPr>
        <p:txBody>
          <a:bodyPr/>
          <a:lstStyle/>
          <a:p>
            <a:endParaRPr lang="en-US"/>
          </a:p>
        </p:txBody>
      </p:sp>
      <p:sp>
        <p:nvSpPr>
          <p:cNvPr id="328718" name="Freeform 14"/>
          <p:cNvSpPr>
            <a:spLocks/>
          </p:cNvSpPr>
          <p:nvPr/>
        </p:nvSpPr>
        <p:spPr bwMode="auto">
          <a:xfrm>
            <a:off x="863600" y="5524500"/>
            <a:ext cx="7669213" cy="571500"/>
          </a:xfrm>
          <a:custGeom>
            <a:avLst/>
            <a:gdLst/>
            <a:ahLst/>
            <a:cxnLst>
              <a:cxn ang="0">
                <a:pos x="240" y="160"/>
              </a:cxn>
              <a:cxn ang="0">
                <a:pos x="48" y="256"/>
              </a:cxn>
              <a:cxn ang="0">
                <a:pos x="144" y="304"/>
              </a:cxn>
              <a:cxn ang="0">
                <a:pos x="912" y="352"/>
              </a:cxn>
              <a:cxn ang="0">
                <a:pos x="1584" y="352"/>
              </a:cxn>
              <a:cxn ang="0">
                <a:pos x="2400" y="352"/>
              </a:cxn>
              <a:cxn ang="0">
                <a:pos x="2880" y="304"/>
              </a:cxn>
              <a:cxn ang="0">
                <a:pos x="2928" y="208"/>
              </a:cxn>
              <a:cxn ang="0">
                <a:pos x="2928" y="112"/>
              </a:cxn>
              <a:cxn ang="0">
                <a:pos x="2592" y="16"/>
              </a:cxn>
              <a:cxn ang="0">
                <a:pos x="1632" y="64"/>
              </a:cxn>
              <a:cxn ang="0">
                <a:pos x="912" y="16"/>
              </a:cxn>
              <a:cxn ang="0">
                <a:pos x="240" y="160"/>
              </a:cxn>
            </a:cxnLst>
            <a:rect l="0" t="0" r="r" b="b"/>
            <a:pathLst>
              <a:path w="2984" h="360">
                <a:moveTo>
                  <a:pt x="240" y="160"/>
                </a:moveTo>
                <a:cubicBezTo>
                  <a:pt x="96" y="200"/>
                  <a:pt x="64" y="232"/>
                  <a:pt x="48" y="256"/>
                </a:cubicBezTo>
                <a:cubicBezTo>
                  <a:pt x="32" y="280"/>
                  <a:pt x="0" y="288"/>
                  <a:pt x="144" y="304"/>
                </a:cubicBezTo>
                <a:cubicBezTo>
                  <a:pt x="288" y="320"/>
                  <a:pt x="672" y="344"/>
                  <a:pt x="912" y="352"/>
                </a:cubicBezTo>
                <a:cubicBezTo>
                  <a:pt x="1152" y="360"/>
                  <a:pt x="1336" y="352"/>
                  <a:pt x="1584" y="352"/>
                </a:cubicBezTo>
                <a:cubicBezTo>
                  <a:pt x="1832" y="352"/>
                  <a:pt x="2184" y="360"/>
                  <a:pt x="2400" y="352"/>
                </a:cubicBezTo>
                <a:cubicBezTo>
                  <a:pt x="2616" y="344"/>
                  <a:pt x="2792" y="328"/>
                  <a:pt x="2880" y="304"/>
                </a:cubicBezTo>
                <a:cubicBezTo>
                  <a:pt x="2968" y="280"/>
                  <a:pt x="2920" y="240"/>
                  <a:pt x="2928" y="208"/>
                </a:cubicBezTo>
                <a:cubicBezTo>
                  <a:pt x="2936" y="176"/>
                  <a:pt x="2984" y="144"/>
                  <a:pt x="2928" y="112"/>
                </a:cubicBezTo>
                <a:cubicBezTo>
                  <a:pt x="2872" y="80"/>
                  <a:pt x="2808" y="24"/>
                  <a:pt x="2592" y="16"/>
                </a:cubicBezTo>
                <a:cubicBezTo>
                  <a:pt x="2376" y="8"/>
                  <a:pt x="1912" y="64"/>
                  <a:pt x="1632" y="64"/>
                </a:cubicBezTo>
                <a:cubicBezTo>
                  <a:pt x="1352" y="64"/>
                  <a:pt x="1144" y="0"/>
                  <a:pt x="912" y="16"/>
                </a:cubicBezTo>
                <a:cubicBezTo>
                  <a:pt x="680" y="32"/>
                  <a:pt x="384" y="120"/>
                  <a:pt x="240" y="160"/>
                </a:cubicBezTo>
                <a:close/>
              </a:path>
            </a:pathLst>
          </a:custGeom>
          <a:gradFill rotWithShape="1">
            <a:gsLst>
              <a:gs pos="0">
                <a:srgbClr val="F62502"/>
              </a:gs>
              <a:gs pos="100000">
                <a:srgbClr val="FFFFFF"/>
              </a:gs>
            </a:gsLst>
            <a:lin ang="5400000" scaled="1"/>
          </a:gradFill>
          <a:ln w="31750" cap="flat">
            <a:solidFill>
              <a:srgbClr val="FF0000"/>
            </a:solidFill>
            <a:prstDash val="dash"/>
            <a:round/>
            <a:headEnd/>
            <a:tailEnd/>
          </a:ln>
          <a:effectLst/>
        </p:spPr>
        <p:txBody>
          <a:bodyPr/>
          <a:lstStyle/>
          <a:p>
            <a:endParaRPr lang="en-US"/>
          </a:p>
        </p:txBody>
      </p:sp>
      <p:sp>
        <p:nvSpPr>
          <p:cNvPr id="328719" name="Text Box 15"/>
          <p:cNvSpPr txBox="1">
            <a:spLocks noChangeArrowheads="1"/>
          </p:cNvSpPr>
          <p:nvPr/>
        </p:nvSpPr>
        <p:spPr bwMode="auto">
          <a:xfrm>
            <a:off x="2725738" y="5686425"/>
            <a:ext cx="4222750" cy="336550"/>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1600" b="1">
                <a:cs typeface="Arial" pitchFamily="34" charset="0"/>
              </a:rPr>
              <a:t>Benzene in GW 16,000 ug/L</a:t>
            </a:r>
          </a:p>
        </p:txBody>
      </p:sp>
      <p:sp>
        <p:nvSpPr>
          <p:cNvPr id="328720" name="Text Box 16"/>
          <p:cNvSpPr txBox="1">
            <a:spLocks noChangeArrowheads="1"/>
          </p:cNvSpPr>
          <p:nvPr/>
        </p:nvSpPr>
        <p:spPr bwMode="auto">
          <a:xfrm>
            <a:off x="1600200" y="6324600"/>
            <a:ext cx="6372225" cy="406400"/>
          </a:xfrm>
          <a:prstGeom prst="rect">
            <a:avLst/>
          </a:prstGeom>
          <a:noFill/>
          <a:ln w="9525">
            <a:solidFill>
              <a:schemeClr val="tx1"/>
            </a:solidFill>
            <a:miter lim="800000"/>
            <a:headEnd/>
            <a:tailEnd/>
          </a:ln>
          <a:effectLst/>
        </p:spPr>
        <p:txBody>
          <a:bodyPr lIns="91429" tIns="45714" rIns="91429" bIns="45714">
            <a:spAutoFit/>
          </a:bodyPr>
          <a:lstStyle/>
          <a:p>
            <a:pPr>
              <a:spcBef>
                <a:spcPct val="50000"/>
              </a:spcBef>
            </a:pPr>
            <a:r>
              <a:rPr lang="en-US" sz="2000" b="1">
                <a:cs typeface="Arial" pitchFamily="34" charset="0"/>
              </a:rPr>
              <a:t>FORMULA: 11 ft – 3 ft = 8 ft clean overlying soil</a:t>
            </a:r>
          </a:p>
        </p:txBody>
      </p:sp>
      <p:sp>
        <p:nvSpPr>
          <p:cNvPr id="328721" name="Text Box 17"/>
          <p:cNvSpPr txBox="1">
            <a:spLocks noChangeArrowheads="1"/>
          </p:cNvSpPr>
          <p:nvPr/>
        </p:nvSpPr>
        <p:spPr bwMode="auto">
          <a:xfrm>
            <a:off x="323850" y="5087938"/>
            <a:ext cx="457200"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10</a:t>
            </a:r>
          </a:p>
        </p:txBody>
      </p:sp>
      <p:sp>
        <p:nvSpPr>
          <p:cNvPr id="328722" name="Line 18"/>
          <p:cNvSpPr>
            <a:spLocks noChangeShapeType="1"/>
          </p:cNvSpPr>
          <p:nvPr/>
        </p:nvSpPr>
        <p:spPr bwMode="auto">
          <a:xfrm flipH="1">
            <a:off x="684213" y="5232400"/>
            <a:ext cx="152400" cy="0"/>
          </a:xfrm>
          <a:prstGeom prst="line">
            <a:avLst/>
          </a:prstGeom>
          <a:noFill/>
          <a:ln w="25400">
            <a:solidFill>
              <a:schemeClr val="tx1"/>
            </a:solidFill>
            <a:round/>
            <a:headEnd/>
            <a:tailEnd/>
          </a:ln>
          <a:effectLst/>
        </p:spPr>
        <p:txBody>
          <a:bodyPr/>
          <a:lstStyle/>
          <a:p>
            <a:endParaRPr lang="en-US"/>
          </a:p>
        </p:txBody>
      </p:sp>
      <p:sp>
        <p:nvSpPr>
          <p:cNvPr id="328723" name="Rectangle 19"/>
          <p:cNvSpPr>
            <a:spLocks noChangeArrowheads="1"/>
          </p:cNvSpPr>
          <p:nvPr/>
        </p:nvSpPr>
        <p:spPr bwMode="auto">
          <a:xfrm>
            <a:off x="3924300" y="2135188"/>
            <a:ext cx="179388" cy="3290887"/>
          </a:xfrm>
          <a:prstGeom prst="rect">
            <a:avLst/>
          </a:prstGeom>
          <a:noFill/>
          <a:ln w="25400">
            <a:solidFill>
              <a:schemeClr val="tx1"/>
            </a:solidFill>
            <a:miter lim="800000"/>
            <a:headEnd/>
            <a:tailEnd/>
          </a:ln>
          <a:effectLst/>
        </p:spPr>
        <p:txBody>
          <a:bodyPr wrap="none" anchor="ctr"/>
          <a:lstStyle/>
          <a:p>
            <a:endParaRPr lang="en-US"/>
          </a:p>
        </p:txBody>
      </p:sp>
      <p:sp>
        <p:nvSpPr>
          <p:cNvPr id="328724" name="Rectangle 20" descr="Light horizontal"/>
          <p:cNvSpPr>
            <a:spLocks noChangeArrowheads="1"/>
          </p:cNvSpPr>
          <p:nvPr/>
        </p:nvSpPr>
        <p:spPr bwMode="auto">
          <a:xfrm>
            <a:off x="3924300" y="2781300"/>
            <a:ext cx="179388" cy="182563"/>
          </a:xfrm>
          <a:prstGeom prst="rect">
            <a:avLst/>
          </a:prstGeom>
          <a:pattFill prst="ltHorz">
            <a:fgClr>
              <a:srgbClr val="040408"/>
            </a:fgClr>
            <a:bgClr>
              <a:schemeClr val="bg1"/>
            </a:bgClr>
          </a:pattFill>
          <a:ln w="9525">
            <a:solidFill>
              <a:schemeClr val="tx1"/>
            </a:solidFill>
            <a:miter lim="800000"/>
            <a:headEnd/>
            <a:tailEnd/>
          </a:ln>
          <a:effectLst/>
        </p:spPr>
        <p:txBody>
          <a:bodyPr wrap="none" anchor="ctr"/>
          <a:lstStyle/>
          <a:p>
            <a:endParaRPr lang="en-US"/>
          </a:p>
        </p:txBody>
      </p:sp>
      <p:sp>
        <p:nvSpPr>
          <p:cNvPr id="328725" name="Rectangle 21" descr="Light horizontal"/>
          <p:cNvSpPr>
            <a:spLocks noChangeArrowheads="1"/>
          </p:cNvSpPr>
          <p:nvPr/>
        </p:nvSpPr>
        <p:spPr bwMode="auto">
          <a:xfrm>
            <a:off x="3924300" y="3357563"/>
            <a:ext cx="179388" cy="182562"/>
          </a:xfrm>
          <a:prstGeom prst="rect">
            <a:avLst/>
          </a:prstGeom>
          <a:pattFill prst="ltHorz">
            <a:fgClr>
              <a:srgbClr val="040408"/>
            </a:fgClr>
            <a:bgClr>
              <a:schemeClr val="bg1"/>
            </a:bgClr>
          </a:pattFill>
          <a:ln w="9525">
            <a:solidFill>
              <a:schemeClr val="tx1"/>
            </a:solidFill>
            <a:miter lim="800000"/>
            <a:headEnd/>
            <a:tailEnd/>
          </a:ln>
          <a:effectLst/>
        </p:spPr>
        <p:txBody>
          <a:bodyPr wrap="none" anchor="ctr"/>
          <a:lstStyle/>
          <a:p>
            <a:endParaRPr lang="en-US"/>
          </a:p>
        </p:txBody>
      </p:sp>
      <p:sp>
        <p:nvSpPr>
          <p:cNvPr id="328726" name="Rectangle 22" descr="Light horizontal"/>
          <p:cNvSpPr>
            <a:spLocks noChangeArrowheads="1"/>
          </p:cNvSpPr>
          <p:nvPr/>
        </p:nvSpPr>
        <p:spPr bwMode="auto">
          <a:xfrm>
            <a:off x="3924300" y="4016375"/>
            <a:ext cx="179388" cy="182563"/>
          </a:xfrm>
          <a:prstGeom prst="rect">
            <a:avLst/>
          </a:prstGeom>
          <a:pattFill prst="ltHorz">
            <a:fgClr>
              <a:srgbClr val="040408"/>
            </a:fgClr>
            <a:bgClr>
              <a:schemeClr val="bg1"/>
            </a:bgClr>
          </a:pattFill>
          <a:ln w="9525">
            <a:solidFill>
              <a:schemeClr val="tx1"/>
            </a:solidFill>
            <a:miter lim="800000"/>
            <a:headEnd/>
            <a:tailEnd/>
          </a:ln>
          <a:effectLst/>
        </p:spPr>
        <p:txBody>
          <a:bodyPr wrap="none" anchor="ctr"/>
          <a:lstStyle/>
          <a:p>
            <a:endParaRPr lang="en-US"/>
          </a:p>
        </p:txBody>
      </p:sp>
      <p:sp>
        <p:nvSpPr>
          <p:cNvPr id="328727" name="Text Box 23"/>
          <p:cNvSpPr txBox="1">
            <a:spLocks noChangeArrowheads="1"/>
          </p:cNvSpPr>
          <p:nvPr/>
        </p:nvSpPr>
        <p:spPr bwMode="auto">
          <a:xfrm>
            <a:off x="4103688" y="2711450"/>
            <a:ext cx="220662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&lt;1 ug/m</a:t>
            </a:r>
            <a:r>
              <a:rPr lang="en-US" sz="1600" b="1" baseline="30000">
                <a:cs typeface="Arial" pitchFamily="34" charset="0"/>
              </a:rPr>
              <a:t>3</a:t>
            </a:r>
            <a:endParaRPr lang="en-US" sz="1600" b="1">
              <a:cs typeface="Arial" pitchFamily="34" charset="0"/>
            </a:endParaRPr>
          </a:p>
        </p:txBody>
      </p:sp>
      <p:sp>
        <p:nvSpPr>
          <p:cNvPr id="328728" name="Text Box 24"/>
          <p:cNvSpPr txBox="1">
            <a:spLocks noChangeArrowheads="1"/>
          </p:cNvSpPr>
          <p:nvPr/>
        </p:nvSpPr>
        <p:spPr bwMode="auto">
          <a:xfrm>
            <a:off x="4103688" y="3275013"/>
            <a:ext cx="220662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2,300 ug/m</a:t>
            </a:r>
            <a:r>
              <a:rPr lang="en-US" sz="1600" b="1" baseline="30000">
                <a:cs typeface="Arial" pitchFamily="34" charset="0"/>
              </a:rPr>
              <a:t>3</a:t>
            </a:r>
            <a:endParaRPr lang="en-US" sz="1600" b="1">
              <a:cs typeface="Arial" pitchFamily="34" charset="0"/>
            </a:endParaRPr>
          </a:p>
        </p:txBody>
      </p:sp>
      <p:sp>
        <p:nvSpPr>
          <p:cNvPr id="328729" name="Text Box 25"/>
          <p:cNvSpPr txBox="1">
            <a:spLocks noChangeArrowheads="1"/>
          </p:cNvSpPr>
          <p:nvPr/>
        </p:nvSpPr>
        <p:spPr bwMode="auto">
          <a:xfrm>
            <a:off x="4103688" y="3898900"/>
            <a:ext cx="220662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16,700 ug/m</a:t>
            </a:r>
            <a:r>
              <a:rPr lang="en-US" sz="1600" b="1" baseline="30000">
                <a:cs typeface="Arial" pitchFamily="34" charset="0"/>
              </a:rPr>
              <a:t>3</a:t>
            </a:r>
            <a:endParaRPr lang="en-US" sz="1600" b="1">
              <a:cs typeface="Arial" pitchFamily="34" charset="0"/>
            </a:endParaRPr>
          </a:p>
        </p:txBody>
      </p:sp>
      <p:sp>
        <p:nvSpPr>
          <p:cNvPr id="328730" name="Rectangle 26" descr="Light horizontal"/>
          <p:cNvSpPr>
            <a:spLocks noChangeArrowheads="1"/>
          </p:cNvSpPr>
          <p:nvPr/>
        </p:nvSpPr>
        <p:spPr bwMode="auto">
          <a:xfrm>
            <a:off x="3924300" y="5157788"/>
            <a:ext cx="179388" cy="182562"/>
          </a:xfrm>
          <a:prstGeom prst="rect">
            <a:avLst/>
          </a:prstGeom>
          <a:pattFill prst="ltHorz">
            <a:fgClr>
              <a:srgbClr val="040408"/>
            </a:fgClr>
            <a:bgClr>
              <a:schemeClr val="bg1"/>
            </a:bgClr>
          </a:pattFill>
          <a:ln w="9525">
            <a:solidFill>
              <a:schemeClr val="tx1"/>
            </a:solidFill>
            <a:miter lim="800000"/>
            <a:headEnd/>
            <a:tailEnd/>
          </a:ln>
          <a:effectLst/>
        </p:spPr>
        <p:txBody>
          <a:bodyPr wrap="none" anchor="ctr"/>
          <a:lstStyle/>
          <a:p>
            <a:endParaRPr lang="en-US"/>
          </a:p>
        </p:txBody>
      </p:sp>
      <p:sp>
        <p:nvSpPr>
          <p:cNvPr id="328731" name="Text Box 27"/>
          <p:cNvSpPr txBox="1">
            <a:spLocks noChangeArrowheads="1"/>
          </p:cNvSpPr>
          <p:nvPr/>
        </p:nvSpPr>
        <p:spPr bwMode="auto">
          <a:xfrm>
            <a:off x="4103688" y="5087938"/>
            <a:ext cx="2808287"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145,000 ug/m</a:t>
            </a:r>
            <a:r>
              <a:rPr lang="en-US" sz="1600" b="1" baseline="30000">
                <a:cs typeface="Arial" pitchFamily="34" charset="0"/>
              </a:rPr>
              <a:t>3</a:t>
            </a:r>
            <a:r>
              <a:rPr lang="en-US" sz="1600" b="1">
                <a:cs typeface="Arial" pitchFamily="34" charset="0"/>
              </a:rPr>
              <a:t> </a:t>
            </a:r>
          </a:p>
        </p:txBody>
      </p:sp>
      <p:sp>
        <p:nvSpPr>
          <p:cNvPr id="328732" name="Rectangle 28"/>
          <p:cNvSpPr>
            <a:spLocks noChangeArrowheads="1"/>
          </p:cNvSpPr>
          <p:nvPr/>
        </p:nvSpPr>
        <p:spPr bwMode="auto">
          <a:xfrm>
            <a:off x="3924300" y="2135188"/>
            <a:ext cx="179388" cy="107950"/>
          </a:xfrm>
          <a:prstGeom prst="rect">
            <a:avLst/>
          </a:prstGeom>
          <a:solidFill>
            <a:srgbClr val="040408"/>
          </a:solidFill>
          <a:ln w="9525">
            <a:solidFill>
              <a:schemeClr val="tx1"/>
            </a:solidFill>
            <a:miter lim="800000"/>
            <a:headEnd/>
            <a:tailEnd/>
          </a:ln>
          <a:effectLst/>
        </p:spPr>
        <p:txBody>
          <a:bodyPr wrap="none" anchor="ctr"/>
          <a:lstStyle/>
          <a:p>
            <a:endParaRPr lang="en-US"/>
          </a:p>
        </p:txBody>
      </p:sp>
      <p:sp>
        <p:nvSpPr>
          <p:cNvPr id="328733" name="Text Box 29"/>
          <p:cNvSpPr txBox="1">
            <a:spLocks noChangeArrowheads="1"/>
          </p:cNvSpPr>
          <p:nvPr/>
        </p:nvSpPr>
        <p:spPr bwMode="auto">
          <a:xfrm>
            <a:off x="2663825" y="1247775"/>
            <a:ext cx="2808288" cy="742950"/>
          </a:xfrm>
          <a:prstGeom prst="rect">
            <a:avLst/>
          </a:prstGeom>
          <a:noFill/>
          <a:ln w="9525">
            <a:noFill/>
            <a:miter lim="800000"/>
            <a:headEnd/>
            <a:tailEnd/>
          </a:ln>
          <a:effectLst/>
        </p:spPr>
        <p:txBody>
          <a:bodyPr lIns="91429" tIns="45714" rIns="91429" bIns="45714">
            <a:spAutoFit/>
          </a:bodyPr>
          <a:lstStyle/>
          <a:p>
            <a:pPr algn="ctr">
              <a:lnSpc>
                <a:spcPct val="85000"/>
              </a:lnSpc>
              <a:spcBef>
                <a:spcPct val="50000"/>
              </a:spcBef>
            </a:pPr>
            <a:r>
              <a:rPr lang="en-US" sz="1200" b="1">
                <a:cs typeface="Arial" pitchFamily="34" charset="0"/>
              </a:rPr>
              <a:t>Multi-Depth Vapor Monitoring Well</a:t>
            </a:r>
          </a:p>
          <a:p>
            <a:pPr algn="ctr">
              <a:lnSpc>
                <a:spcPct val="85000"/>
              </a:lnSpc>
              <a:spcBef>
                <a:spcPct val="50000"/>
              </a:spcBef>
            </a:pPr>
            <a:r>
              <a:rPr lang="en-US" sz="1200" b="1">
                <a:cs typeface="Arial" pitchFamily="34" charset="0"/>
              </a:rPr>
              <a:t>Beaufort, SC, Lahvis et al 1999</a:t>
            </a:r>
          </a:p>
          <a:p>
            <a:pPr algn="ctr">
              <a:lnSpc>
                <a:spcPct val="85000"/>
              </a:lnSpc>
              <a:spcBef>
                <a:spcPct val="50000"/>
              </a:spcBef>
            </a:pPr>
            <a:r>
              <a:rPr lang="en-US" sz="1200" b="1">
                <a:cs typeface="Arial" pitchFamily="34" charset="0"/>
              </a:rPr>
              <a:t>NJ-VW-2</a:t>
            </a:r>
          </a:p>
        </p:txBody>
      </p:sp>
      <p:sp>
        <p:nvSpPr>
          <p:cNvPr id="328734" name="Line 30"/>
          <p:cNvSpPr>
            <a:spLocks noChangeShapeType="1"/>
          </p:cNvSpPr>
          <p:nvPr/>
        </p:nvSpPr>
        <p:spPr bwMode="auto">
          <a:xfrm>
            <a:off x="3995738" y="1955800"/>
            <a:ext cx="0" cy="179388"/>
          </a:xfrm>
          <a:prstGeom prst="line">
            <a:avLst/>
          </a:prstGeom>
          <a:noFill/>
          <a:ln w="25400">
            <a:solidFill>
              <a:schemeClr val="tx1"/>
            </a:solidFill>
            <a:round/>
            <a:headEnd/>
            <a:tailEnd type="triangle" w="med" len="med"/>
          </a:ln>
          <a:effectLst/>
        </p:spPr>
        <p:txBody>
          <a:bodyPr/>
          <a:lstStyle/>
          <a:p>
            <a:endParaRPr lang="en-US"/>
          </a:p>
        </p:txBody>
      </p:sp>
      <p:sp>
        <p:nvSpPr>
          <p:cNvPr id="328735" name="Text Box 31"/>
          <p:cNvSpPr txBox="1">
            <a:spLocks noChangeArrowheads="1"/>
          </p:cNvSpPr>
          <p:nvPr/>
        </p:nvSpPr>
        <p:spPr bwMode="auto">
          <a:xfrm>
            <a:off x="1371600" y="3749675"/>
            <a:ext cx="1690688" cy="517525"/>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1400" b="1">
                <a:cs typeface="Arial" pitchFamily="34" charset="0"/>
              </a:rPr>
              <a:t>8 feet Clean overlying soil</a:t>
            </a:r>
          </a:p>
        </p:txBody>
      </p:sp>
      <p:sp>
        <p:nvSpPr>
          <p:cNvPr id="328736" name="Line 32"/>
          <p:cNvSpPr>
            <a:spLocks noChangeShapeType="1"/>
          </p:cNvSpPr>
          <p:nvPr/>
        </p:nvSpPr>
        <p:spPr bwMode="auto">
          <a:xfrm flipH="1" flipV="1">
            <a:off x="2209800" y="2895600"/>
            <a:ext cx="0" cy="838200"/>
          </a:xfrm>
          <a:prstGeom prst="line">
            <a:avLst/>
          </a:prstGeom>
          <a:noFill/>
          <a:ln w="12700">
            <a:solidFill>
              <a:schemeClr val="tx1"/>
            </a:solidFill>
            <a:round/>
            <a:headEnd/>
            <a:tailEnd type="triangle" w="med" len="med"/>
          </a:ln>
          <a:effectLst/>
        </p:spPr>
        <p:txBody>
          <a:bodyPr/>
          <a:lstStyle/>
          <a:p>
            <a:endParaRPr lang="en-US"/>
          </a:p>
        </p:txBody>
      </p:sp>
      <p:sp>
        <p:nvSpPr>
          <p:cNvPr id="328737" name="Line 33"/>
          <p:cNvSpPr>
            <a:spLocks noChangeShapeType="1"/>
          </p:cNvSpPr>
          <p:nvPr/>
        </p:nvSpPr>
        <p:spPr bwMode="auto">
          <a:xfrm>
            <a:off x="2209800" y="4359275"/>
            <a:ext cx="0" cy="1127125"/>
          </a:xfrm>
          <a:prstGeom prst="line">
            <a:avLst/>
          </a:prstGeom>
          <a:noFill/>
          <a:ln w="12700">
            <a:solidFill>
              <a:schemeClr val="tx1"/>
            </a:solidFill>
            <a:round/>
            <a:headEnd/>
            <a:tailEnd type="triangle" w="med" len="med"/>
          </a:ln>
          <a:effectLst/>
        </p:spPr>
        <p:txBody>
          <a:bodyPr/>
          <a:lstStyle/>
          <a:p>
            <a:endParaRPr lang="en-US"/>
          </a:p>
        </p:txBody>
      </p:sp>
      <p:sp>
        <p:nvSpPr>
          <p:cNvPr id="328738" name="Tree"/>
          <p:cNvSpPr>
            <a:spLocks noEditPoints="1" noChangeArrowheads="1"/>
          </p:cNvSpPr>
          <p:nvPr/>
        </p:nvSpPr>
        <p:spPr bwMode="auto">
          <a:xfrm>
            <a:off x="1223963" y="1163638"/>
            <a:ext cx="863600" cy="1081087"/>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28739" name="Text Box 35"/>
          <p:cNvSpPr txBox="1">
            <a:spLocks noChangeArrowheads="1"/>
          </p:cNvSpPr>
          <p:nvPr/>
        </p:nvSpPr>
        <p:spPr bwMode="auto">
          <a:xfrm>
            <a:off x="3419475" y="2711450"/>
            <a:ext cx="61277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3 ft</a:t>
            </a:r>
          </a:p>
        </p:txBody>
      </p:sp>
      <p:sp>
        <p:nvSpPr>
          <p:cNvPr id="328740" name="Text Box 36"/>
          <p:cNvSpPr txBox="1">
            <a:spLocks noChangeArrowheads="1"/>
          </p:cNvSpPr>
          <p:nvPr/>
        </p:nvSpPr>
        <p:spPr bwMode="auto">
          <a:xfrm>
            <a:off x="3419475" y="3275013"/>
            <a:ext cx="61277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4 ft</a:t>
            </a:r>
          </a:p>
        </p:txBody>
      </p:sp>
      <p:sp>
        <p:nvSpPr>
          <p:cNvPr id="328741" name="Text Box 37"/>
          <p:cNvSpPr txBox="1">
            <a:spLocks noChangeArrowheads="1"/>
          </p:cNvSpPr>
          <p:nvPr/>
        </p:nvSpPr>
        <p:spPr bwMode="auto">
          <a:xfrm>
            <a:off x="3419475" y="3922713"/>
            <a:ext cx="61277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7 ft</a:t>
            </a:r>
          </a:p>
        </p:txBody>
      </p:sp>
      <p:sp>
        <p:nvSpPr>
          <p:cNvPr id="328742" name="Text Box 38"/>
          <p:cNvSpPr txBox="1">
            <a:spLocks noChangeArrowheads="1"/>
          </p:cNvSpPr>
          <p:nvPr/>
        </p:nvSpPr>
        <p:spPr bwMode="auto">
          <a:xfrm>
            <a:off x="1219200" y="4983163"/>
            <a:ext cx="990600" cy="274637"/>
          </a:xfrm>
          <a:prstGeom prst="rect">
            <a:avLst/>
          </a:prstGeom>
          <a:noFill/>
          <a:ln w="9525">
            <a:noFill/>
            <a:miter lim="800000"/>
            <a:headEnd/>
            <a:tailEnd/>
          </a:ln>
          <a:effectLst/>
        </p:spPr>
        <p:txBody>
          <a:bodyPr lIns="91429" tIns="45714" rIns="91429" bIns="45714">
            <a:spAutoFit/>
          </a:bodyPr>
          <a:lstStyle/>
          <a:p>
            <a:pPr>
              <a:spcBef>
                <a:spcPct val="50000"/>
              </a:spcBef>
            </a:pPr>
            <a:r>
              <a:rPr lang="en-US" sz="1200" b="1">
                <a:cs typeface="Arial" pitchFamily="34" charset="0"/>
              </a:rPr>
              <a:t>DTW ~11 ft</a:t>
            </a:r>
          </a:p>
        </p:txBody>
      </p:sp>
      <p:sp>
        <p:nvSpPr>
          <p:cNvPr id="328743" name="Text Box 39"/>
          <p:cNvSpPr txBox="1">
            <a:spLocks noChangeArrowheads="1"/>
          </p:cNvSpPr>
          <p:nvPr/>
        </p:nvSpPr>
        <p:spPr bwMode="auto">
          <a:xfrm>
            <a:off x="3349625" y="5105400"/>
            <a:ext cx="612775" cy="336550"/>
          </a:xfrm>
          <a:prstGeom prst="rect">
            <a:avLst/>
          </a:prstGeom>
          <a:noFill/>
          <a:ln w="9525">
            <a:noFill/>
            <a:miter lim="800000"/>
            <a:headEnd/>
            <a:tailEnd/>
          </a:ln>
          <a:effectLst/>
        </p:spPr>
        <p:txBody>
          <a:bodyPr lIns="91429" tIns="45714" rIns="91429" bIns="45714">
            <a:spAutoFit/>
          </a:bodyPr>
          <a:lstStyle/>
          <a:p>
            <a:pPr>
              <a:spcBef>
                <a:spcPct val="50000"/>
              </a:spcBef>
            </a:pPr>
            <a:r>
              <a:rPr lang="en-US" sz="1600" b="1">
                <a:cs typeface="Arial" pitchFamily="34" charset="0"/>
              </a:rPr>
              <a:t>11 ft</a:t>
            </a:r>
          </a:p>
        </p:txBody>
      </p:sp>
      <p:sp>
        <p:nvSpPr>
          <p:cNvPr id="328744" name="Text Box 40"/>
          <p:cNvSpPr txBox="1">
            <a:spLocks noChangeArrowheads="1"/>
          </p:cNvSpPr>
          <p:nvPr/>
        </p:nvSpPr>
        <p:spPr bwMode="auto">
          <a:xfrm>
            <a:off x="7848600" y="4389438"/>
            <a:ext cx="1295400" cy="639762"/>
          </a:xfrm>
          <a:prstGeom prst="rect">
            <a:avLst/>
          </a:prstGeom>
          <a:noFill/>
          <a:ln w="9525">
            <a:noFill/>
            <a:miter lim="800000"/>
            <a:headEnd/>
            <a:tailEnd/>
          </a:ln>
          <a:effectLst/>
        </p:spPr>
        <p:txBody>
          <a:bodyPr>
            <a:spAutoFit/>
          </a:bodyPr>
          <a:lstStyle/>
          <a:p>
            <a:pPr algn="ctr">
              <a:spcBef>
                <a:spcPct val="50000"/>
              </a:spcBef>
            </a:pPr>
            <a:r>
              <a:rPr lang="en-US" sz="1200" b="1"/>
              <a:t>Estimated Contaminated soil zone</a:t>
            </a:r>
          </a:p>
        </p:txBody>
      </p:sp>
      <p:sp>
        <p:nvSpPr>
          <p:cNvPr id="328745" name="Rectangle 41" descr="Zig zag"/>
          <p:cNvSpPr>
            <a:spLocks noChangeArrowheads="1"/>
          </p:cNvSpPr>
          <p:nvPr/>
        </p:nvSpPr>
        <p:spPr bwMode="auto">
          <a:xfrm>
            <a:off x="8229600" y="5029200"/>
            <a:ext cx="533400" cy="1066800"/>
          </a:xfrm>
          <a:prstGeom prst="rect">
            <a:avLst/>
          </a:prstGeom>
          <a:pattFill prst="zigZag">
            <a:fgClr>
              <a:schemeClr val="tx1"/>
            </a:fgClr>
            <a:bgClr>
              <a:schemeClr val="bg1"/>
            </a:bgClr>
          </a:patt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57200" y="304800"/>
            <a:ext cx="3429000" cy="762000"/>
          </a:xfrm>
        </p:spPr>
        <p:txBody>
          <a:bodyPr/>
          <a:lstStyle/>
          <a:p>
            <a:pPr algn="l"/>
            <a:r>
              <a:rPr lang="en-US" b="1" u="sng">
                <a:solidFill>
                  <a:schemeClr val="accent2"/>
                </a:solidFill>
              </a:rPr>
              <a:t>OBJECTIVE</a:t>
            </a:r>
          </a:p>
        </p:txBody>
      </p:sp>
      <p:sp>
        <p:nvSpPr>
          <p:cNvPr id="308227" name="Rectangle 3"/>
          <p:cNvSpPr>
            <a:spLocks noChangeArrowheads="1"/>
          </p:cNvSpPr>
          <p:nvPr/>
        </p:nvSpPr>
        <p:spPr bwMode="auto">
          <a:xfrm>
            <a:off x="457200" y="2057400"/>
            <a:ext cx="8305800" cy="762000"/>
          </a:xfrm>
          <a:prstGeom prst="rect">
            <a:avLst/>
          </a:prstGeom>
          <a:noFill/>
          <a:ln w="9525">
            <a:noFill/>
            <a:miter lim="800000"/>
            <a:headEnd/>
            <a:tailEnd/>
          </a:ln>
          <a:effectLst/>
        </p:spPr>
        <p:txBody>
          <a:bodyPr lIns="91387" tIns="45693" rIns="91387" bIns="45693"/>
          <a:lstStyle/>
          <a:p>
            <a:pPr marL="342900" indent="-342900">
              <a:spcBef>
                <a:spcPct val="20000"/>
              </a:spcBef>
              <a:buSzPct val="150000"/>
              <a:buFontTx/>
              <a:buChar char="•"/>
            </a:pPr>
            <a:r>
              <a:rPr lang="en-US" sz="2200" b="1">
                <a:solidFill>
                  <a:schemeClr val="tx2"/>
                </a:solidFill>
              </a:rPr>
              <a:t>Develop guidance for screening/exclusion criteria to determine when PVI pathway is incomplete</a:t>
            </a:r>
          </a:p>
        </p:txBody>
      </p:sp>
      <p:sp>
        <p:nvSpPr>
          <p:cNvPr id="308228" name="Rectangle 4"/>
          <p:cNvSpPr>
            <a:spLocks noChangeArrowheads="1"/>
          </p:cNvSpPr>
          <p:nvPr/>
        </p:nvSpPr>
        <p:spPr bwMode="auto">
          <a:xfrm>
            <a:off x="457200" y="1152525"/>
            <a:ext cx="8686800" cy="752475"/>
          </a:xfrm>
          <a:prstGeom prst="rect">
            <a:avLst/>
          </a:prstGeom>
          <a:noFill/>
          <a:ln w="9525">
            <a:noFill/>
            <a:miter lim="800000"/>
            <a:headEnd/>
            <a:tailEnd/>
          </a:ln>
          <a:effectLst/>
        </p:spPr>
        <p:txBody>
          <a:bodyPr lIns="91387" tIns="45693" rIns="91387" bIns="45693"/>
          <a:lstStyle/>
          <a:p>
            <a:pPr marL="342900" indent="-342900">
              <a:spcBef>
                <a:spcPct val="20000"/>
              </a:spcBef>
              <a:buSzPct val="150000"/>
              <a:buFontTx/>
              <a:buChar char="•"/>
            </a:pPr>
            <a:r>
              <a:rPr lang="en-US" sz="2200" b="1">
                <a:solidFill>
                  <a:schemeClr val="tx2"/>
                </a:solidFill>
              </a:rPr>
              <a:t>Understand why so many LUST sites exist nationwide, but few report cases of petroleum vapor intrusion to indoor air</a:t>
            </a:r>
          </a:p>
        </p:txBody>
      </p:sp>
      <p:sp>
        <p:nvSpPr>
          <p:cNvPr id="308229" name="Rectangle 5"/>
          <p:cNvSpPr>
            <a:spLocks noChangeArrowheads="1"/>
          </p:cNvSpPr>
          <p:nvPr/>
        </p:nvSpPr>
        <p:spPr bwMode="auto">
          <a:xfrm>
            <a:off x="609600" y="4343400"/>
            <a:ext cx="7467600" cy="533400"/>
          </a:xfrm>
          <a:prstGeom prst="rect">
            <a:avLst/>
          </a:prstGeom>
          <a:noFill/>
          <a:ln w="9525">
            <a:noFill/>
            <a:miter lim="800000"/>
            <a:headEnd/>
            <a:tailEnd/>
          </a:ln>
          <a:effectLst/>
        </p:spPr>
        <p:txBody>
          <a:bodyPr lIns="91387" tIns="45693" rIns="91387" bIns="45693"/>
          <a:lstStyle/>
          <a:p>
            <a:pPr marL="342900" indent="-342900">
              <a:spcBef>
                <a:spcPct val="20000"/>
              </a:spcBef>
              <a:buSzPct val="150000"/>
              <a:buFontTx/>
              <a:buChar char="•"/>
            </a:pPr>
            <a:r>
              <a:rPr lang="en-US" sz="2200" b="1">
                <a:solidFill>
                  <a:schemeClr val="tx2"/>
                </a:solidFill>
              </a:rPr>
              <a:t>Petroleum Vapor Database:</a:t>
            </a:r>
          </a:p>
        </p:txBody>
      </p:sp>
      <p:sp>
        <p:nvSpPr>
          <p:cNvPr id="308230" name="Rectangle 6"/>
          <p:cNvSpPr>
            <a:spLocks noChangeArrowheads="1"/>
          </p:cNvSpPr>
          <p:nvPr/>
        </p:nvSpPr>
        <p:spPr bwMode="auto">
          <a:xfrm>
            <a:off x="609600" y="5715000"/>
            <a:ext cx="8534400" cy="914400"/>
          </a:xfrm>
          <a:prstGeom prst="rect">
            <a:avLst/>
          </a:prstGeom>
          <a:noFill/>
          <a:ln w="9525">
            <a:noFill/>
            <a:miter lim="800000"/>
            <a:headEnd/>
            <a:tailEnd/>
          </a:ln>
          <a:effectLst/>
        </p:spPr>
        <p:txBody>
          <a:bodyPr lIns="91387" tIns="45693" rIns="91387" bIns="45693"/>
          <a:lstStyle/>
          <a:p>
            <a:pPr marL="342900" indent="-342900">
              <a:spcBef>
                <a:spcPct val="20000"/>
              </a:spcBef>
              <a:buSzPct val="150000"/>
              <a:buFontTx/>
              <a:buChar char="•"/>
            </a:pPr>
            <a:r>
              <a:rPr lang="en-US" sz="2200" b="1">
                <a:solidFill>
                  <a:schemeClr val="tx2"/>
                </a:solidFill>
              </a:rPr>
              <a:t>Show mechanisms, characteristics &amp; trends of petroleum hydrocarbon vapor biodegradation </a:t>
            </a:r>
          </a:p>
        </p:txBody>
      </p:sp>
      <p:sp>
        <p:nvSpPr>
          <p:cNvPr id="308231" name="Rectangle 7"/>
          <p:cNvSpPr>
            <a:spLocks noChangeArrowheads="1"/>
          </p:cNvSpPr>
          <p:nvPr/>
        </p:nvSpPr>
        <p:spPr bwMode="auto">
          <a:xfrm>
            <a:off x="457200" y="2895600"/>
            <a:ext cx="8077200" cy="609600"/>
          </a:xfrm>
          <a:prstGeom prst="rect">
            <a:avLst/>
          </a:prstGeom>
          <a:noFill/>
          <a:ln w="9525">
            <a:noFill/>
            <a:miter lim="800000"/>
            <a:headEnd/>
            <a:tailEnd/>
          </a:ln>
          <a:effectLst/>
        </p:spPr>
        <p:txBody>
          <a:bodyPr lIns="91387" tIns="45693" rIns="91387" bIns="45693"/>
          <a:lstStyle/>
          <a:p>
            <a:pPr marL="342900" indent="-342900">
              <a:spcBef>
                <a:spcPct val="20000"/>
              </a:spcBef>
              <a:buSzPct val="150000"/>
              <a:buFontTx/>
              <a:buChar char="•"/>
            </a:pPr>
            <a:r>
              <a:rPr lang="en-US" sz="2200" b="1">
                <a:solidFill>
                  <a:schemeClr val="tx2"/>
                </a:solidFill>
              </a:rPr>
              <a:t>Avoid unnecessary, $costly$ PVI investigations</a:t>
            </a:r>
          </a:p>
        </p:txBody>
      </p:sp>
      <p:sp>
        <p:nvSpPr>
          <p:cNvPr id="308232" name="Rectangle 8"/>
          <p:cNvSpPr>
            <a:spLocks noChangeArrowheads="1"/>
          </p:cNvSpPr>
          <p:nvPr/>
        </p:nvSpPr>
        <p:spPr bwMode="auto">
          <a:xfrm>
            <a:off x="533400" y="3581400"/>
            <a:ext cx="3352800" cy="762000"/>
          </a:xfrm>
          <a:prstGeom prst="rect">
            <a:avLst/>
          </a:prstGeom>
          <a:noFill/>
          <a:ln w="9525">
            <a:noFill/>
            <a:miter lim="800000"/>
            <a:headEnd/>
            <a:tailEnd/>
          </a:ln>
          <a:effectLst/>
        </p:spPr>
        <p:txBody>
          <a:bodyPr anchor="ctr"/>
          <a:lstStyle/>
          <a:p>
            <a:r>
              <a:rPr lang="en-US" sz="4000" b="1" u="sng">
                <a:solidFill>
                  <a:schemeClr val="accent2"/>
                </a:solidFill>
              </a:rPr>
              <a:t>SCOPE</a:t>
            </a:r>
          </a:p>
        </p:txBody>
      </p:sp>
      <p:pic>
        <p:nvPicPr>
          <p:cNvPr id="308233" name="Picture 9" descr="MCj02411190000[1]"/>
          <p:cNvPicPr>
            <a:picLocks noChangeAspect="1" noChangeArrowheads="1"/>
          </p:cNvPicPr>
          <p:nvPr/>
        </p:nvPicPr>
        <p:blipFill>
          <a:blip r:embed="rId3" cstate="print"/>
          <a:srcRect/>
          <a:stretch>
            <a:fillRect/>
          </a:stretch>
        </p:blipFill>
        <p:spPr bwMode="auto">
          <a:xfrm>
            <a:off x="6858000" y="3243263"/>
            <a:ext cx="2286000" cy="1709737"/>
          </a:xfrm>
          <a:prstGeom prst="rect">
            <a:avLst/>
          </a:prstGeom>
          <a:noFill/>
        </p:spPr>
      </p:pic>
      <p:sp>
        <p:nvSpPr>
          <p:cNvPr id="308234" name="Rectangle 10"/>
          <p:cNvSpPr>
            <a:spLocks noChangeArrowheads="1"/>
          </p:cNvSpPr>
          <p:nvPr/>
        </p:nvSpPr>
        <p:spPr bwMode="auto">
          <a:xfrm>
            <a:off x="609600" y="4724400"/>
            <a:ext cx="7639050" cy="990600"/>
          </a:xfrm>
          <a:prstGeom prst="rect">
            <a:avLst/>
          </a:prstGeom>
          <a:noFill/>
          <a:ln w="9525">
            <a:noFill/>
            <a:miter lim="800000"/>
            <a:headEnd/>
            <a:tailEnd/>
          </a:ln>
          <a:effectLst/>
        </p:spPr>
        <p:txBody>
          <a:bodyPr lIns="91387" tIns="45693" rIns="91387" bIns="45693"/>
          <a:lstStyle/>
          <a:p>
            <a:pPr marL="342900" indent="-342900">
              <a:spcBef>
                <a:spcPct val="20000"/>
              </a:spcBef>
            </a:pPr>
            <a:r>
              <a:rPr lang="en-US" b="1" i="1">
                <a:solidFill>
                  <a:srgbClr val="0000CC"/>
                </a:solidFill>
              </a:rPr>
              <a:t>     Compile basic, high-quality field data to evaluate vapor intrusion pathway: </a:t>
            </a:r>
            <a:r>
              <a:rPr lang="en-US" b="1">
                <a:solidFill>
                  <a:srgbClr val="0000CC"/>
                </a:solidFill>
              </a:rPr>
              <a:t>soil type, source extent &amp; degree, LNAPL, DTW, contaminant concentrations in dissolved &amp; vapor phases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090" name="Object 2"/>
          <p:cNvGraphicFramePr>
            <a:graphicFrameLocks noChangeAspect="1"/>
          </p:cNvGraphicFramePr>
          <p:nvPr/>
        </p:nvGraphicFramePr>
        <p:xfrm>
          <a:off x="4267200" y="1143000"/>
          <a:ext cx="4997450" cy="5105400"/>
        </p:xfrm>
        <a:graphic>
          <a:graphicData uri="http://schemas.openxmlformats.org/presentationml/2006/ole">
            <p:oleObj spid="_x0000_s382978" name="Chart" r:id="rId4" imgW="5302261" imgH="4260783" progId="Excel.Sheet.8">
              <p:embed/>
            </p:oleObj>
          </a:graphicData>
        </a:graphic>
      </p:graphicFrame>
      <p:graphicFrame>
        <p:nvGraphicFramePr>
          <p:cNvPr id="345091" name="Object 3"/>
          <p:cNvGraphicFramePr>
            <a:graphicFrameLocks noChangeAspect="1"/>
          </p:cNvGraphicFramePr>
          <p:nvPr/>
        </p:nvGraphicFramePr>
        <p:xfrm>
          <a:off x="-76200" y="1066800"/>
          <a:ext cx="5029200" cy="4953000"/>
        </p:xfrm>
        <a:graphic>
          <a:graphicData uri="http://schemas.openxmlformats.org/presentationml/2006/ole">
            <p:oleObj spid="_x0000_s382979" name="Chart" r:id="rId5" imgW="5892800" imgH="4540332" progId="Excel.Sheet.8">
              <p:embed/>
            </p:oleObj>
          </a:graphicData>
        </a:graphic>
      </p:graphicFrame>
      <p:sp>
        <p:nvSpPr>
          <p:cNvPr id="345092" name="Text Box 4"/>
          <p:cNvSpPr txBox="1">
            <a:spLocks noChangeArrowheads="1"/>
          </p:cNvSpPr>
          <p:nvPr/>
        </p:nvSpPr>
        <p:spPr bwMode="auto">
          <a:xfrm>
            <a:off x="457200" y="-15875"/>
            <a:ext cx="8229600" cy="1250950"/>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3800" b="1">
                <a:solidFill>
                  <a:schemeClr val="accent2"/>
                </a:solidFill>
                <a:cs typeface="Arial" pitchFamily="34" charset="0"/>
              </a:rPr>
              <a:t>Screening Criteria for Dissolved Benzene &amp; TPH</a:t>
            </a:r>
          </a:p>
        </p:txBody>
      </p:sp>
      <p:sp>
        <p:nvSpPr>
          <p:cNvPr id="345093" name="Text Box 5"/>
          <p:cNvSpPr txBox="1">
            <a:spLocks noChangeArrowheads="1"/>
          </p:cNvSpPr>
          <p:nvPr/>
        </p:nvSpPr>
        <p:spPr bwMode="auto">
          <a:xfrm>
            <a:off x="5181600" y="1676400"/>
            <a:ext cx="3429000" cy="244475"/>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1000" b="1">
                <a:cs typeface="Arial" pitchFamily="34" charset="0"/>
              </a:rPr>
              <a:t>TPH: 73 exterior/near-slab + 24 sub-slab = 97 total</a:t>
            </a:r>
          </a:p>
        </p:txBody>
      </p:sp>
      <p:sp>
        <p:nvSpPr>
          <p:cNvPr id="345094" name="Text Box 6"/>
          <p:cNvSpPr txBox="1">
            <a:spLocks noChangeArrowheads="1"/>
          </p:cNvSpPr>
          <p:nvPr/>
        </p:nvSpPr>
        <p:spPr bwMode="auto">
          <a:xfrm>
            <a:off x="228600" y="1660525"/>
            <a:ext cx="4114800" cy="244475"/>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1000" b="1">
                <a:cs typeface="Arial" pitchFamily="34" charset="0"/>
              </a:rPr>
              <a:t>Benzene: 199 exterior/near-slab + 37 sub-slab = 236 total</a:t>
            </a:r>
          </a:p>
        </p:txBody>
      </p:sp>
      <p:sp>
        <p:nvSpPr>
          <p:cNvPr id="345095" name="Rectangle 7"/>
          <p:cNvSpPr>
            <a:spLocks noChangeArrowheads="1"/>
          </p:cNvSpPr>
          <p:nvPr/>
        </p:nvSpPr>
        <p:spPr bwMode="auto">
          <a:xfrm>
            <a:off x="76200" y="5791200"/>
            <a:ext cx="9144000" cy="1219200"/>
          </a:xfrm>
          <a:prstGeom prst="rect">
            <a:avLst/>
          </a:prstGeom>
          <a:noFill/>
          <a:ln w="25400">
            <a:noFill/>
            <a:miter lim="800000"/>
            <a:headEnd/>
            <a:tailEnd/>
          </a:ln>
          <a:effectLst/>
        </p:spPr>
        <p:txBody>
          <a:bodyPr lIns="91397" tIns="45698" rIns="91397" bIns="45698" anchor="ctr"/>
          <a:lstStyle/>
          <a:p>
            <a:pPr algn="ctr"/>
            <a:r>
              <a:rPr lang="en-US" sz="2600" b="1" i="1"/>
              <a:t>5 ft Clean Overlying Soil Attenuates Vapors Associated with Dissolved Benzene </a:t>
            </a:r>
            <a:r>
              <a:rPr lang="en-US" sz="2600" b="1" i="1" u="sng"/>
              <a:t>&lt;</a:t>
            </a:r>
            <a:r>
              <a:rPr lang="en-US" sz="2600" b="1" i="1"/>
              <a:t>1,000 ug/L, TPH 10,000 ug/L</a:t>
            </a:r>
          </a:p>
        </p:txBody>
      </p:sp>
      <p:sp>
        <p:nvSpPr>
          <p:cNvPr id="345096" name="Line 8"/>
          <p:cNvSpPr>
            <a:spLocks noChangeShapeType="1"/>
          </p:cNvSpPr>
          <p:nvPr/>
        </p:nvSpPr>
        <p:spPr bwMode="auto">
          <a:xfrm flipH="1" flipV="1">
            <a:off x="2819400" y="5105400"/>
            <a:ext cx="1371600" cy="1066800"/>
          </a:xfrm>
          <a:prstGeom prst="line">
            <a:avLst/>
          </a:prstGeom>
          <a:noFill/>
          <a:ln w="19050">
            <a:solidFill>
              <a:schemeClr val="tx1"/>
            </a:solidFill>
            <a:round/>
            <a:headEnd/>
            <a:tailEnd type="triangle" w="med" len="med"/>
          </a:ln>
          <a:effectLst/>
        </p:spPr>
        <p:txBody>
          <a:bodyPr/>
          <a:lstStyle/>
          <a:p>
            <a:endParaRPr lang="en-US"/>
          </a:p>
        </p:txBody>
      </p:sp>
      <p:sp>
        <p:nvSpPr>
          <p:cNvPr id="345097" name="Line 9"/>
          <p:cNvSpPr>
            <a:spLocks noChangeShapeType="1"/>
          </p:cNvSpPr>
          <p:nvPr/>
        </p:nvSpPr>
        <p:spPr bwMode="auto">
          <a:xfrm flipV="1">
            <a:off x="4191000" y="5181600"/>
            <a:ext cx="3352800" cy="990600"/>
          </a:xfrm>
          <a:prstGeom prst="line">
            <a:avLst/>
          </a:prstGeom>
          <a:noFill/>
          <a:ln w="19050">
            <a:solidFill>
              <a:schemeClr val="tx1"/>
            </a:solidFill>
            <a:round/>
            <a:headEnd/>
            <a:tailEnd type="triangle" w="med" len="med"/>
          </a:ln>
          <a:effectLst/>
        </p:spPr>
        <p:txBody>
          <a:bodyPr/>
          <a:lstStyle/>
          <a:p>
            <a:endParaRPr lang="en-US"/>
          </a:p>
        </p:txBody>
      </p:sp>
      <p:sp>
        <p:nvSpPr>
          <p:cNvPr id="345098" name="Oval 10"/>
          <p:cNvSpPr>
            <a:spLocks noChangeArrowheads="1"/>
          </p:cNvSpPr>
          <p:nvPr/>
        </p:nvSpPr>
        <p:spPr bwMode="auto">
          <a:xfrm>
            <a:off x="7391400" y="3810000"/>
            <a:ext cx="304800" cy="1371600"/>
          </a:xfrm>
          <a:prstGeom prst="ellipse">
            <a:avLst/>
          </a:prstGeom>
          <a:noFill/>
          <a:ln w="19050">
            <a:solidFill>
              <a:schemeClr val="tx1"/>
            </a:solidFill>
            <a:round/>
            <a:headEnd/>
            <a:tailEnd/>
          </a:ln>
          <a:effectLst/>
        </p:spPr>
        <p:txBody>
          <a:bodyPr wrap="none" anchor="ctr"/>
          <a:lstStyle/>
          <a:p>
            <a:endParaRPr lang="en-US"/>
          </a:p>
        </p:txBody>
      </p:sp>
      <p:sp>
        <p:nvSpPr>
          <p:cNvPr id="345099" name="Oval 11"/>
          <p:cNvSpPr>
            <a:spLocks noChangeArrowheads="1"/>
          </p:cNvSpPr>
          <p:nvPr/>
        </p:nvSpPr>
        <p:spPr bwMode="auto">
          <a:xfrm>
            <a:off x="2590800" y="3810000"/>
            <a:ext cx="304800" cy="1371600"/>
          </a:xfrm>
          <a:prstGeom prst="ellipse">
            <a:avLst/>
          </a:prstGeom>
          <a:noFill/>
          <a:ln w="19050">
            <a:solidFill>
              <a:schemeClr val="tx1"/>
            </a:solidFill>
            <a:round/>
            <a:headEnd/>
            <a:tailEnd/>
          </a:ln>
          <a:effectLst/>
        </p:spPr>
        <p:txBody>
          <a:bodyPr wrap="none" anchor="ctr"/>
          <a:lstStyle/>
          <a:p>
            <a:endParaRPr lang="en-US"/>
          </a:p>
        </p:txBody>
      </p:sp>
      <p:sp>
        <p:nvSpPr>
          <p:cNvPr id="345100" name="Text Box 12"/>
          <p:cNvSpPr txBox="1">
            <a:spLocks noChangeArrowheads="1"/>
          </p:cNvSpPr>
          <p:nvPr/>
        </p:nvSpPr>
        <p:spPr bwMode="auto">
          <a:xfrm>
            <a:off x="2362200" y="1066800"/>
            <a:ext cx="4876800" cy="304800"/>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1400" b="1">
                <a:solidFill>
                  <a:schemeClr val="accent2"/>
                </a:solidFill>
                <a:cs typeface="Arial" pitchFamily="34" charset="0"/>
              </a:rPr>
              <a:t>(Exterior + Sub-Slab)</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p:cNvSpPr>
          <p:nvPr/>
        </p:nvSpPr>
        <p:spPr bwMode="auto">
          <a:xfrm>
            <a:off x="304800" y="138113"/>
            <a:ext cx="8124825" cy="928687"/>
          </a:xfrm>
          <a:prstGeom prst="rect">
            <a:avLst/>
          </a:prstGeom>
          <a:solidFill>
            <a:srgbClr val="6E747B"/>
          </a:solidFill>
          <a:ln w="9525">
            <a:noFill/>
            <a:miter lim="800000"/>
            <a:headEnd/>
            <a:tailEnd/>
          </a:ln>
        </p:spPr>
        <p:txBody>
          <a:bodyPr/>
          <a:lstStyle/>
          <a:p>
            <a:pPr marL="342900" indent="-342900">
              <a:spcBef>
                <a:spcPct val="20000"/>
              </a:spcBef>
            </a:pPr>
            <a:r>
              <a:rPr lang="en-US" sz="3000" b="1">
                <a:solidFill>
                  <a:schemeClr val="bg1"/>
                </a:solidFill>
              </a:rPr>
              <a:t>Separation Distance vs Source Strength: Benzene</a:t>
            </a:r>
          </a:p>
        </p:txBody>
      </p:sp>
      <p:sp>
        <p:nvSpPr>
          <p:cNvPr id="359443" name="Rectangle 4"/>
          <p:cNvSpPr>
            <a:spLocks/>
          </p:cNvSpPr>
          <p:nvPr/>
        </p:nvSpPr>
        <p:spPr bwMode="auto">
          <a:xfrm>
            <a:off x="0" y="1000125"/>
            <a:ext cx="8501063" cy="4857750"/>
          </a:xfrm>
          <a:prstGeom prst="rect">
            <a:avLst/>
          </a:prstGeom>
          <a:noFill/>
          <a:ln w="9525">
            <a:noFill/>
            <a:miter lim="800000"/>
            <a:headEnd/>
            <a:tailEnd/>
          </a:ln>
        </p:spPr>
        <p:txBody>
          <a:bodyPr/>
          <a:lstStyle/>
          <a:p>
            <a:pPr marL="742950" lvl="1" indent="-285750">
              <a:spcBef>
                <a:spcPct val="20000"/>
              </a:spcBef>
              <a:buFont typeface="Arial" pitchFamily="34" charset="0"/>
              <a:buChar char="•"/>
            </a:pPr>
            <a:endParaRPr lang="en-US" sz="4000"/>
          </a:p>
          <a:p>
            <a:pPr marL="342900" indent="-342900">
              <a:spcBef>
                <a:spcPct val="20000"/>
              </a:spcBef>
              <a:buFontTx/>
              <a:buChar char="•"/>
            </a:pPr>
            <a:endParaRPr lang="en-US" sz="3200"/>
          </a:p>
        </p:txBody>
      </p:sp>
      <p:pic>
        <p:nvPicPr>
          <p:cNvPr id="359444" name="Picture 5"/>
          <p:cNvPicPr>
            <a:picLocks noChangeAspect="1" noChangeArrowheads="1"/>
          </p:cNvPicPr>
          <p:nvPr/>
        </p:nvPicPr>
        <p:blipFill>
          <a:blip r:embed="rId3" cstate="print"/>
          <a:srcRect/>
          <a:stretch>
            <a:fillRect/>
          </a:stretch>
        </p:blipFill>
        <p:spPr bwMode="auto">
          <a:xfrm>
            <a:off x="0" y="1228725"/>
            <a:ext cx="8424863" cy="5629275"/>
          </a:xfrm>
          <a:prstGeom prst="rect">
            <a:avLst/>
          </a:prstGeom>
          <a:noFill/>
          <a:ln w="9525">
            <a:noFill/>
            <a:miter lim="800000"/>
            <a:headEnd/>
            <a:tailEnd/>
          </a:ln>
          <a:effectLst/>
        </p:spPr>
      </p:pic>
      <p:sp>
        <p:nvSpPr>
          <p:cNvPr id="8" name="TextBox 1"/>
          <p:cNvSpPr txBox="1"/>
          <p:nvPr/>
        </p:nvSpPr>
        <p:spPr>
          <a:xfrm>
            <a:off x="631825" y="2139950"/>
            <a:ext cx="3313113" cy="12954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500"/>
              </a:spcAft>
              <a:defRPr/>
            </a:pPr>
            <a:r>
              <a:rPr lang="en-AU" sz="1000" dirty="0"/>
              <a:t>Dissolved phase, B(SG) &lt; 50 µg/m</a:t>
            </a:r>
            <a:r>
              <a:rPr lang="en-AU" sz="1000" baseline="30000" dirty="0"/>
              <a:t>3</a:t>
            </a:r>
            <a:endParaRPr lang="en-AU" sz="1000" dirty="0"/>
          </a:p>
          <a:p>
            <a:pPr>
              <a:spcAft>
                <a:spcPts val="500"/>
              </a:spcAft>
              <a:defRPr/>
            </a:pPr>
            <a:r>
              <a:rPr lang="en-AU" sz="1000" dirty="0"/>
              <a:t>Dissolved phase, B(SG) &gt; 50 and &lt;1000 µg/m</a:t>
            </a:r>
            <a:r>
              <a:rPr lang="en-AU" sz="1000" baseline="30000" dirty="0"/>
              <a:t>3</a:t>
            </a:r>
            <a:endParaRPr lang="en-AU" sz="1000" dirty="0"/>
          </a:p>
          <a:p>
            <a:pPr>
              <a:spcAft>
                <a:spcPts val="500"/>
              </a:spcAft>
              <a:defRPr/>
            </a:pPr>
            <a:r>
              <a:rPr lang="en-AU" sz="1000" dirty="0"/>
              <a:t>LNAPL, B(SG) &lt; 50 </a:t>
            </a:r>
            <a:r>
              <a:rPr lang="en-AU" sz="1000" dirty="0">
                <a:cs typeface="Calibri"/>
              </a:rPr>
              <a:t>µg/m</a:t>
            </a:r>
            <a:r>
              <a:rPr lang="en-AU" sz="1000" baseline="30000" dirty="0">
                <a:cs typeface="Calibri"/>
              </a:rPr>
              <a:t>3</a:t>
            </a:r>
          </a:p>
          <a:p>
            <a:pPr>
              <a:spcAft>
                <a:spcPts val="500"/>
              </a:spcAft>
              <a:defRPr/>
            </a:pPr>
            <a:r>
              <a:rPr lang="en-AU" sz="1000" dirty="0">
                <a:cs typeface="Calibri"/>
              </a:rPr>
              <a:t>LNAPL, B(SG) &gt; 50  and &lt; 1,000 </a:t>
            </a:r>
            <a:r>
              <a:rPr lang="en-AU" sz="1000" dirty="0"/>
              <a:t>µg/m</a:t>
            </a:r>
            <a:r>
              <a:rPr lang="en-AU" sz="1000" baseline="30000" dirty="0"/>
              <a:t>3</a:t>
            </a:r>
            <a:endParaRPr lang="en-AU" sz="1000" dirty="0">
              <a:cs typeface="Calibri"/>
            </a:endParaRPr>
          </a:p>
          <a:p>
            <a:pPr>
              <a:spcAft>
                <a:spcPts val="500"/>
              </a:spcAft>
              <a:defRPr/>
            </a:pPr>
            <a:r>
              <a:rPr lang="en-AU" sz="1000" dirty="0">
                <a:cs typeface="Calibri"/>
              </a:rPr>
              <a:t>LNAPL, B(SG) &gt; 1,000 and &lt;100,000 </a:t>
            </a:r>
            <a:r>
              <a:rPr lang="en-AU" sz="1000" dirty="0"/>
              <a:t>µg/m</a:t>
            </a:r>
            <a:r>
              <a:rPr lang="en-AU" sz="1000" baseline="30000" dirty="0"/>
              <a:t>3</a:t>
            </a:r>
            <a:endParaRPr lang="en-AU" sz="1000" dirty="0">
              <a:cs typeface="Calibri"/>
            </a:endParaRPr>
          </a:p>
          <a:p>
            <a:pPr>
              <a:spcAft>
                <a:spcPts val="500"/>
              </a:spcAft>
              <a:defRPr/>
            </a:pPr>
            <a:r>
              <a:rPr lang="en-AU" sz="1000" dirty="0">
                <a:cs typeface="Calibri"/>
              </a:rPr>
              <a:t>LNAPL, B(SG) &gt; 100,000 </a:t>
            </a:r>
            <a:r>
              <a:rPr lang="en-AU" sz="1000" dirty="0"/>
              <a:t>µg/m</a:t>
            </a:r>
            <a:r>
              <a:rPr lang="en-AU" sz="1000" baseline="30000" dirty="0"/>
              <a:t>3</a:t>
            </a:r>
            <a:endParaRPr lang="en-AU" sz="1000" dirty="0"/>
          </a:p>
        </p:txBody>
      </p:sp>
      <p:sp>
        <p:nvSpPr>
          <p:cNvPr id="6" name="Rectangle 5"/>
          <p:cNvSpPr/>
          <p:nvPr/>
        </p:nvSpPr>
        <p:spPr>
          <a:xfrm>
            <a:off x="5481638" y="1628775"/>
            <a:ext cx="2663825" cy="4679950"/>
          </a:xfrm>
          <a:prstGeom prst="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6" name="Rectangle 15"/>
          <p:cNvSpPr/>
          <p:nvPr/>
        </p:nvSpPr>
        <p:spPr>
          <a:xfrm>
            <a:off x="3597275" y="5589588"/>
            <a:ext cx="1884363" cy="719137"/>
          </a:xfrm>
          <a:prstGeom prst="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TextBox 16"/>
          <p:cNvSpPr txBox="1">
            <a:spLocks noChangeArrowheads="1"/>
          </p:cNvSpPr>
          <p:nvPr/>
        </p:nvSpPr>
        <p:spPr bwMode="auto">
          <a:xfrm>
            <a:off x="457200" y="3657600"/>
            <a:ext cx="3871913" cy="915988"/>
          </a:xfrm>
          <a:prstGeom prst="rect">
            <a:avLst/>
          </a:prstGeom>
          <a:solidFill>
            <a:schemeClr val="bg1"/>
          </a:solidFill>
          <a:ln w="28575">
            <a:noFill/>
            <a:miter lim="800000"/>
            <a:headEnd/>
            <a:tailEnd/>
          </a:ln>
        </p:spPr>
        <p:txBody>
          <a:bodyPr>
            <a:spAutoFit/>
          </a:bodyPr>
          <a:lstStyle/>
          <a:p>
            <a:r>
              <a:rPr lang="en-AU" b="1">
                <a:cs typeface="Arial" pitchFamily="34" charset="0"/>
              </a:rPr>
              <a:t>1.5 m (~5 ft) clean soil required to attenuate vapours associated with Benzene in GW </a:t>
            </a:r>
            <a:r>
              <a:rPr lang="en-AU" b="1" u="sng">
                <a:cs typeface="Arial" pitchFamily="34" charset="0"/>
              </a:rPr>
              <a:t>&lt;</a:t>
            </a:r>
            <a:r>
              <a:rPr lang="en-AU" b="1">
                <a:cs typeface="Arial" pitchFamily="34" charset="0"/>
              </a:rPr>
              <a:t>1 mg/L</a:t>
            </a:r>
          </a:p>
        </p:txBody>
      </p:sp>
      <p:sp>
        <p:nvSpPr>
          <p:cNvPr id="359454" name="Line 30"/>
          <p:cNvSpPr>
            <a:spLocks noChangeShapeType="1"/>
          </p:cNvSpPr>
          <p:nvPr/>
        </p:nvSpPr>
        <p:spPr bwMode="auto">
          <a:xfrm>
            <a:off x="3429000" y="4495800"/>
            <a:ext cx="1600200" cy="1066800"/>
          </a:xfrm>
          <a:prstGeom prst="line">
            <a:avLst/>
          </a:prstGeom>
          <a:noFill/>
          <a:ln w="25400">
            <a:solidFill>
              <a:schemeClr val="tx1"/>
            </a:solidFill>
            <a:round/>
            <a:headEnd/>
            <a:tailEnd type="triangle" w="med" len="med"/>
          </a:ln>
          <a:effectLst/>
        </p:spPr>
        <p:txBody>
          <a:bodyPr/>
          <a:lstStyle/>
          <a:p>
            <a:endParaRPr lang="en-US"/>
          </a:p>
        </p:txBody>
      </p:sp>
      <p:sp>
        <p:nvSpPr>
          <p:cNvPr id="3" name="TextBox 16"/>
          <p:cNvSpPr txBox="1">
            <a:spLocks noChangeArrowheads="1"/>
          </p:cNvSpPr>
          <p:nvPr/>
        </p:nvSpPr>
        <p:spPr bwMode="auto">
          <a:xfrm>
            <a:off x="2438400" y="806450"/>
            <a:ext cx="5638800" cy="260350"/>
          </a:xfrm>
          <a:prstGeom prst="rect">
            <a:avLst/>
          </a:prstGeom>
          <a:solidFill>
            <a:schemeClr val="bg1"/>
          </a:solidFill>
          <a:ln w="28575">
            <a:noFill/>
            <a:miter lim="800000"/>
            <a:headEnd/>
            <a:tailEnd/>
          </a:ln>
        </p:spPr>
        <p:txBody>
          <a:bodyPr>
            <a:spAutoFit/>
          </a:bodyPr>
          <a:lstStyle/>
          <a:p>
            <a:r>
              <a:rPr lang="en-AU" sz="1100" b="1">
                <a:cs typeface="Arial" pitchFamily="34" charset="0"/>
              </a:rPr>
              <a:t>(slide courtesy of Jackie Wright, Environmental Risk Sciences, Sydney, Australia)</a:t>
            </a:r>
          </a:p>
        </p:txBody>
      </p:sp>
      <p:sp>
        <p:nvSpPr>
          <p:cNvPr id="4" name="TextBox 16"/>
          <p:cNvSpPr txBox="1">
            <a:spLocks noChangeArrowheads="1"/>
          </p:cNvSpPr>
          <p:nvPr/>
        </p:nvSpPr>
        <p:spPr bwMode="auto">
          <a:xfrm rot="16200000">
            <a:off x="3317875" y="3241675"/>
            <a:ext cx="2994025" cy="428625"/>
          </a:xfrm>
          <a:prstGeom prst="rect">
            <a:avLst/>
          </a:prstGeom>
          <a:noFill/>
          <a:ln w="28575">
            <a:noFill/>
            <a:miter lim="800000"/>
            <a:headEnd/>
            <a:tailEnd/>
          </a:ln>
        </p:spPr>
        <p:txBody>
          <a:bodyPr>
            <a:spAutoFit/>
          </a:bodyPr>
          <a:lstStyle/>
          <a:p>
            <a:pPr algn="ctr"/>
            <a:r>
              <a:rPr lang="en-AU" sz="1100" b="1">
                <a:cs typeface="Arial" pitchFamily="34" charset="0"/>
              </a:rPr>
              <a:t>Separation Distance, Source to Soil Gas measurement (m)</a:t>
            </a:r>
          </a:p>
        </p:txBody>
      </p:sp>
      <p:sp>
        <p:nvSpPr>
          <p:cNvPr id="359458" name="Rectangle 34"/>
          <p:cNvSpPr>
            <a:spLocks noChangeArrowheads="1"/>
          </p:cNvSpPr>
          <p:nvPr/>
        </p:nvSpPr>
        <p:spPr bwMode="auto">
          <a:xfrm>
            <a:off x="3276600" y="1295400"/>
            <a:ext cx="1828800" cy="609600"/>
          </a:xfrm>
          <a:prstGeom prst="rect">
            <a:avLst/>
          </a:prstGeom>
          <a:solidFill>
            <a:schemeClr val="bg1"/>
          </a:solidFill>
          <a:ln w="9525">
            <a:noFill/>
            <a:miter lim="800000"/>
            <a:headEnd/>
            <a:tailEnd/>
          </a:ln>
          <a:effectLst/>
        </p:spPr>
        <p:txBody>
          <a:bodyPr wrap="none" anchor="ctr"/>
          <a:lstStyle/>
          <a:p>
            <a:endParaRPr lang="en-US"/>
          </a:p>
        </p:txBody>
      </p:sp>
      <p:sp>
        <p:nvSpPr>
          <p:cNvPr id="5" name="TextBox 16"/>
          <p:cNvSpPr txBox="1">
            <a:spLocks noChangeArrowheads="1"/>
          </p:cNvSpPr>
          <p:nvPr/>
        </p:nvSpPr>
        <p:spPr bwMode="auto">
          <a:xfrm>
            <a:off x="206375" y="1781175"/>
            <a:ext cx="2994025" cy="428625"/>
          </a:xfrm>
          <a:prstGeom prst="rect">
            <a:avLst/>
          </a:prstGeom>
          <a:solidFill>
            <a:schemeClr val="bg1"/>
          </a:solidFill>
          <a:ln w="28575">
            <a:noFill/>
            <a:miter lim="800000"/>
            <a:headEnd/>
            <a:tailEnd/>
          </a:ln>
        </p:spPr>
        <p:txBody>
          <a:bodyPr>
            <a:spAutoFit/>
          </a:bodyPr>
          <a:lstStyle/>
          <a:p>
            <a:pPr algn="ctr"/>
            <a:r>
              <a:rPr lang="en-AU" sz="1100" b="1">
                <a:cs typeface="Arial" pitchFamily="34" charset="0"/>
              </a:rPr>
              <a:t>Soil Gas Concentrations Associated with  </a:t>
            </a:r>
            <a:r>
              <a:rPr lang="en-AU" sz="1100" b="1" u="sng">
                <a:cs typeface="Arial" pitchFamily="34" charset="0"/>
              </a:rPr>
              <a:t>Source Strengths (ug/m3)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3" grpId="0" animBg="1"/>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1"/>
          <p:cNvSpPr>
            <a:spLocks noGrp="1"/>
          </p:cNvSpPr>
          <p:nvPr>
            <p:ph type="title" idx="4294967295"/>
          </p:nvPr>
        </p:nvSpPr>
        <p:spPr>
          <a:xfrm>
            <a:off x="758825" y="152400"/>
            <a:ext cx="7699375" cy="990600"/>
          </a:xfrm>
        </p:spPr>
        <p:txBody>
          <a:bodyPr lIns="0" tIns="0" rIns="0" bIns="0" anchor="t"/>
          <a:lstStyle/>
          <a:p>
            <a:r>
              <a:rPr lang="en-US" sz="3000" b="1"/>
              <a:t>Field-Based Screening/Exclusion Distances from Soil Gas Data </a:t>
            </a:r>
            <a:r>
              <a:rPr lang="en-US" sz="1800" b="1"/>
              <a:t>(Lahvis, M., 2011)</a:t>
            </a:r>
          </a:p>
        </p:txBody>
      </p:sp>
      <p:sp>
        <p:nvSpPr>
          <p:cNvPr id="6" name="Text Placeholder 2"/>
          <p:cNvSpPr txBox="1">
            <a:spLocks/>
          </p:cNvSpPr>
          <p:nvPr/>
        </p:nvSpPr>
        <p:spPr bwMode="auto">
          <a:xfrm>
            <a:off x="71438" y="4581525"/>
            <a:ext cx="8964612" cy="1295400"/>
          </a:xfrm>
          <a:prstGeom prst="rect">
            <a:avLst/>
          </a:prstGeom>
          <a:noFill/>
          <a:ln w="9525" algn="ctr">
            <a:noFill/>
            <a:miter lim="800000"/>
            <a:headEnd/>
            <a:tailEnd/>
          </a:ln>
        </p:spPr>
        <p:txBody>
          <a:bodyPr lIns="0" tIns="0" rIns="0" bIns="0"/>
          <a:lstStyle/>
          <a:p>
            <a:pPr marL="269875" indent="-269875" eaLnBrk="0" hangingPunct="0">
              <a:buClr>
                <a:schemeClr val="accent2"/>
              </a:buClr>
              <a:buSzPct val="75000"/>
              <a:buFontTx/>
              <a:buBlip>
                <a:blip r:embed="rId3"/>
              </a:buBlip>
            </a:pPr>
            <a:r>
              <a:rPr lang="en-US" sz="2000">
                <a:solidFill>
                  <a:srgbClr val="000000"/>
                </a:solidFill>
                <a:latin typeface="Futura Medium" pitchFamily="2" charset="0"/>
                <a:cs typeface="Arial" pitchFamily="34" charset="0"/>
              </a:rPr>
              <a:t>Example:  </a:t>
            </a:r>
            <a:r>
              <a:rPr lang="en-US">
                <a:solidFill>
                  <a:srgbClr val="000000"/>
                </a:solidFill>
                <a:cs typeface="Arial" pitchFamily="34" charset="0"/>
              </a:rPr>
              <a:t>Robin Davis (Utah DEQ) and Jackie Wright (Australia) soil-gas databases </a:t>
            </a:r>
          </a:p>
          <a:p>
            <a:pPr marL="852488" lvl="1" indent="-395288" eaLnBrk="0" hangingPunct="0">
              <a:spcBef>
                <a:spcPts val="600"/>
              </a:spcBef>
              <a:buClr>
                <a:schemeClr val="tx1"/>
              </a:buClr>
              <a:buSzPct val="150000"/>
              <a:buFont typeface="Wingdings" pitchFamily="2" charset="2"/>
              <a:buChar char="§"/>
            </a:pPr>
            <a:r>
              <a:rPr lang="en-US" sz="1600" b="1">
                <a:solidFill>
                  <a:srgbClr val="000000"/>
                </a:solidFill>
                <a:cs typeface="Arial" pitchFamily="34" charset="0"/>
              </a:rPr>
              <a:t>1245</a:t>
            </a:r>
            <a:r>
              <a:rPr lang="en-US" sz="1600">
                <a:solidFill>
                  <a:srgbClr val="000000"/>
                </a:solidFill>
                <a:cs typeface="Arial" pitchFamily="34" charset="0"/>
              </a:rPr>
              <a:t> soil-gas measurements from </a:t>
            </a:r>
            <a:r>
              <a:rPr lang="en-US" sz="1600" b="1">
                <a:solidFill>
                  <a:srgbClr val="000000"/>
                </a:solidFill>
                <a:cs typeface="Arial" pitchFamily="34" charset="0"/>
              </a:rPr>
              <a:t>155</a:t>
            </a:r>
            <a:r>
              <a:rPr lang="en-US" sz="1600">
                <a:solidFill>
                  <a:srgbClr val="000000"/>
                </a:solidFill>
                <a:cs typeface="Arial" pitchFamily="34" charset="0"/>
              </a:rPr>
              <a:t> </a:t>
            </a:r>
            <a:r>
              <a:rPr lang="en-US" sz="1600" u="sng">
                <a:solidFill>
                  <a:srgbClr val="000000"/>
                </a:solidFill>
                <a:cs typeface="Arial" pitchFamily="34" charset="0"/>
              </a:rPr>
              <a:t>retail</a:t>
            </a:r>
            <a:r>
              <a:rPr lang="en-US" sz="1600">
                <a:solidFill>
                  <a:srgbClr val="000000"/>
                </a:solidFill>
                <a:cs typeface="Arial" pitchFamily="34" charset="0"/>
              </a:rPr>
              <a:t>* sites and </a:t>
            </a:r>
            <a:r>
              <a:rPr lang="en-US" sz="1600" b="1">
                <a:solidFill>
                  <a:srgbClr val="000000"/>
                </a:solidFill>
                <a:cs typeface="Arial" pitchFamily="34" charset="0"/>
              </a:rPr>
              <a:t>664</a:t>
            </a:r>
            <a:r>
              <a:rPr lang="en-US" sz="1600">
                <a:solidFill>
                  <a:srgbClr val="000000"/>
                </a:solidFill>
                <a:cs typeface="Arial" pitchFamily="34" charset="0"/>
              </a:rPr>
              <a:t> sampling locations</a:t>
            </a:r>
          </a:p>
          <a:p>
            <a:pPr marL="852488" lvl="1" indent="-395288" eaLnBrk="0" hangingPunct="0">
              <a:spcBef>
                <a:spcPts val="600"/>
              </a:spcBef>
              <a:buClr>
                <a:schemeClr val="tx1"/>
              </a:buClr>
              <a:buSzPct val="150000"/>
              <a:buFont typeface="Wingdings" pitchFamily="2" charset="2"/>
              <a:buChar char="§"/>
            </a:pPr>
            <a:r>
              <a:rPr lang="en-US" sz="1600">
                <a:solidFill>
                  <a:srgbClr val="000000"/>
                </a:solidFill>
                <a:cs typeface="Arial" pitchFamily="34" charset="0"/>
              </a:rPr>
              <a:t>For gasoline sources, dissolved and LNAPL</a:t>
            </a:r>
          </a:p>
          <a:p>
            <a:pPr marL="269875" indent="-269875" eaLnBrk="0" hangingPunct="0">
              <a:lnSpc>
                <a:spcPct val="120000"/>
              </a:lnSpc>
              <a:spcAft>
                <a:spcPts val="600"/>
              </a:spcAft>
              <a:buClr>
                <a:schemeClr val="accent2"/>
              </a:buClr>
              <a:buSzPct val="75000"/>
              <a:buFontTx/>
              <a:buBlip>
                <a:blip r:embed="rId3"/>
              </a:buBlip>
            </a:pPr>
            <a:r>
              <a:rPr lang="en-US" sz="2000">
                <a:solidFill>
                  <a:srgbClr val="000000"/>
                </a:solidFill>
                <a:latin typeface="Futura Medium" pitchFamily="2" charset="0"/>
                <a:cs typeface="Arial" pitchFamily="34" charset="0"/>
              </a:rPr>
              <a:t>Exclusion distances based on conditional probability</a:t>
            </a:r>
          </a:p>
          <a:p>
            <a:pPr marL="852488" lvl="1" indent="-395288" eaLnBrk="0" hangingPunct="0">
              <a:lnSpc>
                <a:spcPct val="120000"/>
              </a:lnSpc>
              <a:spcAft>
                <a:spcPts val="600"/>
              </a:spcAft>
              <a:buClr>
                <a:schemeClr val="accent2"/>
              </a:buClr>
              <a:buSzPct val="75000"/>
              <a:buFont typeface="Wingdings" pitchFamily="2" charset="2"/>
              <a:buChar char="§"/>
            </a:pPr>
            <a:r>
              <a:rPr lang="en-US">
                <a:solidFill>
                  <a:srgbClr val="000000"/>
                </a:solidFill>
                <a:latin typeface="Futura Medium" pitchFamily="2" charset="0"/>
                <a:cs typeface="Arial" pitchFamily="34" charset="0"/>
              </a:rPr>
              <a:t>P ( soil  gas &lt;100 ug/m</a:t>
            </a:r>
            <a:r>
              <a:rPr lang="en-US" baseline="30000">
                <a:solidFill>
                  <a:srgbClr val="000000"/>
                </a:solidFill>
                <a:latin typeface="Futura Medium" pitchFamily="2" charset="0"/>
                <a:cs typeface="Arial" pitchFamily="34" charset="0"/>
              </a:rPr>
              <a:t>3</a:t>
            </a:r>
            <a:r>
              <a:rPr lang="en-US">
                <a:solidFill>
                  <a:srgbClr val="000000"/>
                </a:solidFill>
                <a:latin typeface="Futura Medium" pitchFamily="2" charset="0"/>
                <a:cs typeface="Arial" pitchFamily="34" charset="0"/>
              </a:rPr>
              <a:t> | source distance &gt; 5 ft) = 1 – (134/335) = 60%</a:t>
            </a:r>
          </a:p>
          <a:p>
            <a:pPr marL="852488" lvl="1" indent="-395288" eaLnBrk="0" hangingPunct="0">
              <a:lnSpc>
                <a:spcPct val="120000"/>
              </a:lnSpc>
              <a:spcAft>
                <a:spcPts val="600"/>
              </a:spcAft>
              <a:buClr>
                <a:schemeClr val="accent2"/>
              </a:buClr>
              <a:buSzPct val="75000"/>
              <a:buFont typeface="Wingdings" pitchFamily="2" charset="2"/>
              <a:buChar char="§"/>
            </a:pPr>
            <a:r>
              <a:rPr lang="en-US">
                <a:solidFill>
                  <a:srgbClr val="000000"/>
                </a:solidFill>
                <a:latin typeface="Futura Medium" pitchFamily="2" charset="0"/>
                <a:cs typeface="Arial" pitchFamily="34" charset="0"/>
              </a:rPr>
              <a:t>P ( soil gas &lt; 100 </a:t>
            </a:r>
            <a:r>
              <a:rPr lang="en-US">
                <a:solidFill>
                  <a:srgbClr val="000000"/>
                </a:solidFill>
                <a:cs typeface="Arial" pitchFamily="34" charset="0"/>
              </a:rPr>
              <a:t>ug/m</a:t>
            </a:r>
            <a:r>
              <a:rPr lang="en-US" baseline="30000">
                <a:solidFill>
                  <a:srgbClr val="000000"/>
                </a:solidFill>
                <a:cs typeface="Arial" pitchFamily="34" charset="0"/>
              </a:rPr>
              <a:t>3</a:t>
            </a:r>
            <a:r>
              <a:rPr lang="en-US">
                <a:solidFill>
                  <a:srgbClr val="000000"/>
                </a:solidFill>
                <a:latin typeface="Futura Medium" pitchFamily="2" charset="0"/>
                <a:cs typeface="Arial" pitchFamily="34" charset="0"/>
              </a:rPr>
              <a:t> | source distance &gt; 15 ft) = 1 – (17/335) = 95%</a:t>
            </a:r>
          </a:p>
        </p:txBody>
      </p:sp>
      <p:pic>
        <p:nvPicPr>
          <p:cNvPr id="363524" name="Picture 2"/>
          <p:cNvPicPr>
            <a:picLocks noChangeAspect="1" noChangeArrowheads="1"/>
          </p:cNvPicPr>
          <p:nvPr/>
        </p:nvPicPr>
        <p:blipFill>
          <a:blip r:embed="rId4" cstate="print"/>
          <a:srcRect/>
          <a:stretch>
            <a:fillRect/>
          </a:stretch>
        </p:blipFill>
        <p:spPr bwMode="auto">
          <a:xfrm>
            <a:off x="107950" y="1196975"/>
            <a:ext cx="4370388" cy="3168650"/>
          </a:xfrm>
          <a:prstGeom prst="rect">
            <a:avLst/>
          </a:prstGeom>
          <a:noFill/>
          <a:ln w="9525">
            <a:noFill/>
            <a:miter lim="800000"/>
            <a:headEnd/>
            <a:tailEnd/>
          </a:ln>
        </p:spPr>
      </p:pic>
      <p:pic>
        <p:nvPicPr>
          <p:cNvPr id="363525" name="Picture 2"/>
          <p:cNvPicPr>
            <a:picLocks noChangeAspect="1" noChangeArrowheads="1"/>
          </p:cNvPicPr>
          <p:nvPr/>
        </p:nvPicPr>
        <p:blipFill>
          <a:blip r:embed="rId5" cstate="print"/>
          <a:srcRect/>
          <a:stretch>
            <a:fillRect/>
          </a:stretch>
        </p:blipFill>
        <p:spPr bwMode="auto">
          <a:xfrm>
            <a:off x="4572000" y="1196975"/>
            <a:ext cx="4375150" cy="3167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4" name="Object 2"/>
          <p:cNvGraphicFramePr>
            <a:graphicFrameLocks noChangeAspect="1"/>
          </p:cNvGraphicFramePr>
          <p:nvPr/>
        </p:nvGraphicFramePr>
        <p:xfrm>
          <a:off x="1600200" y="1254125"/>
          <a:ext cx="6553200" cy="5603875"/>
        </p:xfrm>
        <a:graphic>
          <a:graphicData uri="http://schemas.openxmlformats.org/presentationml/2006/ole">
            <p:oleObj spid="_x0000_s384002" name="Chart" r:id="rId4" imgW="4521290" imgH="3562270" progId="Excel.Sheet.8">
              <p:embed/>
            </p:oleObj>
          </a:graphicData>
        </a:graphic>
      </p:graphicFrame>
      <p:sp>
        <p:nvSpPr>
          <p:cNvPr id="330755" name="Line 3"/>
          <p:cNvSpPr>
            <a:spLocks noChangeShapeType="1"/>
          </p:cNvSpPr>
          <p:nvPr/>
        </p:nvSpPr>
        <p:spPr bwMode="auto">
          <a:xfrm flipH="1">
            <a:off x="6172200" y="5867400"/>
            <a:ext cx="2667000" cy="0"/>
          </a:xfrm>
          <a:prstGeom prst="line">
            <a:avLst/>
          </a:prstGeom>
          <a:noFill/>
          <a:ln w="25400">
            <a:solidFill>
              <a:srgbClr val="0000FF"/>
            </a:solidFill>
            <a:round/>
            <a:headEnd/>
            <a:tailEnd/>
          </a:ln>
          <a:effectLst/>
        </p:spPr>
        <p:txBody>
          <a:bodyPr/>
          <a:lstStyle/>
          <a:p>
            <a:endParaRPr lang="en-US"/>
          </a:p>
        </p:txBody>
      </p:sp>
      <p:sp>
        <p:nvSpPr>
          <p:cNvPr id="330756" name="Freeform 4"/>
          <p:cNvSpPr>
            <a:spLocks/>
          </p:cNvSpPr>
          <p:nvPr/>
        </p:nvSpPr>
        <p:spPr bwMode="auto">
          <a:xfrm>
            <a:off x="393700" y="5781675"/>
            <a:ext cx="8750300" cy="482600"/>
          </a:xfrm>
          <a:custGeom>
            <a:avLst/>
            <a:gdLst/>
            <a:ahLst/>
            <a:cxnLst>
              <a:cxn ang="0">
                <a:pos x="5312" y="56"/>
              </a:cxn>
              <a:cxn ang="0">
                <a:pos x="4976" y="56"/>
              </a:cxn>
              <a:cxn ang="0">
                <a:pos x="4544" y="8"/>
              </a:cxn>
              <a:cxn ang="0">
                <a:pos x="4112" y="104"/>
              </a:cxn>
              <a:cxn ang="0">
                <a:pos x="3392" y="56"/>
              </a:cxn>
              <a:cxn ang="0">
                <a:pos x="2528" y="56"/>
              </a:cxn>
              <a:cxn ang="0">
                <a:pos x="1760" y="8"/>
              </a:cxn>
              <a:cxn ang="0">
                <a:pos x="1424" y="8"/>
              </a:cxn>
              <a:cxn ang="0">
                <a:pos x="1088" y="56"/>
              </a:cxn>
              <a:cxn ang="0">
                <a:pos x="176" y="104"/>
              </a:cxn>
              <a:cxn ang="0">
                <a:pos x="32" y="152"/>
              </a:cxn>
              <a:cxn ang="0">
                <a:pos x="176" y="248"/>
              </a:cxn>
              <a:cxn ang="0">
                <a:pos x="560" y="296"/>
              </a:cxn>
              <a:cxn ang="0">
                <a:pos x="1664" y="296"/>
              </a:cxn>
              <a:cxn ang="0">
                <a:pos x="2480" y="296"/>
              </a:cxn>
              <a:cxn ang="0">
                <a:pos x="3440" y="296"/>
              </a:cxn>
              <a:cxn ang="0">
                <a:pos x="4496" y="296"/>
              </a:cxn>
              <a:cxn ang="0">
                <a:pos x="5312" y="248"/>
              </a:cxn>
              <a:cxn ang="0">
                <a:pos x="5504" y="152"/>
              </a:cxn>
              <a:cxn ang="0">
                <a:pos x="5360" y="56"/>
              </a:cxn>
            </a:cxnLst>
            <a:rect l="0" t="0" r="r" b="b"/>
            <a:pathLst>
              <a:path w="5512" h="304">
                <a:moveTo>
                  <a:pt x="5312" y="56"/>
                </a:moveTo>
                <a:cubicBezTo>
                  <a:pt x="5208" y="60"/>
                  <a:pt x="5104" y="64"/>
                  <a:pt x="4976" y="56"/>
                </a:cubicBezTo>
                <a:cubicBezTo>
                  <a:pt x="4848" y="48"/>
                  <a:pt x="4688" y="0"/>
                  <a:pt x="4544" y="8"/>
                </a:cubicBezTo>
                <a:cubicBezTo>
                  <a:pt x="4400" y="16"/>
                  <a:pt x="4304" y="96"/>
                  <a:pt x="4112" y="104"/>
                </a:cubicBezTo>
                <a:cubicBezTo>
                  <a:pt x="3920" y="112"/>
                  <a:pt x="3656" y="64"/>
                  <a:pt x="3392" y="56"/>
                </a:cubicBezTo>
                <a:cubicBezTo>
                  <a:pt x="3128" y="48"/>
                  <a:pt x="2800" y="64"/>
                  <a:pt x="2528" y="56"/>
                </a:cubicBezTo>
                <a:cubicBezTo>
                  <a:pt x="2256" y="48"/>
                  <a:pt x="1944" y="16"/>
                  <a:pt x="1760" y="8"/>
                </a:cubicBezTo>
                <a:cubicBezTo>
                  <a:pt x="1576" y="0"/>
                  <a:pt x="1536" y="0"/>
                  <a:pt x="1424" y="8"/>
                </a:cubicBezTo>
                <a:cubicBezTo>
                  <a:pt x="1312" y="16"/>
                  <a:pt x="1296" y="40"/>
                  <a:pt x="1088" y="56"/>
                </a:cubicBezTo>
                <a:cubicBezTo>
                  <a:pt x="880" y="72"/>
                  <a:pt x="352" y="88"/>
                  <a:pt x="176" y="104"/>
                </a:cubicBezTo>
                <a:cubicBezTo>
                  <a:pt x="0" y="120"/>
                  <a:pt x="32" y="128"/>
                  <a:pt x="32" y="152"/>
                </a:cubicBezTo>
                <a:cubicBezTo>
                  <a:pt x="32" y="176"/>
                  <a:pt x="88" y="224"/>
                  <a:pt x="176" y="248"/>
                </a:cubicBezTo>
                <a:cubicBezTo>
                  <a:pt x="264" y="272"/>
                  <a:pt x="312" y="288"/>
                  <a:pt x="560" y="296"/>
                </a:cubicBezTo>
                <a:cubicBezTo>
                  <a:pt x="808" y="304"/>
                  <a:pt x="1344" y="296"/>
                  <a:pt x="1664" y="296"/>
                </a:cubicBezTo>
                <a:cubicBezTo>
                  <a:pt x="1984" y="296"/>
                  <a:pt x="2184" y="296"/>
                  <a:pt x="2480" y="296"/>
                </a:cubicBezTo>
                <a:cubicBezTo>
                  <a:pt x="2776" y="296"/>
                  <a:pt x="3104" y="296"/>
                  <a:pt x="3440" y="296"/>
                </a:cubicBezTo>
                <a:cubicBezTo>
                  <a:pt x="3776" y="296"/>
                  <a:pt x="4184" y="304"/>
                  <a:pt x="4496" y="296"/>
                </a:cubicBezTo>
                <a:cubicBezTo>
                  <a:pt x="4808" y="288"/>
                  <a:pt x="5144" y="272"/>
                  <a:pt x="5312" y="248"/>
                </a:cubicBezTo>
                <a:cubicBezTo>
                  <a:pt x="5480" y="224"/>
                  <a:pt x="5496" y="184"/>
                  <a:pt x="5504" y="152"/>
                </a:cubicBezTo>
                <a:cubicBezTo>
                  <a:pt x="5512" y="120"/>
                  <a:pt x="5436" y="88"/>
                  <a:pt x="5360" y="56"/>
                </a:cubicBezTo>
              </a:path>
            </a:pathLst>
          </a:custGeom>
          <a:gradFill rotWithShape="1">
            <a:gsLst>
              <a:gs pos="0">
                <a:srgbClr val="FF0000">
                  <a:gamma/>
                  <a:tint val="0"/>
                  <a:invGamma/>
                </a:srgbClr>
              </a:gs>
              <a:gs pos="50000">
                <a:srgbClr val="FF0000"/>
              </a:gs>
              <a:gs pos="100000">
                <a:srgbClr val="FF0000">
                  <a:gamma/>
                  <a:tint val="0"/>
                  <a:invGamma/>
                </a:srgbClr>
              </a:gs>
            </a:gsLst>
            <a:lin ang="5400000" scaled="1"/>
          </a:gradFill>
          <a:ln w="9525">
            <a:noFill/>
            <a:round/>
            <a:headEnd/>
            <a:tailEnd/>
          </a:ln>
          <a:effectLst/>
        </p:spPr>
        <p:txBody>
          <a:bodyPr/>
          <a:lstStyle/>
          <a:p>
            <a:endParaRPr lang="en-US"/>
          </a:p>
        </p:txBody>
      </p:sp>
      <p:sp>
        <p:nvSpPr>
          <p:cNvPr id="330757" name="AutoShape 5"/>
          <p:cNvSpPr>
            <a:spLocks noChangeArrowheads="1"/>
          </p:cNvSpPr>
          <p:nvPr/>
        </p:nvSpPr>
        <p:spPr bwMode="auto">
          <a:xfrm flipV="1">
            <a:off x="7848600" y="5562600"/>
            <a:ext cx="457200" cy="304800"/>
          </a:xfrm>
          <a:prstGeom prst="triangle">
            <a:avLst>
              <a:gd name="adj" fmla="val 50000"/>
            </a:avLst>
          </a:prstGeom>
          <a:solidFill>
            <a:srgbClr val="0000FF"/>
          </a:solidFill>
          <a:ln w="9525">
            <a:noFill/>
            <a:miter lim="800000"/>
            <a:headEnd/>
            <a:tailEnd/>
          </a:ln>
          <a:effectLst/>
        </p:spPr>
        <p:txBody>
          <a:bodyPr wrap="none" anchor="ctr"/>
          <a:lstStyle/>
          <a:p>
            <a:endParaRPr lang="en-US"/>
          </a:p>
        </p:txBody>
      </p:sp>
      <p:sp>
        <p:nvSpPr>
          <p:cNvPr id="330758" name="AutoShape 6"/>
          <p:cNvSpPr>
            <a:spLocks noChangeArrowheads="1"/>
          </p:cNvSpPr>
          <p:nvPr/>
        </p:nvSpPr>
        <p:spPr bwMode="auto">
          <a:xfrm>
            <a:off x="6324600" y="4791075"/>
            <a:ext cx="685800" cy="1295400"/>
          </a:xfrm>
          <a:prstGeom prst="roundRect">
            <a:avLst>
              <a:gd name="adj" fmla="val 16667"/>
            </a:avLst>
          </a:prstGeom>
          <a:gradFill rotWithShape="0">
            <a:gsLst>
              <a:gs pos="0">
                <a:schemeClr val="tx1">
                  <a:gamma/>
                  <a:tint val="0"/>
                  <a:invGamma/>
                </a:schemeClr>
              </a:gs>
              <a:gs pos="50000">
                <a:schemeClr val="tx1"/>
              </a:gs>
              <a:gs pos="100000">
                <a:schemeClr val="tx1">
                  <a:gamma/>
                  <a:tint val="0"/>
                  <a:invGamma/>
                </a:schemeClr>
              </a:gs>
            </a:gsLst>
            <a:lin ang="5400000" scaled="1"/>
          </a:gradFill>
          <a:ln w="9525">
            <a:noFill/>
            <a:round/>
            <a:headEnd/>
            <a:tailEnd/>
          </a:ln>
          <a:effectLst/>
        </p:spPr>
        <p:txBody>
          <a:bodyPr wrap="none" anchor="ctr"/>
          <a:lstStyle/>
          <a:p>
            <a:endParaRPr lang="en-US"/>
          </a:p>
        </p:txBody>
      </p:sp>
      <p:sp>
        <p:nvSpPr>
          <p:cNvPr id="330759" name="Text Box 7"/>
          <p:cNvSpPr txBox="1">
            <a:spLocks noChangeArrowheads="1"/>
          </p:cNvSpPr>
          <p:nvPr/>
        </p:nvSpPr>
        <p:spPr bwMode="auto">
          <a:xfrm>
            <a:off x="7086600" y="3387725"/>
            <a:ext cx="2209800" cy="336550"/>
          </a:xfrm>
          <a:prstGeom prst="rect">
            <a:avLst/>
          </a:prstGeom>
          <a:noFill/>
          <a:ln w="9525">
            <a:noFill/>
            <a:miter lim="800000"/>
            <a:headEnd/>
            <a:tailEnd/>
          </a:ln>
          <a:effectLst/>
        </p:spPr>
        <p:txBody>
          <a:bodyPr>
            <a:spAutoFit/>
          </a:bodyPr>
          <a:lstStyle/>
          <a:p>
            <a:pPr algn="ctr">
              <a:spcBef>
                <a:spcPct val="50000"/>
              </a:spcBef>
            </a:pPr>
            <a:r>
              <a:rPr lang="en-US" sz="1600" b="1" u="sng">
                <a:cs typeface="Arial" pitchFamily="34" charset="0"/>
              </a:rPr>
              <a:t>Method 2 Formula</a:t>
            </a:r>
            <a:r>
              <a:rPr lang="en-US" sz="1600" b="1">
                <a:cs typeface="Arial" pitchFamily="34" charset="0"/>
              </a:rPr>
              <a:t>:</a:t>
            </a:r>
            <a:endParaRPr lang="en-US" sz="1200" b="1">
              <a:cs typeface="Arial" pitchFamily="34" charset="0"/>
            </a:endParaRPr>
          </a:p>
        </p:txBody>
      </p:sp>
      <p:sp>
        <p:nvSpPr>
          <p:cNvPr id="330760" name="Line 8"/>
          <p:cNvSpPr>
            <a:spLocks noChangeShapeType="1"/>
          </p:cNvSpPr>
          <p:nvPr/>
        </p:nvSpPr>
        <p:spPr bwMode="auto">
          <a:xfrm flipV="1">
            <a:off x="4876800" y="5334000"/>
            <a:ext cx="3200400" cy="0"/>
          </a:xfrm>
          <a:prstGeom prst="line">
            <a:avLst/>
          </a:prstGeom>
          <a:noFill/>
          <a:ln w="19050">
            <a:solidFill>
              <a:schemeClr val="tx1"/>
            </a:solidFill>
            <a:round/>
            <a:headEnd type="stealth" w="med" len="med"/>
            <a:tailEnd/>
          </a:ln>
          <a:effectLst/>
        </p:spPr>
        <p:txBody>
          <a:bodyPr/>
          <a:lstStyle/>
          <a:p>
            <a:endParaRPr lang="en-US"/>
          </a:p>
        </p:txBody>
      </p:sp>
      <p:sp>
        <p:nvSpPr>
          <p:cNvPr id="330761" name="Line 9"/>
          <p:cNvSpPr>
            <a:spLocks noChangeShapeType="1"/>
          </p:cNvSpPr>
          <p:nvPr/>
        </p:nvSpPr>
        <p:spPr bwMode="auto">
          <a:xfrm flipV="1">
            <a:off x="2971800" y="4648200"/>
            <a:ext cx="5105400" cy="31750"/>
          </a:xfrm>
          <a:prstGeom prst="line">
            <a:avLst/>
          </a:prstGeom>
          <a:noFill/>
          <a:ln w="19050">
            <a:solidFill>
              <a:schemeClr val="tx1"/>
            </a:solidFill>
            <a:round/>
            <a:headEnd type="stealth" w="med" len="med"/>
            <a:tailEnd/>
          </a:ln>
          <a:effectLst/>
        </p:spPr>
        <p:txBody>
          <a:bodyPr/>
          <a:lstStyle/>
          <a:p>
            <a:endParaRPr lang="en-US"/>
          </a:p>
        </p:txBody>
      </p:sp>
      <p:sp>
        <p:nvSpPr>
          <p:cNvPr id="330762" name="Text Box 10"/>
          <p:cNvSpPr txBox="1">
            <a:spLocks noChangeArrowheads="1"/>
          </p:cNvSpPr>
          <p:nvPr/>
        </p:nvSpPr>
        <p:spPr bwMode="auto">
          <a:xfrm>
            <a:off x="990600" y="1585913"/>
            <a:ext cx="2286000" cy="582612"/>
          </a:xfrm>
          <a:prstGeom prst="rect">
            <a:avLst/>
          </a:prstGeom>
          <a:noFill/>
          <a:ln w="9525">
            <a:noFill/>
            <a:miter lim="800000"/>
            <a:headEnd/>
            <a:tailEnd/>
          </a:ln>
          <a:effectLst/>
        </p:spPr>
        <p:txBody>
          <a:bodyPr>
            <a:spAutoFit/>
          </a:bodyPr>
          <a:lstStyle/>
          <a:p>
            <a:pPr>
              <a:lnSpc>
                <a:spcPct val="90000"/>
              </a:lnSpc>
              <a:spcBef>
                <a:spcPct val="50000"/>
              </a:spcBef>
            </a:pPr>
            <a:r>
              <a:rPr lang="en-US" sz="1400" b="1"/>
              <a:t>Hals’, Green River,</a:t>
            </a:r>
          </a:p>
          <a:p>
            <a:pPr>
              <a:lnSpc>
                <a:spcPct val="90000"/>
              </a:lnSpc>
              <a:spcBef>
                <a:spcPct val="50000"/>
              </a:spcBef>
            </a:pPr>
            <a:r>
              <a:rPr lang="en-US" sz="1400" b="1"/>
              <a:t>Utah (UDEQ)</a:t>
            </a:r>
          </a:p>
        </p:txBody>
      </p:sp>
      <p:sp>
        <p:nvSpPr>
          <p:cNvPr id="330763" name="Text Box 11"/>
          <p:cNvSpPr txBox="1">
            <a:spLocks noChangeArrowheads="1"/>
          </p:cNvSpPr>
          <p:nvPr/>
        </p:nvSpPr>
        <p:spPr bwMode="auto">
          <a:xfrm>
            <a:off x="6324600" y="2625725"/>
            <a:ext cx="2133600" cy="701675"/>
          </a:xfrm>
          <a:prstGeom prst="rect">
            <a:avLst/>
          </a:prstGeom>
          <a:noFill/>
          <a:ln w="9525">
            <a:noFill/>
            <a:miter lim="800000"/>
            <a:headEnd/>
            <a:tailEnd/>
          </a:ln>
          <a:effectLst/>
        </p:spPr>
        <p:txBody>
          <a:bodyPr>
            <a:spAutoFit/>
          </a:bodyPr>
          <a:lstStyle/>
          <a:p>
            <a:pPr algn="ctr">
              <a:spcBef>
                <a:spcPct val="50000"/>
              </a:spcBef>
            </a:pPr>
            <a:r>
              <a:rPr lang="en-US" sz="1600" b="1" u="sng">
                <a:cs typeface="Arial" pitchFamily="34" charset="0"/>
              </a:rPr>
              <a:t>Method 1 Formula</a:t>
            </a:r>
            <a:r>
              <a:rPr lang="en-US" sz="1600" b="1">
                <a:cs typeface="Arial" pitchFamily="34" charset="0"/>
              </a:rPr>
              <a:t>:</a:t>
            </a:r>
            <a:r>
              <a:rPr lang="en-US" sz="1200" b="1">
                <a:cs typeface="Arial" pitchFamily="34" charset="0"/>
              </a:rPr>
              <a:t> 20 ft DTW – 11 clean SV= 9 feet </a:t>
            </a:r>
            <a:r>
              <a:rPr lang="en-US" sz="1200" b="1" i="1">
                <a:cs typeface="Arial" pitchFamily="34" charset="0"/>
              </a:rPr>
              <a:t>TOTAL</a:t>
            </a:r>
            <a:r>
              <a:rPr lang="en-US" sz="1200" b="1">
                <a:cs typeface="Arial" pitchFamily="34" charset="0"/>
              </a:rPr>
              <a:t> soil thickness</a:t>
            </a:r>
          </a:p>
        </p:txBody>
      </p:sp>
      <p:sp>
        <p:nvSpPr>
          <p:cNvPr id="330764" name="Oval 12"/>
          <p:cNvSpPr>
            <a:spLocks noChangeArrowheads="1"/>
          </p:cNvSpPr>
          <p:nvPr/>
        </p:nvSpPr>
        <p:spPr bwMode="auto">
          <a:xfrm>
            <a:off x="8001000" y="4648200"/>
            <a:ext cx="152400" cy="685800"/>
          </a:xfrm>
          <a:prstGeom prst="ellipse">
            <a:avLst/>
          </a:prstGeom>
          <a:noFill/>
          <a:ln w="19050">
            <a:solidFill>
              <a:schemeClr val="tx1"/>
            </a:solidFill>
            <a:round/>
            <a:headEnd/>
            <a:tailEnd/>
          </a:ln>
          <a:effectLst/>
        </p:spPr>
        <p:txBody>
          <a:bodyPr wrap="none" anchor="ctr"/>
          <a:lstStyle/>
          <a:p>
            <a:endParaRPr lang="en-US"/>
          </a:p>
        </p:txBody>
      </p:sp>
      <p:sp>
        <p:nvSpPr>
          <p:cNvPr id="330765" name="Oval 13"/>
          <p:cNvSpPr>
            <a:spLocks noChangeArrowheads="1"/>
          </p:cNvSpPr>
          <p:nvPr/>
        </p:nvSpPr>
        <p:spPr bwMode="auto">
          <a:xfrm>
            <a:off x="7086600" y="4648200"/>
            <a:ext cx="152400" cy="1219200"/>
          </a:xfrm>
          <a:prstGeom prst="ellipse">
            <a:avLst/>
          </a:prstGeom>
          <a:noFill/>
          <a:ln w="19050">
            <a:solidFill>
              <a:schemeClr val="tx1"/>
            </a:solidFill>
            <a:round/>
            <a:headEnd/>
            <a:tailEnd/>
          </a:ln>
          <a:effectLst/>
        </p:spPr>
        <p:txBody>
          <a:bodyPr wrap="none" anchor="ctr"/>
          <a:lstStyle/>
          <a:p>
            <a:endParaRPr lang="en-US"/>
          </a:p>
        </p:txBody>
      </p:sp>
      <p:sp>
        <p:nvSpPr>
          <p:cNvPr id="330766" name="Line 14"/>
          <p:cNvSpPr>
            <a:spLocks noChangeShapeType="1"/>
          </p:cNvSpPr>
          <p:nvPr/>
        </p:nvSpPr>
        <p:spPr bwMode="auto">
          <a:xfrm>
            <a:off x="7162800" y="3352800"/>
            <a:ext cx="0" cy="1295400"/>
          </a:xfrm>
          <a:prstGeom prst="line">
            <a:avLst/>
          </a:prstGeom>
          <a:noFill/>
          <a:ln w="9525">
            <a:solidFill>
              <a:schemeClr val="tx1"/>
            </a:solidFill>
            <a:round/>
            <a:headEnd/>
            <a:tailEnd type="triangle" w="med" len="med"/>
          </a:ln>
          <a:effectLst/>
        </p:spPr>
        <p:txBody>
          <a:bodyPr/>
          <a:lstStyle/>
          <a:p>
            <a:endParaRPr lang="en-US"/>
          </a:p>
        </p:txBody>
      </p:sp>
      <p:sp>
        <p:nvSpPr>
          <p:cNvPr id="330767" name="Line 15"/>
          <p:cNvSpPr>
            <a:spLocks noChangeShapeType="1"/>
          </p:cNvSpPr>
          <p:nvPr/>
        </p:nvSpPr>
        <p:spPr bwMode="auto">
          <a:xfrm>
            <a:off x="8077200" y="4419600"/>
            <a:ext cx="0" cy="228600"/>
          </a:xfrm>
          <a:prstGeom prst="line">
            <a:avLst/>
          </a:prstGeom>
          <a:noFill/>
          <a:ln w="9525">
            <a:solidFill>
              <a:schemeClr val="tx1"/>
            </a:solidFill>
            <a:round/>
            <a:headEnd/>
            <a:tailEnd type="triangle" w="med" len="med"/>
          </a:ln>
          <a:effectLst/>
        </p:spPr>
        <p:txBody>
          <a:bodyPr/>
          <a:lstStyle/>
          <a:p>
            <a:endParaRPr lang="en-US"/>
          </a:p>
        </p:txBody>
      </p:sp>
      <p:sp>
        <p:nvSpPr>
          <p:cNvPr id="330768" name="Text Box 16"/>
          <p:cNvSpPr txBox="1">
            <a:spLocks noChangeArrowheads="1"/>
          </p:cNvSpPr>
          <p:nvPr/>
        </p:nvSpPr>
        <p:spPr bwMode="auto">
          <a:xfrm>
            <a:off x="6172200" y="4727575"/>
            <a:ext cx="990600" cy="336550"/>
          </a:xfrm>
          <a:prstGeom prst="rect">
            <a:avLst/>
          </a:prstGeom>
          <a:noFill/>
          <a:ln w="9525">
            <a:noFill/>
            <a:miter lim="800000"/>
            <a:headEnd/>
            <a:tailEnd/>
          </a:ln>
          <a:effectLst/>
        </p:spPr>
        <p:txBody>
          <a:bodyPr>
            <a:spAutoFit/>
          </a:bodyPr>
          <a:lstStyle/>
          <a:p>
            <a:pPr algn="ctr">
              <a:spcBef>
                <a:spcPct val="50000"/>
              </a:spcBef>
            </a:pPr>
            <a:r>
              <a:rPr lang="en-US" sz="800" b="1">
                <a:cs typeface="Arial" pitchFamily="34" charset="0"/>
              </a:rPr>
              <a:t>contaminated soil zone</a:t>
            </a:r>
          </a:p>
        </p:txBody>
      </p:sp>
      <p:sp>
        <p:nvSpPr>
          <p:cNvPr id="330769" name="Text Box 17"/>
          <p:cNvSpPr txBox="1">
            <a:spLocks noChangeArrowheads="1"/>
          </p:cNvSpPr>
          <p:nvPr/>
        </p:nvSpPr>
        <p:spPr bwMode="auto">
          <a:xfrm>
            <a:off x="7162800" y="3657600"/>
            <a:ext cx="1981200" cy="822325"/>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15 ft top contam – 11 ft top clean soil  = 4 feet </a:t>
            </a:r>
            <a:r>
              <a:rPr lang="en-US" sz="1200" b="1" i="1">
                <a:cs typeface="Arial" pitchFamily="34" charset="0"/>
              </a:rPr>
              <a:t>CLEAN</a:t>
            </a:r>
            <a:r>
              <a:rPr lang="en-US" sz="1200" b="1">
                <a:cs typeface="Arial" pitchFamily="34" charset="0"/>
              </a:rPr>
              <a:t> soil needed to attenuate vapors</a:t>
            </a:r>
          </a:p>
        </p:txBody>
      </p:sp>
      <p:sp>
        <p:nvSpPr>
          <p:cNvPr id="330770" name="Text Box 18"/>
          <p:cNvSpPr txBox="1">
            <a:spLocks noChangeArrowheads="1"/>
          </p:cNvSpPr>
          <p:nvPr/>
        </p:nvSpPr>
        <p:spPr bwMode="auto">
          <a:xfrm>
            <a:off x="152400" y="136525"/>
            <a:ext cx="8763000" cy="1158875"/>
          </a:xfrm>
          <a:prstGeom prst="rect">
            <a:avLst/>
          </a:prstGeom>
          <a:noFill/>
          <a:ln w="9525">
            <a:noFill/>
            <a:miter lim="800000"/>
            <a:headEnd/>
            <a:tailEnd/>
          </a:ln>
          <a:effectLst/>
        </p:spPr>
        <p:txBody>
          <a:bodyPr lIns="91429" tIns="45714" rIns="91429" bIns="45714">
            <a:spAutoFit/>
          </a:bodyPr>
          <a:lstStyle/>
          <a:p>
            <a:pPr algn="ctr">
              <a:spcBef>
                <a:spcPct val="50000"/>
              </a:spcBef>
            </a:pPr>
            <a:r>
              <a:rPr lang="en-US" sz="3500" b="1">
                <a:solidFill>
                  <a:schemeClr val="accent2"/>
                </a:solidFill>
                <a:cs typeface="Arial" pitchFamily="34" charset="0"/>
              </a:rPr>
              <a:t>2 Methods for Evaluating Vapor Attenuation from LNAPL &amp; Soil Sources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2802" name="Object 2"/>
          <p:cNvGraphicFramePr>
            <a:graphicFrameLocks noChangeAspect="1"/>
          </p:cNvGraphicFramePr>
          <p:nvPr/>
        </p:nvGraphicFramePr>
        <p:xfrm>
          <a:off x="228600" y="1219200"/>
          <a:ext cx="8458200" cy="5353050"/>
        </p:xfrm>
        <a:graphic>
          <a:graphicData uri="http://schemas.openxmlformats.org/presentationml/2006/ole">
            <p:oleObj spid="_x0000_s385026" name="Chart" r:id="rId4" imgW="5892800" imgH="5257758" progId="Excel.Sheet.8">
              <p:embed/>
            </p:oleObj>
          </a:graphicData>
        </a:graphic>
      </p:graphicFrame>
      <p:sp>
        <p:nvSpPr>
          <p:cNvPr id="332803" name="Line 3"/>
          <p:cNvSpPr>
            <a:spLocks noChangeShapeType="1"/>
          </p:cNvSpPr>
          <p:nvPr/>
        </p:nvSpPr>
        <p:spPr bwMode="auto">
          <a:xfrm flipH="1">
            <a:off x="7353300" y="1600200"/>
            <a:ext cx="342900" cy="457200"/>
          </a:xfrm>
          <a:prstGeom prst="line">
            <a:avLst/>
          </a:prstGeom>
          <a:noFill/>
          <a:ln w="9525">
            <a:solidFill>
              <a:schemeClr val="tx1"/>
            </a:solidFill>
            <a:round/>
            <a:headEnd/>
            <a:tailEnd type="triangle" w="med" len="med"/>
          </a:ln>
          <a:effectLst/>
        </p:spPr>
        <p:txBody>
          <a:bodyPr/>
          <a:lstStyle/>
          <a:p>
            <a:endParaRPr lang="en-US"/>
          </a:p>
        </p:txBody>
      </p:sp>
      <p:sp>
        <p:nvSpPr>
          <p:cNvPr id="332804" name="Rectangle 4"/>
          <p:cNvSpPr>
            <a:spLocks noChangeArrowheads="1"/>
          </p:cNvSpPr>
          <p:nvPr/>
        </p:nvSpPr>
        <p:spPr bwMode="auto">
          <a:xfrm>
            <a:off x="3851275" y="6399213"/>
            <a:ext cx="1546225" cy="196850"/>
          </a:xfrm>
          <a:prstGeom prst="rect">
            <a:avLst/>
          </a:prstGeom>
          <a:solidFill>
            <a:schemeClr val="bg1"/>
          </a:solidFill>
          <a:ln w="25400">
            <a:noFill/>
            <a:miter lim="800000"/>
            <a:headEnd/>
            <a:tailEnd/>
          </a:ln>
          <a:effectLst/>
        </p:spPr>
        <p:txBody>
          <a:bodyPr lIns="91397" tIns="45698" rIns="91397" bIns="45698" anchor="ctr"/>
          <a:lstStyle/>
          <a:p>
            <a:pPr algn="ctr"/>
            <a:r>
              <a:rPr lang="en-US" sz="1400" b="1"/>
              <a:t>Coachella-3</a:t>
            </a:r>
          </a:p>
        </p:txBody>
      </p:sp>
      <p:sp>
        <p:nvSpPr>
          <p:cNvPr id="332805" name="Text Box 5"/>
          <p:cNvSpPr txBox="1">
            <a:spLocks noChangeArrowheads="1"/>
          </p:cNvSpPr>
          <p:nvPr/>
        </p:nvSpPr>
        <p:spPr bwMode="auto">
          <a:xfrm>
            <a:off x="1905000" y="6022975"/>
            <a:ext cx="835025" cy="304800"/>
          </a:xfrm>
          <a:prstGeom prst="rect">
            <a:avLst/>
          </a:prstGeom>
          <a:noFill/>
          <a:ln w="9525">
            <a:noFill/>
            <a:miter lim="800000"/>
            <a:headEnd/>
            <a:tailEnd/>
          </a:ln>
          <a:effectLst/>
        </p:spPr>
        <p:txBody>
          <a:bodyPr wrap="none" lIns="91429" tIns="45714" rIns="91429" bIns="45714">
            <a:spAutoFit/>
          </a:bodyPr>
          <a:lstStyle/>
          <a:p>
            <a:r>
              <a:rPr lang="en-US" sz="1400" b="1">
                <a:cs typeface="Arial" pitchFamily="34" charset="0"/>
              </a:rPr>
              <a:t>Chillum</a:t>
            </a:r>
          </a:p>
        </p:txBody>
      </p:sp>
      <p:sp>
        <p:nvSpPr>
          <p:cNvPr id="332806" name="Text Box 6"/>
          <p:cNvSpPr txBox="1">
            <a:spLocks noChangeArrowheads="1"/>
          </p:cNvSpPr>
          <p:nvPr/>
        </p:nvSpPr>
        <p:spPr bwMode="auto">
          <a:xfrm>
            <a:off x="3276600" y="5946775"/>
            <a:ext cx="1079500" cy="304800"/>
          </a:xfrm>
          <a:prstGeom prst="rect">
            <a:avLst/>
          </a:prstGeom>
          <a:noFill/>
          <a:ln w="9525">
            <a:noFill/>
            <a:miter lim="800000"/>
            <a:headEnd/>
            <a:tailEnd/>
          </a:ln>
          <a:effectLst/>
        </p:spPr>
        <p:txBody>
          <a:bodyPr wrap="none" lIns="91429" tIns="45714" rIns="91429" bIns="45714">
            <a:spAutoFit/>
          </a:bodyPr>
          <a:lstStyle/>
          <a:p>
            <a:r>
              <a:rPr lang="en-US" sz="1400" b="1">
                <a:cs typeface="Arial" pitchFamily="34" charset="0"/>
              </a:rPr>
              <a:t>Chatterton</a:t>
            </a:r>
          </a:p>
        </p:txBody>
      </p:sp>
      <p:sp>
        <p:nvSpPr>
          <p:cNvPr id="332807" name="Text Box 7"/>
          <p:cNvSpPr txBox="1">
            <a:spLocks noChangeArrowheads="1"/>
          </p:cNvSpPr>
          <p:nvPr/>
        </p:nvSpPr>
        <p:spPr bwMode="auto">
          <a:xfrm>
            <a:off x="4724400" y="5946775"/>
            <a:ext cx="608013" cy="304800"/>
          </a:xfrm>
          <a:prstGeom prst="rect">
            <a:avLst/>
          </a:prstGeom>
          <a:noFill/>
          <a:ln w="9525">
            <a:noFill/>
            <a:miter lim="800000"/>
            <a:headEnd/>
            <a:tailEnd/>
          </a:ln>
          <a:effectLst/>
        </p:spPr>
        <p:txBody>
          <a:bodyPr wrap="none" lIns="91429" tIns="45714" rIns="91429" bIns="45714">
            <a:spAutoFit/>
          </a:bodyPr>
          <a:lstStyle/>
          <a:p>
            <a:r>
              <a:rPr lang="en-US" sz="1400" b="1">
                <a:cs typeface="Arial" pitchFamily="34" charset="0"/>
              </a:rPr>
              <a:t>Hal’s</a:t>
            </a:r>
          </a:p>
        </p:txBody>
      </p:sp>
      <p:sp>
        <p:nvSpPr>
          <p:cNvPr id="332808" name="Text Box 8"/>
          <p:cNvSpPr txBox="1">
            <a:spLocks noChangeArrowheads="1"/>
          </p:cNvSpPr>
          <p:nvPr/>
        </p:nvSpPr>
        <p:spPr bwMode="auto">
          <a:xfrm>
            <a:off x="5938838" y="5946775"/>
            <a:ext cx="842962" cy="517525"/>
          </a:xfrm>
          <a:prstGeom prst="rect">
            <a:avLst/>
          </a:prstGeom>
          <a:noFill/>
          <a:ln w="9525">
            <a:noFill/>
            <a:miter lim="800000"/>
            <a:headEnd/>
            <a:tailEnd/>
          </a:ln>
          <a:effectLst/>
        </p:spPr>
        <p:txBody>
          <a:bodyPr wrap="none" lIns="91429" tIns="45714" rIns="91429" bIns="45714">
            <a:spAutoFit/>
          </a:bodyPr>
          <a:lstStyle/>
          <a:p>
            <a:r>
              <a:rPr lang="en-US" sz="1400" b="1">
                <a:cs typeface="Arial" pitchFamily="34" charset="0"/>
              </a:rPr>
              <a:t>Mission</a:t>
            </a:r>
          </a:p>
          <a:p>
            <a:r>
              <a:rPr lang="en-US" sz="1400" b="1">
                <a:cs typeface="Arial" pitchFamily="34" charset="0"/>
              </a:rPr>
              <a:t> Valley</a:t>
            </a:r>
          </a:p>
        </p:txBody>
      </p:sp>
      <p:sp>
        <p:nvSpPr>
          <p:cNvPr id="332809" name="Text Box 9"/>
          <p:cNvSpPr txBox="1">
            <a:spLocks noChangeArrowheads="1"/>
          </p:cNvSpPr>
          <p:nvPr/>
        </p:nvSpPr>
        <p:spPr bwMode="auto">
          <a:xfrm>
            <a:off x="7086600" y="5943600"/>
            <a:ext cx="1828800" cy="517525"/>
          </a:xfrm>
          <a:prstGeom prst="rect">
            <a:avLst/>
          </a:prstGeom>
          <a:noFill/>
          <a:ln w="9525">
            <a:noFill/>
            <a:miter lim="800000"/>
            <a:headEnd/>
            <a:tailEnd/>
          </a:ln>
          <a:effectLst/>
        </p:spPr>
        <p:txBody>
          <a:bodyPr lIns="91429" tIns="45714" rIns="91429" bIns="45714">
            <a:spAutoFit/>
          </a:bodyPr>
          <a:lstStyle/>
          <a:p>
            <a:r>
              <a:rPr lang="en-US" sz="1400" b="1">
                <a:cs typeface="Arial" pitchFamily="34" charset="0"/>
              </a:rPr>
              <a:t>Refinery, Unknown US Location</a:t>
            </a:r>
          </a:p>
        </p:txBody>
      </p:sp>
      <p:sp>
        <p:nvSpPr>
          <p:cNvPr id="332810" name="Text Box 10"/>
          <p:cNvSpPr txBox="1">
            <a:spLocks noChangeArrowheads="1"/>
          </p:cNvSpPr>
          <p:nvPr/>
        </p:nvSpPr>
        <p:spPr bwMode="auto">
          <a:xfrm>
            <a:off x="2667000" y="6327775"/>
            <a:ext cx="1177925" cy="304800"/>
          </a:xfrm>
          <a:prstGeom prst="rect">
            <a:avLst/>
          </a:prstGeom>
          <a:noFill/>
          <a:ln w="9525">
            <a:noFill/>
            <a:miter lim="800000"/>
            <a:headEnd/>
            <a:tailEnd/>
          </a:ln>
          <a:effectLst/>
        </p:spPr>
        <p:txBody>
          <a:bodyPr wrap="none" lIns="91429" tIns="45714" rIns="91429" bIns="45714">
            <a:spAutoFit/>
          </a:bodyPr>
          <a:lstStyle/>
          <a:p>
            <a:r>
              <a:rPr lang="en-US" sz="1400" b="1">
                <a:cs typeface="Arial" pitchFamily="34" charset="0"/>
              </a:rPr>
              <a:t>Coachella-2</a:t>
            </a:r>
          </a:p>
        </p:txBody>
      </p:sp>
      <p:sp>
        <p:nvSpPr>
          <p:cNvPr id="332811" name="Line 11"/>
          <p:cNvSpPr>
            <a:spLocks noChangeShapeType="1"/>
          </p:cNvSpPr>
          <p:nvPr/>
        </p:nvSpPr>
        <p:spPr bwMode="auto">
          <a:xfrm flipV="1">
            <a:off x="3124200" y="5867400"/>
            <a:ext cx="0" cy="533400"/>
          </a:xfrm>
          <a:prstGeom prst="line">
            <a:avLst/>
          </a:prstGeom>
          <a:noFill/>
          <a:ln w="9525">
            <a:solidFill>
              <a:schemeClr val="tx1"/>
            </a:solidFill>
            <a:round/>
            <a:headEnd/>
            <a:tailEnd type="triangle" w="med" len="med"/>
          </a:ln>
          <a:effectLst/>
        </p:spPr>
        <p:txBody>
          <a:bodyPr/>
          <a:lstStyle/>
          <a:p>
            <a:endParaRPr lang="en-US"/>
          </a:p>
        </p:txBody>
      </p:sp>
      <p:sp>
        <p:nvSpPr>
          <p:cNvPr id="332812" name="Line 12"/>
          <p:cNvSpPr>
            <a:spLocks noChangeShapeType="1"/>
          </p:cNvSpPr>
          <p:nvPr/>
        </p:nvSpPr>
        <p:spPr bwMode="auto">
          <a:xfrm flipV="1">
            <a:off x="4343400" y="5870575"/>
            <a:ext cx="0" cy="533400"/>
          </a:xfrm>
          <a:prstGeom prst="line">
            <a:avLst/>
          </a:prstGeom>
          <a:noFill/>
          <a:ln w="9525">
            <a:solidFill>
              <a:schemeClr val="tx1"/>
            </a:solidFill>
            <a:round/>
            <a:headEnd/>
            <a:tailEnd type="triangle" w="med" len="med"/>
          </a:ln>
          <a:effectLst/>
        </p:spPr>
        <p:txBody>
          <a:bodyPr/>
          <a:lstStyle/>
          <a:p>
            <a:endParaRPr lang="en-US"/>
          </a:p>
        </p:txBody>
      </p:sp>
      <p:sp>
        <p:nvSpPr>
          <p:cNvPr id="332813" name="AutoShape 13"/>
          <p:cNvSpPr>
            <a:spLocks noChangeArrowheads="1"/>
          </p:cNvSpPr>
          <p:nvPr/>
        </p:nvSpPr>
        <p:spPr bwMode="auto">
          <a:xfrm>
            <a:off x="3200400" y="4859338"/>
            <a:ext cx="146050" cy="109537"/>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4" name="AutoShape 14"/>
          <p:cNvSpPr>
            <a:spLocks noChangeArrowheads="1"/>
          </p:cNvSpPr>
          <p:nvPr/>
        </p:nvSpPr>
        <p:spPr bwMode="auto">
          <a:xfrm>
            <a:off x="3352800" y="4822825"/>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5" name="AutoShape 15"/>
          <p:cNvSpPr>
            <a:spLocks noChangeArrowheads="1"/>
          </p:cNvSpPr>
          <p:nvPr/>
        </p:nvSpPr>
        <p:spPr bwMode="auto">
          <a:xfrm>
            <a:off x="3489325" y="4786313"/>
            <a:ext cx="146050" cy="109537"/>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6" name="AutoShape 16"/>
          <p:cNvSpPr>
            <a:spLocks noChangeArrowheads="1"/>
          </p:cNvSpPr>
          <p:nvPr/>
        </p:nvSpPr>
        <p:spPr bwMode="auto">
          <a:xfrm>
            <a:off x="5873750" y="3238500"/>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7" name="AutoShape 17"/>
          <p:cNvSpPr>
            <a:spLocks noChangeArrowheads="1"/>
          </p:cNvSpPr>
          <p:nvPr/>
        </p:nvSpPr>
        <p:spPr bwMode="auto">
          <a:xfrm>
            <a:off x="6010275" y="3238500"/>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8" name="AutoShape 18"/>
          <p:cNvSpPr>
            <a:spLocks noChangeArrowheads="1"/>
          </p:cNvSpPr>
          <p:nvPr/>
        </p:nvSpPr>
        <p:spPr bwMode="auto">
          <a:xfrm>
            <a:off x="6119813" y="3238500"/>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19" name="AutoShape 19"/>
          <p:cNvSpPr>
            <a:spLocks noChangeArrowheads="1"/>
          </p:cNvSpPr>
          <p:nvPr/>
        </p:nvSpPr>
        <p:spPr bwMode="auto">
          <a:xfrm>
            <a:off x="6248400" y="3203575"/>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0" name="AutoShape 20"/>
          <p:cNvSpPr>
            <a:spLocks noChangeArrowheads="1"/>
          </p:cNvSpPr>
          <p:nvPr/>
        </p:nvSpPr>
        <p:spPr bwMode="auto">
          <a:xfrm>
            <a:off x="6400800" y="3203575"/>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1" name="AutoShape 21"/>
          <p:cNvSpPr>
            <a:spLocks noChangeArrowheads="1"/>
          </p:cNvSpPr>
          <p:nvPr/>
        </p:nvSpPr>
        <p:spPr bwMode="auto">
          <a:xfrm>
            <a:off x="6550025" y="3203575"/>
            <a:ext cx="146050" cy="109538"/>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2" name="AutoShape 22"/>
          <p:cNvSpPr>
            <a:spLocks noChangeArrowheads="1"/>
          </p:cNvSpPr>
          <p:nvPr/>
        </p:nvSpPr>
        <p:spPr bwMode="auto">
          <a:xfrm>
            <a:off x="6659563" y="3167063"/>
            <a:ext cx="146050" cy="109537"/>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3" name="AutoShape 23"/>
          <p:cNvSpPr>
            <a:spLocks noChangeArrowheads="1"/>
          </p:cNvSpPr>
          <p:nvPr/>
        </p:nvSpPr>
        <p:spPr bwMode="auto">
          <a:xfrm>
            <a:off x="6804025" y="3167063"/>
            <a:ext cx="146050" cy="109537"/>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4" name="AutoShape 24"/>
          <p:cNvSpPr>
            <a:spLocks noChangeArrowheads="1"/>
          </p:cNvSpPr>
          <p:nvPr/>
        </p:nvSpPr>
        <p:spPr bwMode="auto">
          <a:xfrm>
            <a:off x="1800225" y="1700213"/>
            <a:ext cx="165100" cy="136525"/>
          </a:xfrm>
          <a:prstGeom prst="upArrow">
            <a:avLst>
              <a:gd name="adj1" fmla="val 50000"/>
              <a:gd name="adj2" fmla="val 25000"/>
            </a:avLst>
          </a:prstGeom>
          <a:solidFill>
            <a:srgbClr val="996633"/>
          </a:solidFill>
          <a:ln w="9525">
            <a:solidFill>
              <a:schemeClr val="tx1"/>
            </a:solidFill>
            <a:miter lim="800000"/>
            <a:headEnd/>
            <a:tailEnd/>
          </a:ln>
          <a:effectLst/>
        </p:spPr>
        <p:txBody>
          <a:bodyPr wrap="none" anchor="ctr"/>
          <a:lstStyle/>
          <a:p>
            <a:endParaRPr lang="en-US"/>
          </a:p>
        </p:txBody>
      </p:sp>
      <p:sp>
        <p:nvSpPr>
          <p:cNvPr id="332825" name="Rectangle 25"/>
          <p:cNvSpPr>
            <a:spLocks noChangeArrowheads="1"/>
          </p:cNvSpPr>
          <p:nvPr/>
        </p:nvSpPr>
        <p:spPr bwMode="auto">
          <a:xfrm>
            <a:off x="1908175" y="1592263"/>
            <a:ext cx="3505200" cy="304800"/>
          </a:xfrm>
          <a:prstGeom prst="rect">
            <a:avLst/>
          </a:prstGeom>
          <a:noFill/>
          <a:ln w="9525">
            <a:noFill/>
            <a:miter lim="800000"/>
            <a:headEnd/>
            <a:tailEnd/>
          </a:ln>
          <a:effectLst/>
        </p:spPr>
        <p:txBody>
          <a:bodyPr lIns="91397" tIns="45698" rIns="91397" bIns="45698" anchor="ctr"/>
          <a:lstStyle/>
          <a:p>
            <a:pPr>
              <a:buFont typeface="Wingdings" pitchFamily="2" charset="2"/>
              <a:buNone/>
            </a:pPr>
            <a:r>
              <a:rPr lang="en-US" sz="1200" b="1"/>
              <a:t>Sample events beneath buildings</a:t>
            </a:r>
          </a:p>
        </p:txBody>
      </p:sp>
      <p:sp>
        <p:nvSpPr>
          <p:cNvPr id="332826" name="Rectangle 26"/>
          <p:cNvSpPr>
            <a:spLocks noChangeArrowheads="1"/>
          </p:cNvSpPr>
          <p:nvPr/>
        </p:nvSpPr>
        <p:spPr bwMode="auto">
          <a:xfrm>
            <a:off x="1079500" y="1016000"/>
            <a:ext cx="6913563" cy="612775"/>
          </a:xfrm>
          <a:prstGeom prst="rect">
            <a:avLst/>
          </a:prstGeom>
          <a:noFill/>
          <a:ln w="9525">
            <a:noFill/>
            <a:miter lim="800000"/>
            <a:headEnd/>
            <a:tailEnd/>
          </a:ln>
          <a:effectLst/>
        </p:spPr>
        <p:txBody>
          <a:bodyPr lIns="91397" tIns="45698" rIns="91397" bIns="45698" anchor="ctr"/>
          <a:lstStyle/>
          <a:p>
            <a:pPr algn="ctr">
              <a:buFont typeface="Wingdings" pitchFamily="2" charset="2"/>
              <a:buNone/>
            </a:pPr>
            <a:r>
              <a:rPr lang="en-US" sz="1600" b="1"/>
              <a:t>(All soil types.  43 paired SV benzene &amp; LNAPL Events)</a:t>
            </a:r>
          </a:p>
        </p:txBody>
      </p:sp>
      <p:sp>
        <p:nvSpPr>
          <p:cNvPr id="332827" name="Text Box 27"/>
          <p:cNvSpPr txBox="1">
            <a:spLocks noChangeArrowheads="1"/>
          </p:cNvSpPr>
          <p:nvPr/>
        </p:nvSpPr>
        <p:spPr bwMode="auto">
          <a:xfrm>
            <a:off x="1143000" y="152400"/>
            <a:ext cx="6934200" cy="1311275"/>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4000" b="1">
                <a:solidFill>
                  <a:schemeClr val="accent2"/>
                </a:solidFill>
                <a:cs typeface="Arial" pitchFamily="34" charset="0"/>
              </a:rPr>
              <a:t>Method 1 Results for LNAPL Sources</a:t>
            </a:r>
          </a:p>
        </p:txBody>
      </p:sp>
      <p:sp>
        <p:nvSpPr>
          <p:cNvPr id="332828" name="Rectangle 28"/>
          <p:cNvSpPr>
            <a:spLocks noChangeArrowheads="1"/>
          </p:cNvSpPr>
          <p:nvPr/>
        </p:nvSpPr>
        <p:spPr bwMode="auto">
          <a:xfrm>
            <a:off x="7620000" y="914400"/>
            <a:ext cx="1371600" cy="1752600"/>
          </a:xfrm>
          <a:prstGeom prst="rect">
            <a:avLst/>
          </a:prstGeom>
          <a:solidFill>
            <a:schemeClr val="bg1"/>
          </a:solidFill>
          <a:ln w="25400">
            <a:noFill/>
            <a:miter lim="800000"/>
            <a:headEnd/>
            <a:tailEnd/>
          </a:ln>
          <a:effectLst/>
        </p:spPr>
        <p:txBody>
          <a:bodyPr lIns="91397" tIns="45698" rIns="91397" bIns="45698" anchor="ctr"/>
          <a:lstStyle/>
          <a:p>
            <a:r>
              <a:rPr lang="en-US" sz="1300" b="1"/>
              <a:t>30 ft TOTAL (clean + contaminated smear zone) soil attenuates benzene vapors associated with LNAPL</a:t>
            </a:r>
          </a:p>
        </p:txBody>
      </p:sp>
      <p:sp>
        <p:nvSpPr>
          <p:cNvPr id="332829" name="Oval 29"/>
          <p:cNvSpPr>
            <a:spLocks noChangeArrowheads="1"/>
          </p:cNvSpPr>
          <p:nvPr/>
        </p:nvSpPr>
        <p:spPr bwMode="auto">
          <a:xfrm>
            <a:off x="5638800" y="1828800"/>
            <a:ext cx="2286000" cy="4191000"/>
          </a:xfrm>
          <a:prstGeom prst="ellipse">
            <a:avLst/>
          </a:prstGeom>
          <a:noFill/>
          <a:ln w="25400">
            <a:solidFill>
              <a:schemeClr val="tx1"/>
            </a:solidFill>
            <a:round/>
            <a:headEnd/>
            <a:tailEnd/>
          </a:ln>
          <a:effectLst/>
        </p:spPr>
        <p:txBody>
          <a:bodyPr wrap="none" anchor="ctr"/>
          <a:lstStyle/>
          <a:p>
            <a:endParaRPr lang="en-US"/>
          </a:p>
        </p:txBody>
      </p:sp>
      <p:sp>
        <p:nvSpPr>
          <p:cNvPr id="332830" name="Oval 30"/>
          <p:cNvSpPr>
            <a:spLocks noChangeArrowheads="1"/>
          </p:cNvSpPr>
          <p:nvPr/>
        </p:nvSpPr>
        <p:spPr bwMode="auto">
          <a:xfrm>
            <a:off x="3200400" y="4648200"/>
            <a:ext cx="1295400" cy="1676400"/>
          </a:xfrm>
          <a:prstGeom prst="ellipse">
            <a:avLst/>
          </a:prstGeom>
          <a:noFill/>
          <a:ln w="25400">
            <a:solidFill>
              <a:schemeClr val="tx1"/>
            </a:solidFill>
            <a:round/>
            <a:headEnd/>
            <a:tailEnd/>
          </a:ln>
          <a:effectLst/>
        </p:spPr>
        <p:txBody>
          <a:bodyPr wrap="none" anchor="ctr"/>
          <a:lstStyle/>
          <a:p>
            <a:endParaRPr lang="en-US"/>
          </a:p>
        </p:txBody>
      </p:sp>
      <p:sp>
        <p:nvSpPr>
          <p:cNvPr id="332831" name="Rectangle 31"/>
          <p:cNvSpPr>
            <a:spLocks noChangeArrowheads="1"/>
          </p:cNvSpPr>
          <p:nvPr/>
        </p:nvSpPr>
        <p:spPr bwMode="auto">
          <a:xfrm>
            <a:off x="3505200" y="2819400"/>
            <a:ext cx="1524000" cy="304800"/>
          </a:xfrm>
          <a:prstGeom prst="rect">
            <a:avLst/>
          </a:prstGeom>
          <a:noFill/>
          <a:ln w="9525">
            <a:noFill/>
            <a:miter lim="800000"/>
            <a:headEnd/>
            <a:tailEnd/>
          </a:ln>
          <a:effectLst/>
        </p:spPr>
        <p:txBody>
          <a:bodyPr lIns="91397" tIns="45698" rIns="91397" bIns="45698" anchor="ctr"/>
          <a:lstStyle/>
          <a:p>
            <a:pPr>
              <a:buFont typeface="Wingdings" pitchFamily="2" charset="2"/>
              <a:buNone/>
            </a:pPr>
            <a:r>
              <a:rPr lang="en-US" sz="2000" b="1"/>
              <a:t>Refineries</a:t>
            </a:r>
          </a:p>
        </p:txBody>
      </p:sp>
      <p:sp>
        <p:nvSpPr>
          <p:cNvPr id="332832" name="Line 32"/>
          <p:cNvSpPr>
            <a:spLocks noChangeShapeType="1"/>
          </p:cNvSpPr>
          <p:nvPr/>
        </p:nvSpPr>
        <p:spPr bwMode="auto">
          <a:xfrm flipH="1">
            <a:off x="3886200" y="3048000"/>
            <a:ext cx="304800" cy="1600200"/>
          </a:xfrm>
          <a:prstGeom prst="line">
            <a:avLst/>
          </a:prstGeom>
          <a:noFill/>
          <a:ln w="9525">
            <a:solidFill>
              <a:schemeClr val="tx1"/>
            </a:solidFill>
            <a:round/>
            <a:headEnd/>
            <a:tailEnd type="triangle" w="med" len="med"/>
          </a:ln>
          <a:effectLst/>
        </p:spPr>
        <p:txBody>
          <a:bodyPr/>
          <a:lstStyle/>
          <a:p>
            <a:endParaRPr lang="en-US"/>
          </a:p>
        </p:txBody>
      </p:sp>
      <p:sp>
        <p:nvSpPr>
          <p:cNvPr id="332833" name="Line 33"/>
          <p:cNvSpPr>
            <a:spLocks noChangeShapeType="1"/>
          </p:cNvSpPr>
          <p:nvPr/>
        </p:nvSpPr>
        <p:spPr bwMode="auto">
          <a:xfrm>
            <a:off x="4191000" y="3124200"/>
            <a:ext cx="15240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850" name="Object 2"/>
          <p:cNvGraphicFramePr>
            <a:graphicFrameLocks noChangeAspect="1"/>
          </p:cNvGraphicFramePr>
          <p:nvPr/>
        </p:nvGraphicFramePr>
        <p:xfrm>
          <a:off x="4267200" y="1371600"/>
          <a:ext cx="5176838" cy="5181600"/>
        </p:xfrm>
        <a:graphic>
          <a:graphicData uri="http://schemas.openxmlformats.org/presentationml/2006/ole">
            <p:oleObj spid="_x0000_s386050" name="Chart" r:id="rId4" imgW="5892800" imgH="5899172" progId="Excel.Sheet.8">
              <p:embed/>
            </p:oleObj>
          </a:graphicData>
        </a:graphic>
      </p:graphicFrame>
      <p:graphicFrame>
        <p:nvGraphicFramePr>
          <p:cNvPr id="334851" name="Object 3"/>
          <p:cNvGraphicFramePr>
            <a:graphicFrameLocks noChangeAspect="1"/>
          </p:cNvGraphicFramePr>
          <p:nvPr/>
        </p:nvGraphicFramePr>
        <p:xfrm>
          <a:off x="-609600" y="1370013"/>
          <a:ext cx="5181600" cy="5130800"/>
        </p:xfrm>
        <a:graphic>
          <a:graphicData uri="http://schemas.openxmlformats.org/presentationml/2006/ole">
            <p:oleObj spid="_x0000_s386051" name="Chart" r:id="rId5" imgW="5892800" imgH="5835589" progId="Excel.Sheet.8">
              <p:embed/>
            </p:oleObj>
          </a:graphicData>
        </a:graphic>
      </p:graphicFrame>
      <p:sp>
        <p:nvSpPr>
          <p:cNvPr id="334852" name="Text Box 4"/>
          <p:cNvSpPr txBox="1">
            <a:spLocks noChangeArrowheads="1"/>
          </p:cNvSpPr>
          <p:nvPr/>
        </p:nvSpPr>
        <p:spPr bwMode="auto">
          <a:xfrm>
            <a:off x="1295400" y="76200"/>
            <a:ext cx="6553200" cy="1311275"/>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4000" b="1">
                <a:solidFill>
                  <a:schemeClr val="accent2"/>
                </a:solidFill>
                <a:cs typeface="Arial" pitchFamily="34" charset="0"/>
              </a:rPr>
              <a:t>Method 2 Results for LNAPL &amp; Soil Sources</a:t>
            </a:r>
          </a:p>
        </p:txBody>
      </p:sp>
      <p:sp>
        <p:nvSpPr>
          <p:cNvPr id="334853" name="Text Box 5"/>
          <p:cNvSpPr txBox="1">
            <a:spLocks noChangeArrowheads="1"/>
          </p:cNvSpPr>
          <p:nvPr/>
        </p:nvSpPr>
        <p:spPr bwMode="auto">
          <a:xfrm>
            <a:off x="228600" y="1325563"/>
            <a:ext cx="3733800" cy="427037"/>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2200" b="1">
                <a:cs typeface="Arial" pitchFamily="34" charset="0"/>
              </a:rPr>
              <a:t>Benzene</a:t>
            </a:r>
          </a:p>
        </p:txBody>
      </p:sp>
      <p:sp>
        <p:nvSpPr>
          <p:cNvPr id="334854" name="Text Box 6"/>
          <p:cNvSpPr txBox="1">
            <a:spLocks noChangeArrowheads="1"/>
          </p:cNvSpPr>
          <p:nvPr/>
        </p:nvSpPr>
        <p:spPr bwMode="auto">
          <a:xfrm>
            <a:off x="5562600" y="1401763"/>
            <a:ext cx="3352800" cy="427037"/>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2200" b="1">
                <a:cs typeface="Arial" pitchFamily="34" charset="0"/>
              </a:rPr>
              <a:t>TPH</a:t>
            </a:r>
          </a:p>
        </p:txBody>
      </p:sp>
      <p:sp>
        <p:nvSpPr>
          <p:cNvPr id="334855" name="Rectangle 7"/>
          <p:cNvSpPr>
            <a:spLocks noChangeArrowheads="1"/>
          </p:cNvSpPr>
          <p:nvPr/>
        </p:nvSpPr>
        <p:spPr bwMode="auto">
          <a:xfrm>
            <a:off x="1219200" y="6019800"/>
            <a:ext cx="7239000" cy="762000"/>
          </a:xfrm>
          <a:prstGeom prst="rect">
            <a:avLst/>
          </a:prstGeom>
          <a:noFill/>
          <a:ln w="25400">
            <a:noFill/>
            <a:miter lim="800000"/>
            <a:headEnd/>
            <a:tailEnd/>
          </a:ln>
          <a:effectLst/>
        </p:spPr>
        <p:txBody>
          <a:bodyPr lIns="91397" tIns="45698" rIns="91397" bIns="45698" anchor="ctr"/>
          <a:lstStyle/>
          <a:p>
            <a:pPr algn="ctr"/>
            <a:r>
              <a:rPr lang="en-US" sz="2600" b="1"/>
              <a:t>~8 ft CLEAN overlying soil attenuates vapors associated with LNAPL/Soil Sources</a:t>
            </a:r>
          </a:p>
        </p:txBody>
      </p:sp>
      <p:sp>
        <p:nvSpPr>
          <p:cNvPr id="334856" name="Rectangle 8"/>
          <p:cNvSpPr>
            <a:spLocks noChangeArrowheads="1"/>
          </p:cNvSpPr>
          <p:nvPr/>
        </p:nvSpPr>
        <p:spPr bwMode="auto">
          <a:xfrm>
            <a:off x="4953000" y="2819400"/>
            <a:ext cx="533400" cy="3276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334857" name="Text Box 9"/>
          <p:cNvSpPr txBox="1">
            <a:spLocks noChangeArrowheads="1"/>
          </p:cNvSpPr>
          <p:nvPr/>
        </p:nvSpPr>
        <p:spPr bwMode="auto">
          <a:xfrm>
            <a:off x="152400" y="1676400"/>
            <a:ext cx="4038600" cy="304800"/>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1400" b="1">
                <a:cs typeface="Arial" pitchFamily="34" charset="0"/>
              </a:rPr>
              <a:t>48 exterior/near-slab + 23 sub-slab = 71 total</a:t>
            </a:r>
          </a:p>
        </p:txBody>
      </p:sp>
      <p:sp>
        <p:nvSpPr>
          <p:cNvPr id="334858" name="Text Box 10"/>
          <p:cNvSpPr txBox="1">
            <a:spLocks noChangeArrowheads="1"/>
          </p:cNvSpPr>
          <p:nvPr/>
        </p:nvSpPr>
        <p:spPr bwMode="auto">
          <a:xfrm>
            <a:off x="5181600" y="1752600"/>
            <a:ext cx="4038600" cy="304800"/>
          </a:xfrm>
          <a:prstGeom prst="rect">
            <a:avLst/>
          </a:prstGeom>
          <a:solidFill>
            <a:schemeClr val="bg1"/>
          </a:solidFill>
          <a:ln w="9525">
            <a:noFill/>
            <a:miter lim="800000"/>
            <a:headEnd/>
            <a:tailEnd/>
          </a:ln>
          <a:effectLst/>
        </p:spPr>
        <p:txBody>
          <a:bodyPr lIns="91429" tIns="45714" rIns="91429" bIns="45714">
            <a:spAutoFit/>
          </a:bodyPr>
          <a:lstStyle/>
          <a:p>
            <a:pPr algn="ctr">
              <a:spcBef>
                <a:spcPct val="50000"/>
              </a:spcBef>
            </a:pPr>
            <a:r>
              <a:rPr lang="en-US" sz="1400" b="1">
                <a:cs typeface="Arial" pitchFamily="34" charset="0"/>
              </a:rPr>
              <a:t>17 exterior/near-slab + 19 sub-slab = 36 total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080" name="Group 152"/>
          <p:cNvGraphicFramePr>
            <a:graphicFrameLocks noGrp="1"/>
          </p:cNvGraphicFramePr>
          <p:nvPr/>
        </p:nvGraphicFramePr>
        <p:xfrm>
          <a:off x="0" y="312738"/>
          <a:ext cx="9144000" cy="6572574"/>
        </p:xfrm>
        <a:graphic>
          <a:graphicData uri="http://schemas.openxmlformats.org/drawingml/2006/table">
            <a:tbl>
              <a:tblPr/>
              <a:tblGrid>
                <a:gridCol w="1389063"/>
                <a:gridCol w="1555750"/>
                <a:gridCol w="1222375"/>
                <a:gridCol w="1333500"/>
                <a:gridCol w="1554162"/>
                <a:gridCol w="2089150"/>
              </a:tblGrid>
              <a:tr h="45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Reference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cap="flat">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Database &amp;</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Site Type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Benzene Soil Gas</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 Level (ug/m3)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Screening/Exclusion Distance</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(feet)</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Screening/Exclusion Concentration</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Benzene (ug/L)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Other</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Criteria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cap="flat">
                      <a:noFill/>
                    </a:lnR>
                    <a:lnT cap="flat">
                      <a:noFill/>
                    </a:lnT>
                    <a:lnB>
                      <a:noFill/>
                    </a:lnB>
                    <a:lnTlToBr>
                      <a:noFill/>
                    </a:lnTlToBr>
                    <a:lnBlToTr>
                      <a:noFill/>
                    </a:lnBlToTr>
                    <a:solidFill>
                      <a:srgbClr val="0000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Davis, R.V. (2009, 2010)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International Petroleum Vapor Database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complete attenuation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pitchFamily="34" charset="0"/>
                          <a:ea typeface="Times New Roman" pitchFamily="18" charset="0"/>
                          <a:cs typeface="Arial" pitchFamily="34" charset="0"/>
                        </a:rPr>
                        <a:t>&lt;</a:t>
                      </a: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 feet for TPH </a:t>
                      </a:r>
                      <a:r>
                        <a:rPr kumimoji="0" lang="en-US" sz="800" b="1" i="0" u="sng" strike="noStrike" cap="none" normalizeH="0" baseline="0" smtClean="0">
                          <a:ln>
                            <a:noFill/>
                          </a:ln>
                          <a:solidFill>
                            <a:schemeClr val="tx1"/>
                          </a:solidFill>
                          <a:effectLst/>
                          <a:latin typeface="Arial" pitchFamily="34" charset="0"/>
                          <a:ea typeface="Times New Roman" pitchFamily="18" charset="0"/>
                          <a:cs typeface="Arial" pitchFamily="34" charset="0"/>
                        </a:rPr>
                        <a:t>&lt;</a:t>
                      </a: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10,000 ug/L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Lahvis (2011)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R.V. Davis &amp; J. Wright (retail sites only, no refineries)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&lt;12,000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Dissolved phase only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McHugh et al (2010)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various publications, professional judgement</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Dissolved phase only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Peargin &amp; Kolhatkar (2011)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Chevron, all sites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&lt;520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&gt;520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Wright, J. (2011)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Australia &amp; U.S. sites, all sites + refineries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10, 50, 100, 1000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smtClean="0">
                          <a:ln>
                            <a:noFill/>
                          </a:ln>
                          <a:solidFill>
                            <a:schemeClr val="tx1"/>
                          </a:solidFill>
                          <a:effectLst/>
                          <a:latin typeface="Arial" pitchFamily="34" charset="0"/>
                          <a:ea typeface="Times New Roman" pitchFamily="18" charset="0"/>
                          <a:cs typeface="Arial" pitchFamily="34" charset="0"/>
                        </a:rPr>
                        <a:t>&lt;</a:t>
                      </a: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90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California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various references, R.V. Davis, McHugh et al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 SG Oxygen measured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with SG Oxygen measured &gt;4%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 SG Oxygen measured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Indiana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various references, R.V. Davis, McHugh et al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SG Oxygen requirement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Distances apply vertically &amp; horizontally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vMerge="1">
                  <a:txBody>
                    <a:bodyPr/>
                    <a:lstStyle/>
                    <a:p>
                      <a:endParaRPr lang="en-US"/>
                    </a:p>
                  </a:txBody>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New Jersey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various references, R.V. Davis, McHugh et al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 SG Oxygen measured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with SG Oxygen measured &gt;4%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 SG Oxygen measured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55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Horizontal distance required from building structure to Benzene 15 ug/L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2555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Wisconsin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Davis, R.V., 2009 , Luo et al 2009, McHugh et al, 2010</a:t>
                      </a:r>
                      <a:endParaRPr kumimoji="0" lang="fr-F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Distances apply vertically &amp; horizontally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cap="flat">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cap="flat">
                      <a:noFill/>
                    </a:lnB>
                    <a:lnTlToBr>
                      <a:noFill/>
                    </a:lnTlToBr>
                    <a:lnBlToTr>
                      <a:noFill/>
                    </a:lnBlToTr>
                    <a:solidFill>
                      <a:srgbClr val="CCFFFF"/>
                    </a:solidFill>
                  </a:tcPr>
                </a:tc>
              </a:tr>
            </a:tbl>
          </a:graphicData>
        </a:graphic>
      </p:graphicFrame>
      <p:sp>
        <p:nvSpPr>
          <p:cNvPr id="381072" name="Rectangle 144"/>
          <p:cNvSpPr>
            <a:spLocks noChangeArrowheads="1"/>
          </p:cNvSpPr>
          <p:nvPr/>
        </p:nvSpPr>
        <p:spPr bwMode="auto">
          <a:xfrm>
            <a:off x="-654050" y="7000875"/>
            <a:ext cx="9144000" cy="0"/>
          </a:xfrm>
          <a:prstGeom prst="rect">
            <a:avLst/>
          </a:prstGeom>
          <a:noFill/>
          <a:ln w="9525">
            <a:noFill/>
            <a:miter lim="800000"/>
            <a:headEnd/>
            <a:tailEnd/>
          </a:ln>
          <a:effectLst/>
        </p:spPr>
        <p:txBody>
          <a:bodyPr wrap="none" anchor="ctr">
            <a:spAutoFit/>
          </a:bodyPr>
          <a:lstStyle/>
          <a:p>
            <a:endParaRPr lang="en-US">
              <a:cs typeface="Arial" pitchFamily="34" charset="0"/>
            </a:endParaRPr>
          </a:p>
        </p:txBody>
      </p:sp>
      <p:sp>
        <p:nvSpPr>
          <p:cNvPr id="381073" name="Title 1"/>
          <p:cNvSpPr>
            <a:spLocks/>
          </p:cNvSpPr>
          <p:nvPr/>
        </p:nvSpPr>
        <p:spPr bwMode="auto">
          <a:xfrm>
            <a:off x="-228600" y="38100"/>
            <a:ext cx="9601200" cy="419100"/>
          </a:xfrm>
          <a:prstGeom prst="rect">
            <a:avLst/>
          </a:prstGeom>
          <a:noFill/>
          <a:ln w="9525">
            <a:noFill/>
            <a:miter lim="800000"/>
            <a:headEnd/>
            <a:tailEnd/>
          </a:ln>
          <a:effectLst/>
        </p:spPr>
        <p:txBody>
          <a:bodyPr lIns="0" tIns="0" rIns="0" bIns="0"/>
          <a:lstStyle/>
          <a:p>
            <a:pPr algn="ctr"/>
            <a:r>
              <a:rPr lang="en-US" b="1">
                <a:solidFill>
                  <a:schemeClr val="tx2"/>
                </a:solidFill>
              </a:rPr>
              <a:t>Screening Criteria–Published &amp; Cited Values (after Lahvis &amp; DeVaull, 2011)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654050" y="7000875"/>
            <a:ext cx="9144000" cy="0"/>
          </a:xfrm>
          <a:prstGeom prst="rect">
            <a:avLst/>
          </a:prstGeom>
          <a:noFill/>
          <a:ln w="9525">
            <a:noFill/>
            <a:miter lim="800000"/>
            <a:headEnd/>
            <a:tailEnd/>
          </a:ln>
          <a:effectLst/>
        </p:spPr>
        <p:txBody>
          <a:bodyPr wrap="none" anchor="ctr">
            <a:spAutoFit/>
          </a:bodyPr>
          <a:lstStyle/>
          <a:p>
            <a:endParaRPr lang="en-US">
              <a:cs typeface="Arial" pitchFamily="34" charset="0"/>
            </a:endParaRPr>
          </a:p>
        </p:txBody>
      </p:sp>
      <p:graphicFrame>
        <p:nvGraphicFramePr>
          <p:cNvPr id="381955" name="Group 3"/>
          <p:cNvGraphicFramePr>
            <a:graphicFrameLocks noGrp="1"/>
          </p:cNvGraphicFramePr>
          <p:nvPr>
            <p:ph/>
          </p:nvPr>
        </p:nvGraphicFramePr>
        <p:xfrm>
          <a:off x="457200" y="930275"/>
          <a:ext cx="8229600" cy="5851527"/>
        </p:xfrm>
        <a:graphic>
          <a:graphicData uri="http://schemas.openxmlformats.org/drawingml/2006/table">
            <a:tbl>
              <a:tblPr/>
              <a:tblGrid>
                <a:gridCol w="1249363"/>
                <a:gridCol w="1400175"/>
                <a:gridCol w="1100137"/>
                <a:gridCol w="1200150"/>
                <a:gridCol w="1400175"/>
                <a:gridCol w="1879600"/>
              </a:tblGrid>
              <a:tr h="944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Reference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cap="flat">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Database &amp;</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Site Type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Benzene Soil Gas</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 Level (ug/m3)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Screening/Exclusion Distance</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(feet)</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Screening/Exclusion Concentration</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Benzene (ug/L)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cap="flat">
                      <a:noFill/>
                    </a:lnT>
                    <a:lnB>
                      <a:noFill/>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Other</a:t>
                      </a:r>
                      <a:b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Criteria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cap="flat">
                      <a:noFill/>
                    </a:lnR>
                    <a:lnT cap="flat">
                      <a:noFill/>
                    </a:lnT>
                    <a:lnB>
                      <a:noFill/>
                    </a:lnB>
                    <a:lnTlToBr>
                      <a:noFill/>
                    </a:lnTlToBr>
                    <a:lnBlToTr>
                      <a:noFill/>
                    </a:lnBlToTr>
                    <a:solidFill>
                      <a:srgbClr val="0000FF"/>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EPA OSWER (2002)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Dissolved phase only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ASTM E 2600-08 (2008)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Dissolved phase only</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539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5381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Atlantic PIRI (2006)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CC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Modeling (Abreu &amp; Johnson, 2005)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NONE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&lt;1000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539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LNAPL</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CCFFFF"/>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7000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 based on measured indoor data for one or more dissolved chlorinated solvent groundwater plumes in Colorado.</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solidFill>
                      <a:srgbClr val="FFFFFF"/>
                    </a:solidFill>
                  </a:tcPr>
                </a:tc>
              </a:tr>
              <a:tr h="5397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 based on EPA OSWER (2002)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cap="flat">
                      <a:noFill/>
                    </a:lnL>
                    <a:lnR>
                      <a:noFill/>
                    </a:lnR>
                    <a:lnT>
                      <a:noFill/>
                    </a:lnT>
                    <a:lnB cap="flat">
                      <a:noFill/>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cap="flat">
                      <a:noFill/>
                    </a:lnR>
                    <a:lnT>
                      <a:noFill/>
                    </a:lnT>
                    <a:lnB cap="flat">
                      <a:noFill/>
                    </a:lnB>
                    <a:lnTlToBr>
                      <a:noFill/>
                    </a:lnTlToBr>
                    <a:lnBlToTr>
                      <a:noFill/>
                    </a:lnBlToTr>
                    <a:solidFill>
                      <a:srgbClr val="FFFFFF"/>
                    </a:solidFill>
                  </a:tcPr>
                </a:tc>
              </a:tr>
            </a:tbl>
          </a:graphicData>
        </a:graphic>
      </p:graphicFrame>
      <p:sp>
        <p:nvSpPr>
          <p:cNvPr id="382013" name="Title 1"/>
          <p:cNvSpPr>
            <a:spLocks/>
          </p:cNvSpPr>
          <p:nvPr/>
        </p:nvSpPr>
        <p:spPr bwMode="auto">
          <a:xfrm>
            <a:off x="304800" y="190500"/>
            <a:ext cx="8534400" cy="647700"/>
          </a:xfrm>
          <a:prstGeom prst="rect">
            <a:avLst/>
          </a:prstGeom>
          <a:noFill/>
          <a:ln w="9525">
            <a:noFill/>
            <a:miter lim="800000"/>
            <a:headEnd/>
            <a:tailEnd/>
          </a:ln>
          <a:effectLst/>
        </p:spPr>
        <p:txBody>
          <a:bodyPr lIns="0" tIns="0" rIns="0" bIns="0"/>
          <a:lstStyle/>
          <a:p>
            <a:pPr algn="ctr"/>
            <a:r>
              <a:rPr lang="en-US" b="1">
                <a:solidFill>
                  <a:schemeClr val="tx2"/>
                </a:solidFill>
              </a:rPr>
              <a:t>Screening Criteria–Published &amp; Cited Values (after Lahvis &amp; DeVaull, 2011), continued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609600" y="2514600"/>
            <a:ext cx="7848600" cy="2835275"/>
          </a:xfrm>
          <a:prstGeom prst="rect">
            <a:avLst/>
          </a:prstGeom>
          <a:solidFill>
            <a:schemeClr val="bg1"/>
          </a:solidFill>
          <a:ln w="9525">
            <a:noFill/>
            <a:miter lim="800000"/>
            <a:headEnd/>
            <a:tailEnd/>
          </a:ln>
          <a:effectLst/>
        </p:spPr>
        <p:txBody>
          <a:bodyPr>
            <a:spAutoFit/>
          </a:bodyPr>
          <a:lstStyle/>
          <a:p>
            <a:pPr algn="ctr">
              <a:spcBef>
                <a:spcPct val="50000"/>
              </a:spcBef>
            </a:pPr>
            <a:r>
              <a:rPr lang="en-US" sz="6000" b="1" i="1"/>
              <a:t>Behavior of Vapors Beneath &amp; Exterior to Buildings</a:t>
            </a:r>
          </a:p>
        </p:txBody>
      </p:sp>
      <p:sp>
        <p:nvSpPr>
          <p:cNvPr id="274435" name="Text Box 3"/>
          <p:cNvSpPr txBox="1">
            <a:spLocks noChangeArrowheads="1"/>
          </p:cNvSpPr>
          <p:nvPr/>
        </p:nvSpPr>
        <p:spPr bwMode="auto">
          <a:xfrm>
            <a:off x="533400" y="669925"/>
            <a:ext cx="7848600" cy="1311275"/>
          </a:xfrm>
          <a:prstGeom prst="rect">
            <a:avLst/>
          </a:prstGeom>
          <a:solidFill>
            <a:schemeClr val="bg1"/>
          </a:solidFill>
          <a:ln w="9525">
            <a:noFill/>
            <a:miter lim="800000"/>
            <a:headEnd/>
            <a:tailEnd/>
          </a:ln>
          <a:effectLst/>
        </p:spPr>
        <p:txBody>
          <a:bodyPr>
            <a:spAutoFit/>
          </a:bodyPr>
          <a:lstStyle/>
          <a:p>
            <a:pPr algn="ctr">
              <a:spcBef>
                <a:spcPct val="50000"/>
              </a:spcBef>
            </a:pPr>
            <a:r>
              <a:rPr lang="en-US" sz="8000" b="1">
                <a:solidFill>
                  <a:schemeClr val="accent2"/>
                </a:solidFill>
              </a:rPr>
              <a:t>Spatial Data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Line 2"/>
          <p:cNvSpPr>
            <a:spLocks noChangeShapeType="1"/>
          </p:cNvSpPr>
          <p:nvPr/>
        </p:nvSpPr>
        <p:spPr bwMode="auto">
          <a:xfrm>
            <a:off x="533400" y="2286000"/>
            <a:ext cx="8001000" cy="20638"/>
          </a:xfrm>
          <a:prstGeom prst="line">
            <a:avLst/>
          </a:prstGeom>
          <a:noFill/>
          <a:ln w="9525">
            <a:solidFill>
              <a:schemeClr val="tx1"/>
            </a:solidFill>
            <a:round/>
            <a:headEnd/>
            <a:tailEnd/>
          </a:ln>
          <a:effectLst/>
        </p:spPr>
        <p:txBody>
          <a:bodyPr/>
          <a:lstStyle/>
          <a:p>
            <a:endParaRPr lang="en-US"/>
          </a:p>
        </p:txBody>
      </p:sp>
      <p:sp>
        <p:nvSpPr>
          <p:cNvPr id="276483" name="Rectangle 3"/>
          <p:cNvSpPr>
            <a:spLocks noChangeArrowheads="1"/>
          </p:cNvSpPr>
          <p:nvPr/>
        </p:nvSpPr>
        <p:spPr bwMode="auto">
          <a:xfrm>
            <a:off x="2362200" y="1570038"/>
            <a:ext cx="2133600" cy="731837"/>
          </a:xfrm>
          <a:prstGeom prst="rect">
            <a:avLst/>
          </a:prstGeom>
          <a:noFill/>
          <a:ln w="19050">
            <a:solidFill>
              <a:schemeClr val="tx1"/>
            </a:solidFill>
            <a:miter lim="800000"/>
            <a:headEnd/>
            <a:tailEnd/>
          </a:ln>
          <a:effectLst/>
        </p:spPr>
        <p:txBody>
          <a:bodyPr wrap="none" anchor="ctr"/>
          <a:lstStyle/>
          <a:p>
            <a:endParaRPr lang="en-US"/>
          </a:p>
        </p:txBody>
      </p:sp>
      <p:sp>
        <p:nvSpPr>
          <p:cNvPr id="276484" name="Text Box 4"/>
          <p:cNvSpPr txBox="1">
            <a:spLocks noChangeArrowheads="1"/>
          </p:cNvSpPr>
          <p:nvPr/>
        </p:nvSpPr>
        <p:spPr bwMode="auto">
          <a:xfrm>
            <a:off x="76200" y="76200"/>
            <a:ext cx="8915400" cy="1158875"/>
          </a:xfrm>
          <a:prstGeom prst="rect">
            <a:avLst/>
          </a:prstGeom>
          <a:noFill/>
          <a:ln w="9525">
            <a:noFill/>
            <a:miter lim="800000"/>
            <a:headEnd/>
            <a:tailEnd/>
          </a:ln>
          <a:effectLst/>
        </p:spPr>
        <p:txBody>
          <a:bodyPr>
            <a:spAutoFit/>
          </a:bodyPr>
          <a:lstStyle/>
          <a:p>
            <a:pPr algn="ctr">
              <a:spcBef>
                <a:spcPct val="50000"/>
              </a:spcBef>
            </a:pPr>
            <a:r>
              <a:rPr lang="en-US" sz="3500" b="1">
                <a:cs typeface="Arial" pitchFamily="34" charset="0"/>
              </a:rPr>
              <a:t>Chatterton Research Site, British Columbia, Canada</a:t>
            </a:r>
          </a:p>
        </p:txBody>
      </p:sp>
      <p:sp>
        <p:nvSpPr>
          <p:cNvPr id="276485" name="Text Box 5"/>
          <p:cNvSpPr txBox="1">
            <a:spLocks noChangeArrowheads="1"/>
          </p:cNvSpPr>
          <p:nvPr/>
        </p:nvSpPr>
        <p:spPr bwMode="auto">
          <a:xfrm>
            <a:off x="228600" y="2154238"/>
            <a:ext cx="381000" cy="274637"/>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0</a:t>
            </a:r>
          </a:p>
        </p:txBody>
      </p:sp>
      <p:sp>
        <p:nvSpPr>
          <p:cNvPr id="276486" name="Text Box 6"/>
          <p:cNvSpPr txBox="1">
            <a:spLocks noChangeArrowheads="1"/>
          </p:cNvSpPr>
          <p:nvPr/>
        </p:nvSpPr>
        <p:spPr bwMode="auto">
          <a:xfrm rot="16200000">
            <a:off x="-670718" y="3672681"/>
            <a:ext cx="1676400" cy="274637"/>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Depth, feet bls</a:t>
            </a:r>
          </a:p>
        </p:txBody>
      </p:sp>
      <p:sp>
        <p:nvSpPr>
          <p:cNvPr id="276487" name="Text Box 7"/>
          <p:cNvSpPr txBox="1">
            <a:spLocks noChangeArrowheads="1"/>
          </p:cNvSpPr>
          <p:nvPr/>
        </p:nvSpPr>
        <p:spPr bwMode="auto">
          <a:xfrm>
            <a:off x="304800" y="5384800"/>
            <a:ext cx="3810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10</a:t>
            </a:r>
          </a:p>
        </p:txBody>
      </p:sp>
      <p:sp>
        <p:nvSpPr>
          <p:cNvPr id="276488" name="Line 8"/>
          <p:cNvSpPr>
            <a:spLocks noChangeShapeType="1"/>
          </p:cNvSpPr>
          <p:nvPr/>
        </p:nvSpPr>
        <p:spPr bwMode="auto">
          <a:xfrm>
            <a:off x="609600" y="5486400"/>
            <a:ext cx="228600" cy="0"/>
          </a:xfrm>
          <a:prstGeom prst="line">
            <a:avLst/>
          </a:prstGeom>
          <a:noFill/>
          <a:ln w="19050">
            <a:solidFill>
              <a:schemeClr val="tx1"/>
            </a:solidFill>
            <a:round/>
            <a:headEnd/>
            <a:tailEnd/>
          </a:ln>
          <a:effectLst/>
        </p:spPr>
        <p:txBody>
          <a:bodyPr/>
          <a:lstStyle/>
          <a:p>
            <a:endParaRPr lang="en-US"/>
          </a:p>
        </p:txBody>
      </p:sp>
      <p:sp>
        <p:nvSpPr>
          <p:cNvPr id="276489" name="Line 9"/>
          <p:cNvSpPr>
            <a:spLocks noChangeShapeType="1"/>
          </p:cNvSpPr>
          <p:nvPr/>
        </p:nvSpPr>
        <p:spPr bwMode="auto">
          <a:xfrm>
            <a:off x="533400" y="3962400"/>
            <a:ext cx="228600" cy="0"/>
          </a:xfrm>
          <a:prstGeom prst="line">
            <a:avLst/>
          </a:prstGeom>
          <a:noFill/>
          <a:ln w="19050">
            <a:solidFill>
              <a:schemeClr val="tx1"/>
            </a:solidFill>
            <a:round/>
            <a:headEnd/>
            <a:tailEnd/>
          </a:ln>
          <a:effectLst/>
        </p:spPr>
        <p:txBody>
          <a:bodyPr/>
          <a:lstStyle/>
          <a:p>
            <a:endParaRPr lang="en-US"/>
          </a:p>
        </p:txBody>
      </p:sp>
      <p:sp>
        <p:nvSpPr>
          <p:cNvPr id="276490" name="Text Box 10"/>
          <p:cNvSpPr txBox="1">
            <a:spLocks noChangeArrowheads="1"/>
          </p:cNvSpPr>
          <p:nvPr/>
        </p:nvSpPr>
        <p:spPr bwMode="auto">
          <a:xfrm>
            <a:off x="228600" y="3810000"/>
            <a:ext cx="3810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5</a:t>
            </a:r>
          </a:p>
        </p:txBody>
      </p:sp>
      <p:sp>
        <p:nvSpPr>
          <p:cNvPr id="276491" name="Text Box 11"/>
          <p:cNvSpPr txBox="1">
            <a:spLocks noChangeArrowheads="1"/>
          </p:cNvSpPr>
          <p:nvPr/>
        </p:nvSpPr>
        <p:spPr bwMode="auto">
          <a:xfrm>
            <a:off x="3352800" y="2255838"/>
            <a:ext cx="6096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&lt;1000</a:t>
            </a:r>
          </a:p>
        </p:txBody>
      </p:sp>
      <p:sp>
        <p:nvSpPr>
          <p:cNvPr id="276492" name="Text Box 12"/>
          <p:cNvSpPr txBox="1">
            <a:spLocks noChangeArrowheads="1"/>
          </p:cNvSpPr>
          <p:nvPr/>
        </p:nvSpPr>
        <p:spPr bwMode="auto">
          <a:xfrm>
            <a:off x="3276600" y="3297238"/>
            <a:ext cx="1066800"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FF0000"/>
                </a:solidFill>
                <a:cs typeface="Arial" pitchFamily="34" charset="0"/>
              </a:rPr>
              <a:t>25,000,000</a:t>
            </a:r>
          </a:p>
        </p:txBody>
      </p:sp>
      <p:sp>
        <p:nvSpPr>
          <p:cNvPr id="276493" name="AutoShape 13"/>
          <p:cNvSpPr>
            <a:spLocks noChangeArrowheads="1"/>
          </p:cNvSpPr>
          <p:nvPr/>
        </p:nvSpPr>
        <p:spPr bwMode="auto">
          <a:xfrm flipV="1">
            <a:off x="3505200" y="4897438"/>
            <a:ext cx="304800" cy="304800"/>
          </a:xfrm>
          <a:prstGeom prst="triangle">
            <a:avLst>
              <a:gd name="adj" fmla="val 50000"/>
            </a:avLst>
          </a:prstGeom>
          <a:solidFill>
            <a:srgbClr val="0099FF"/>
          </a:solidFill>
          <a:ln w="9525">
            <a:noFill/>
            <a:miter lim="800000"/>
            <a:headEnd/>
            <a:tailEnd/>
          </a:ln>
          <a:effectLst/>
        </p:spPr>
        <p:txBody>
          <a:bodyPr wrap="none" anchor="ctr"/>
          <a:lstStyle/>
          <a:p>
            <a:endParaRPr lang="en-US"/>
          </a:p>
        </p:txBody>
      </p:sp>
      <p:sp>
        <p:nvSpPr>
          <p:cNvPr id="276494" name="AutoShape 14"/>
          <p:cNvSpPr>
            <a:spLocks noChangeArrowheads="1"/>
          </p:cNvSpPr>
          <p:nvPr/>
        </p:nvSpPr>
        <p:spPr bwMode="auto">
          <a:xfrm>
            <a:off x="5257800" y="26876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495" name="AutoShape 15"/>
          <p:cNvSpPr>
            <a:spLocks noChangeArrowheads="1"/>
          </p:cNvSpPr>
          <p:nvPr/>
        </p:nvSpPr>
        <p:spPr bwMode="auto">
          <a:xfrm>
            <a:off x="5257800" y="38306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496" name="Text Box 16"/>
          <p:cNvSpPr txBox="1">
            <a:spLocks noChangeArrowheads="1"/>
          </p:cNvSpPr>
          <p:nvPr/>
        </p:nvSpPr>
        <p:spPr bwMode="auto">
          <a:xfrm>
            <a:off x="5334000" y="2611438"/>
            <a:ext cx="12192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80,000</a:t>
            </a:r>
          </a:p>
        </p:txBody>
      </p:sp>
      <p:sp>
        <p:nvSpPr>
          <p:cNvPr id="276497" name="Text Box 17"/>
          <p:cNvSpPr txBox="1">
            <a:spLocks noChangeArrowheads="1"/>
          </p:cNvSpPr>
          <p:nvPr/>
        </p:nvSpPr>
        <p:spPr bwMode="auto">
          <a:xfrm>
            <a:off x="5334000" y="3830638"/>
            <a:ext cx="14478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60,000,000</a:t>
            </a:r>
          </a:p>
        </p:txBody>
      </p:sp>
      <p:sp>
        <p:nvSpPr>
          <p:cNvPr id="276498" name="Text Box 18"/>
          <p:cNvSpPr txBox="1">
            <a:spLocks noChangeArrowheads="1"/>
          </p:cNvSpPr>
          <p:nvPr/>
        </p:nvSpPr>
        <p:spPr bwMode="auto">
          <a:xfrm>
            <a:off x="2743200" y="1570038"/>
            <a:ext cx="1371600" cy="304800"/>
          </a:xfrm>
          <a:prstGeom prst="rect">
            <a:avLst/>
          </a:prstGeom>
          <a:noFill/>
          <a:ln w="9525">
            <a:noFill/>
            <a:miter lim="800000"/>
            <a:headEnd/>
            <a:tailEnd/>
          </a:ln>
          <a:effectLst/>
        </p:spPr>
        <p:txBody>
          <a:bodyPr>
            <a:spAutoFit/>
          </a:bodyPr>
          <a:lstStyle/>
          <a:p>
            <a:pPr algn="ctr">
              <a:spcBef>
                <a:spcPct val="50000"/>
              </a:spcBef>
            </a:pPr>
            <a:r>
              <a:rPr lang="en-US" sz="1400" b="1">
                <a:cs typeface="Arial" pitchFamily="34" charset="0"/>
              </a:rPr>
              <a:t>Building</a:t>
            </a:r>
          </a:p>
        </p:txBody>
      </p:sp>
      <p:sp>
        <p:nvSpPr>
          <p:cNvPr id="276499" name="Line 19"/>
          <p:cNvSpPr>
            <a:spLocks noChangeShapeType="1"/>
          </p:cNvSpPr>
          <p:nvPr/>
        </p:nvSpPr>
        <p:spPr bwMode="auto">
          <a:xfrm>
            <a:off x="1371600" y="4114800"/>
            <a:ext cx="0" cy="1371600"/>
          </a:xfrm>
          <a:prstGeom prst="line">
            <a:avLst/>
          </a:prstGeom>
          <a:noFill/>
          <a:ln w="9525">
            <a:solidFill>
              <a:schemeClr val="tx1"/>
            </a:solidFill>
            <a:round/>
            <a:headEnd/>
            <a:tailEnd type="triangle" w="med" len="med"/>
          </a:ln>
          <a:effectLst/>
        </p:spPr>
        <p:txBody>
          <a:bodyPr/>
          <a:lstStyle/>
          <a:p>
            <a:endParaRPr lang="en-US"/>
          </a:p>
        </p:txBody>
      </p:sp>
      <p:sp>
        <p:nvSpPr>
          <p:cNvPr id="276500" name="Text Box 20"/>
          <p:cNvSpPr txBox="1">
            <a:spLocks noChangeArrowheads="1"/>
          </p:cNvSpPr>
          <p:nvPr/>
        </p:nvSpPr>
        <p:spPr bwMode="auto">
          <a:xfrm>
            <a:off x="3429000" y="23828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11%</a:t>
            </a:r>
          </a:p>
        </p:txBody>
      </p:sp>
      <p:sp>
        <p:nvSpPr>
          <p:cNvPr id="276501" name="Text Box 21"/>
          <p:cNvSpPr txBox="1">
            <a:spLocks noChangeArrowheads="1"/>
          </p:cNvSpPr>
          <p:nvPr/>
        </p:nvSpPr>
        <p:spPr bwMode="auto">
          <a:xfrm>
            <a:off x="838200" y="3352800"/>
            <a:ext cx="1143000" cy="777875"/>
          </a:xfrm>
          <a:prstGeom prst="rect">
            <a:avLst/>
          </a:prstGeom>
          <a:noFill/>
          <a:ln w="9525">
            <a:noFill/>
            <a:miter lim="800000"/>
            <a:headEnd/>
            <a:tailEnd/>
          </a:ln>
          <a:effectLst/>
        </p:spPr>
        <p:txBody>
          <a:bodyPr>
            <a:spAutoFit/>
          </a:bodyPr>
          <a:lstStyle/>
          <a:p>
            <a:pPr algn="ctr">
              <a:spcBef>
                <a:spcPct val="50000"/>
              </a:spcBef>
            </a:pPr>
            <a:r>
              <a:rPr lang="en-US" sz="1500" b="1">
                <a:cs typeface="Arial" pitchFamily="34" charset="0"/>
              </a:rPr>
              <a:t>Fill, dredged river sand</a:t>
            </a:r>
          </a:p>
        </p:txBody>
      </p:sp>
      <p:sp>
        <p:nvSpPr>
          <p:cNvPr id="276502" name="Line 22"/>
          <p:cNvSpPr>
            <a:spLocks noChangeShapeType="1"/>
          </p:cNvSpPr>
          <p:nvPr/>
        </p:nvSpPr>
        <p:spPr bwMode="auto">
          <a:xfrm flipV="1">
            <a:off x="1371600" y="2667000"/>
            <a:ext cx="0" cy="685800"/>
          </a:xfrm>
          <a:prstGeom prst="line">
            <a:avLst/>
          </a:prstGeom>
          <a:noFill/>
          <a:ln w="9525">
            <a:solidFill>
              <a:schemeClr val="tx1"/>
            </a:solidFill>
            <a:round/>
            <a:headEnd/>
            <a:tailEnd type="triangle" w="med" len="med"/>
          </a:ln>
          <a:effectLst/>
        </p:spPr>
        <p:txBody>
          <a:bodyPr/>
          <a:lstStyle/>
          <a:p>
            <a:endParaRPr lang="en-US"/>
          </a:p>
        </p:txBody>
      </p:sp>
      <p:sp>
        <p:nvSpPr>
          <p:cNvPr id="276503" name="Text Box 23"/>
          <p:cNvSpPr txBox="1">
            <a:spLocks noChangeArrowheads="1"/>
          </p:cNvSpPr>
          <p:nvPr/>
        </p:nvSpPr>
        <p:spPr bwMode="auto">
          <a:xfrm>
            <a:off x="533400" y="2408238"/>
            <a:ext cx="1752600" cy="320675"/>
          </a:xfrm>
          <a:prstGeom prst="rect">
            <a:avLst/>
          </a:prstGeom>
          <a:noFill/>
          <a:ln w="9525">
            <a:noFill/>
            <a:miter lim="800000"/>
            <a:headEnd/>
            <a:tailEnd/>
          </a:ln>
          <a:effectLst/>
        </p:spPr>
        <p:txBody>
          <a:bodyPr>
            <a:spAutoFit/>
          </a:bodyPr>
          <a:lstStyle/>
          <a:p>
            <a:pPr algn="ctr">
              <a:spcBef>
                <a:spcPct val="50000"/>
              </a:spcBef>
            </a:pPr>
            <a:r>
              <a:rPr lang="en-US" sz="1500" b="1">
                <a:cs typeface="Arial" pitchFamily="34" charset="0"/>
              </a:rPr>
              <a:t>Fill, sandy silt</a:t>
            </a:r>
          </a:p>
        </p:txBody>
      </p:sp>
      <p:sp>
        <p:nvSpPr>
          <p:cNvPr id="276504" name="AutoShape 24"/>
          <p:cNvSpPr>
            <a:spLocks noChangeArrowheads="1"/>
          </p:cNvSpPr>
          <p:nvPr/>
        </p:nvSpPr>
        <p:spPr bwMode="auto">
          <a:xfrm>
            <a:off x="3276600" y="29924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05" name="AutoShape 25"/>
          <p:cNvSpPr>
            <a:spLocks noChangeArrowheads="1"/>
          </p:cNvSpPr>
          <p:nvPr/>
        </p:nvSpPr>
        <p:spPr bwMode="auto">
          <a:xfrm>
            <a:off x="3276600" y="32972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06" name="Text Box 26"/>
          <p:cNvSpPr txBox="1">
            <a:spLocks noChangeArrowheads="1"/>
          </p:cNvSpPr>
          <p:nvPr/>
        </p:nvSpPr>
        <p:spPr bwMode="auto">
          <a:xfrm>
            <a:off x="2971800" y="1966913"/>
            <a:ext cx="990600" cy="365125"/>
          </a:xfrm>
          <a:prstGeom prst="rect">
            <a:avLst/>
          </a:prstGeom>
          <a:noFill/>
          <a:ln w="9525">
            <a:noFill/>
            <a:miter lim="800000"/>
            <a:headEnd/>
            <a:tailEnd/>
          </a:ln>
          <a:effectLst/>
        </p:spPr>
        <p:txBody>
          <a:bodyPr>
            <a:spAutoFit/>
          </a:bodyPr>
          <a:lstStyle/>
          <a:p>
            <a:pPr algn="ctr">
              <a:spcBef>
                <a:spcPct val="50000"/>
              </a:spcBef>
            </a:pPr>
            <a:r>
              <a:rPr lang="en-US" sz="900" b="1">
                <a:cs typeface="Arial" pitchFamily="34" charset="0"/>
              </a:rPr>
              <a:t>SG-BC, 10/1/97</a:t>
            </a:r>
          </a:p>
        </p:txBody>
      </p:sp>
      <p:sp>
        <p:nvSpPr>
          <p:cNvPr id="276507" name="Text Box 27"/>
          <p:cNvSpPr txBox="1">
            <a:spLocks noChangeArrowheads="1"/>
          </p:cNvSpPr>
          <p:nvPr/>
        </p:nvSpPr>
        <p:spPr bwMode="auto">
          <a:xfrm>
            <a:off x="5029200" y="1966913"/>
            <a:ext cx="838200" cy="365125"/>
          </a:xfrm>
          <a:prstGeom prst="rect">
            <a:avLst/>
          </a:prstGeom>
          <a:noFill/>
          <a:ln w="9525">
            <a:noFill/>
            <a:miter lim="800000"/>
            <a:headEnd/>
            <a:tailEnd/>
          </a:ln>
          <a:effectLst/>
        </p:spPr>
        <p:txBody>
          <a:bodyPr>
            <a:spAutoFit/>
          </a:bodyPr>
          <a:lstStyle/>
          <a:p>
            <a:pPr algn="ctr">
              <a:spcBef>
                <a:spcPct val="50000"/>
              </a:spcBef>
            </a:pPr>
            <a:r>
              <a:rPr lang="en-US" sz="900" b="1">
                <a:cs typeface="Arial" pitchFamily="34" charset="0"/>
              </a:rPr>
              <a:t>SG-BR 5/14/97</a:t>
            </a:r>
          </a:p>
        </p:txBody>
      </p:sp>
      <p:sp>
        <p:nvSpPr>
          <p:cNvPr id="276508" name="AutoShape 28"/>
          <p:cNvSpPr>
            <a:spLocks noChangeArrowheads="1"/>
          </p:cNvSpPr>
          <p:nvPr/>
        </p:nvSpPr>
        <p:spPr bwMode="auto">
          <a:xfrm>
            <a:off x="3276600" y="2382838"/>
            <a:ext cx="152400" cy="1524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sp>
        <p:nvSpPr>
          <p:cNvPr id="276509" name="AutoShape 29"/>
          <p:cNvSpPr>
            <a:spLocks noChangeArrowheads="1"/>
          </p:cNvSpPr>
          <p:nvPr/>
        </p:nvSpPr>
        <p:spPr bwMode="auto">
          <a:xfrm>
            <a:off x="3276600" y="26876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10" name="Text Box 30"/>
          <p:cNvSpPr txBox="1">
            <a:spLocks noChangeArrowheads="1"/>
          </p:cNvSpPr>
          <p:nvPr/>
        </p:nvSpPr>
        <p:spPr bwMode="auto">
          <a:xfrm>
            <a:off x="3352800" y="2595563"/>
            <a:ext cx="6096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&lt;1000</a:t>
            </a:r>
          </a:p>
        </p:txBody>
      </p:sp>
      <p:sp>
        <p:nvSpPr>
          <p:cNvPr id="276511" name="Text Box 31"/>
          <p:cNvSpPr txBox="1">
            <a:spLocks noChangeArrowheads="1"/>
          </p:cNvSpPr>
          <p:nvPr/>
        </p:nvSpPr>
        <p:spPr bwMode="auto">
          <a:xfrm>
            <a:off x="3429000" y="2747963"/>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10%</a:t>
            </a:r>
          </a:p>
        </p:txBody>
      </p:sp>
      <p:sp>
        <p:nvSpPr>
          <p:cNvPr id="276512" name="Text Box 32"/>
          <p:cNvSpPr txBox="1">
            <a:spLocks noChangeArrowheads="1"/>
          </p:cNvSpPr>
          <p:nvPr/>
        </p:nvSpPr>
        <p:spPr bwMode="auto">
          <a:xfrm>
            <a:off x="3429000" y="30686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6%</a:t>
            </a:r>
          </a:p>
        </p:txBody>
      </p:sp>
      <p:sp>
        <p:nvSpPr>
          <p:cNvPr id="276513" name="Text Box 33"/>
          <p:cNvSpPr txBox="1">
            <a:spLocks noChangeArrowheads="1"/>
          </p:cNvSpPr>
          <p:nvPr/>
        </p:nvSpPr>
        <p:spPr bwMode="auto">
          <a:xfrm>
            <a:off x="3429000" y="2946400"/>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55,000</a:t>
            </a:r>
          </a:p>
        </p:txBody>
      </p:sp>
      <p:sp>
        <p:nvSpPr>
          <p:cNvPr id="276514" name="Text Box 34"/>
          <p:cNvSpPr txBox="1">
            <a:spLocks noChangeArrowheads="1"/>
          </p:cNvSpPr>
          <p:nvPr/>
        </p:nvSpPr>
        <p:spPr bwMode="auto">
          <a:xfrm>
            <a:off x="3429000" y="34496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1.0%</a:t>
            </a:r>
          </a:p>
        </p:txBody>
      </p:sp>
      <p:sp>
        <p:nvSpPr>
          <p:cNvPr id="276515" name="AutoShape 35"/>
          <p:cNvSpPr>
            <a:spLocks noChangeArrowheads="1"/>
          </p:cNvSpPr>
          <p:nvPr/>
        </p:nvSpPr>
        <p:spPr bwMode="auto">
          <a:xfrm>
            <a:off x="3276600" y="38306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16" name="Text Box 36"/>
          <p:cNvSpPr txBox="1">
            <a:spLocks noChangeArrowheads="1"/>
          </p:cNvSpPr>
          <p:nvPr/>
        </p:nvSpPr>
        <p:spPr bwMode="auto">
          <a:xfrm>
            <a:off x="3276600" y="3830638"/>
            <a:ext cx="1066800"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FF0000"/>
                </a:solidFill>
                <a:cs typeface="Arial" pitchFamily="34" charset="0"/>
              </a:rPr>
              <a:t>50,000,000</a:t>
            </a:r>
          </a:p>
        </p:txBody>
      </p:sp>
      <p:sp>
        <p:nvSpPr>
          <p:cNvPr id="276517" name="Text Box 37"/>
          <p:cNvSpPr txBox="1">
            <a:spLocks noChangeArrowheads="1"/>
          </p:cNvSpPr>
          <p:nvPr/>
        </p:nvSpPr>
        <p:spPr bwMode="auto">
          <a:xfrm>
            <a:off x="3429000" y="39830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1.0%</a:t>
            </a:r>
          </a:p>
        </p:txBody>
      </p:sp>
      <p:sp>
        <p:nvSpPr>
          <p:cNvPr id="276518" name="Text Box 38"/>
          <p:cNvSpPr txBox="1">
            <a:spLocks noChangeArrowheads="1"/>
          </p:cNvSpPr>
          <p:nvPr/>
        </p:nvSpPr>
        <p:spPr bwMode="auto">
          <a:xfrm>
            <a:off x="5334000" y="27638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8 %</a:t>
            </a:r>
          </a:p>
        </p:txBody>
      </p:sp>
      <p:sp>
        <p:nvSpPr>
          <p:cNvPr id="276519" name="Text Box 39"/>
          <p:cNvSpPr txBox="1">
            <a:spLocks noChangeArrowheads="1"/>
          </p:cNvSpPr>
          <p:nvPr/>
        </p:nvSpPr>
        <p:spPr bwMode="auto">
          <a:xfrm>
            <a:off x="5334000" y="29924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3%</a:t>
            </a:r>
          </a:p>
        </p:txBody>
      </p:sp>
      <p:sp>
        <p:nvSpPr>
          <p:cNvPr id="276520" name="AutoShape 40"/>
          <p:cNvSpPr>
            <a:spLocks noChangeArrowheads="1"/>
          </p:cNvSpPr>
          <p:nvPr/>
        </p:nvSpPr>
        <p:spPr bwMode="auto">
          <a:xfrm>
            <a:off x="5257800" y="29924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21" name="Freeform 41"/>
          <p:cNvSpPr>
            <a:spLocks/>
          </p:cNvSpPr>
          <p:nvPr/>
        </p:nvSpPr>
        <p:spPr bwMode="auto">
          <a:xfrm>
            <a:off x="-152400" y="5202238"/>
            <a:ext cx="9525000" cy="165100"/>
          </a:xfrm>
          <a:custGeom>
            <a:avLst/>
            <a:gdLst/>
            <a:ahLst/>
            <a:cxnLst>
              <a:cxn ang="0">
                <a:pos x="912" y="56"/>
              </a:cxn>
              <a:cxn ang="0">
                <a:pos x="672" y="56"/>
              </a:cxn>
              <a:cxn ang="0">
                <a:pos x="480" y="56"/>
              </a:cxn>
              <a:cxn ang="0">
                <a:pos x="96" y="104"/>
              </a:cxn>
              <a:cxn ang="0">
                <a:pos x="96" y="200"/>
              </a:cxn>
              <a:cxn ang="0">
                <a:pos x="672" y="248"/>
              </a:cxn>
              <a:cxn ang="0">
                <a:pos x="1824" y="296"/>
              </a:cxn>
              <a:cxn ang="0">
                <a:pos x="2688" y="296"/>
              </a:cxn>
              <a:cxn ang="0">
                <a:pos x="3408" y="248"/>
              </a:cxn>
              <a:cxn ang="0">
                <a:pos x="3888" y="248"/>
              </a:cxn>
              <a:cxn ang="0">
                <a:pos x="4464" y="296"/>
              </a:cxn>
              <a:cxn ang="0">
                <a:pos x="5184" y="248"/>
              </a:cxn>
              <a:cxn ang="0">
                <a:pos x="5136" y="56"/>
              </a:cxn>
              <a:cxn ang="0">
                <a:pos x="4896" y="8"/>
              </a:cxn>
              <a:cxn ang="0">
                <a:pos x="4368" y="56"/>
              </a:cxn>
              <a:cxn ang="0">
                <a:pos x="3888" y="8"/>
              </a:cxn>
              <a:cxn ang="0">
                <a:pos x="3360" y="8"/>
              </a:cxn>
              <a:cxn ang="0">
                <a:pos x="2784" y="8"/>
              </a:cxn>
              <a:cxn ang="0">
                <a:pos x="1872" y="56"/>
              </a:cxn>
              <a:cxn ang="0">
                <a:pos x="1440" y="56"/>
              </a:cxn>
              <a:cxn ang="0">
                <a:pos x="912" y="56"/>
              </a:cxn>
            </a:cxnLst>
            <a:rect l="0" t="0" r="r" b="b"/>
            <a:pathLst>
              <a:path w="5296" h="304">
                <a:moveTo>
                  <a:pt x="912" y="56"/>
                </a:moveTo>
                <a:cubicBezTo>
                  <a:pt x="784" y="56"/>
                  <a:pt x="744" y="56"/>
                  <a:pt x="672" y="56"/>
                </a:cubicBezTo>
                <a:cubicBezTo>
                  <a:pt x="600" y="56"/>
                  <a:pt x="576" y="48"/>
                  <a:pt x="480" y="56"/>
                </a:cubicBezTo>
                <a:cubicBezTo>
                  <a:pt x="384" y="64"/>
                  <a:pt x="160" y="80"/>
                  <a:pt x="96" y="104"/>
                </a:cubicBezTo>
                <a:cubicBezTo>
                  <a:pt x="32" y="128"/>
                  <a:pt x="0" y="176"/>
                  <a:pt x="96" y="200"/>
                </a:cubicBezTo>
                <a:cubicBezTo>
                  <a:pt x="192" y="224"/>
                  <a:pt x="384" y="232"/>
                  <a:pt x="672" y="248"/>
                </a:cubicBezTo>
                <a:cubicBezTo>
                  <a:pt x="960" y="264"/>
                  <a:pt x="1488" y="288"/>
                  <a:pt x="1824" y="296"/>
                </a:cubicBezTo>
                <a:cubicBezTo>
                  <a:pt x="2160" y="304"/>
                  <a:pt x="2424" y="304"/>
                  <a:pt x="2688" y="296"/>
                </a:cubicBezTo>
                <a:cubicBezTo>
                  <a:pt x="2952" y="288"/>
                  <a:pt x="3208" y="256"/>
                  <a:pt x="3408" y="248"/>
                </a:cubicBezTo>
                <a:cubicBezTo>
                  <a:pt x="3608" y="240"/>
                  <a:pt x="3712" y="240"/>
                  <a:pt x="3888" y="248"/>
                </a:cubicBezTo>
                <a:cubicBezTo>
                  <a:pt x="4064" y="256"/>
                  <a:pt x="4248" y="296"/>
                  <a:pt x="4464" y="296"/>
                </a:cubicBezTo>
                <a:cubicBezTo>
                  <a:pt x="4680" y="296"/>
                  <a:pt x="5072" y="288"/>
                  <a:pt x="5184" y="248"/>
                </a:cubicBezTo>
                <a:cubicBezTo>
                  <a:pt x="5296" y="208"/>
                  <a:pt x="5184" y="96"/>
                  <a:pt x="5136" y="56"/>
                </a:cubicBezTo>
                <a:cubicBezTo>
                  <a:pt x="5088" y="16"/>
                  <a:pt x="5024" y="8"/>
                  <a:pt x="4896" y="8"/>
                </a:cubicBezTo>
                <a:cubicBezTo>
                  <a:pt x="4768" y="8"/>
                  <a:pt x="4536" y="56"/>
                  <a:pt x="4368" y="56"/>
                </a:cubicBezTo>
                <a:cubicBezTo>
                  <a:pt x="4200" y="56"/>
                  <a:pt x="4056" y="16"/>
                  <a:pt x="3888" y="8"/>
                </a:cubicBezTo>
                <a:cubicBezTo>
                  <a:pt x="3720" y="0"/>
                  <a:pt x="3544" y="8"/>
                  <a:pt x="3360" y="8"/>
                </a:cubicBezTo>
                <a:cubicBezTo>
                  <a:pt x="3176" y="8"/>
                  <a:pt x="3032" y="0"/>
                  <a:pt x="2784" y="8"/>
                </a:cubicBezTo>
                <a:cubicBezTo>
                  <a:pt x="2536" y="16"/>
                  <a:pt x="2096" y="48"/>
                  <a:pt x="1872" y="56"/>
                </a:cubicBezTo>
                <a:cubicBezTo>
                  <a:pt x="1648" y="64"/>
                  <a:pt x="1600" y="56"/>
                  <a:pt x="1440" y="56"/>
                </a:cubicBezTo>
                <a:cubicBezTo>
                  <a:pt x="1280" y="56"/>
                  <a:pt x="1040" y="56"/>
                  <a:pt x="912" y="56"/>
                </a:cubicBezTo>
                <a:close/>
              </a:path>
            </a:pathLst>
          </a:custGeom>
          <a:gradFill rotWithShape="1">
            <a:gsLst>
              <a:gs pos="0">
                <a:srgbClr val="FF0000"/>
              </a:gs>
              <a:gs pos="100000">
                <a:srgbClr val="FF0000">
                  <a:gamma/>
                  <a:shade val="46275"/>
                  <a:invGamma/>
                </a:srgbClr>
              </a:gs>
            </a:gsLst>
            <a:lin ang="5400000" scaled="1"/>
          </a:gradFill>
          <a:ln w="9525">
            <a:noFill/>
            <a:round/>
            <a:headEnd/>
            <a:tailEnd/>
          </a:ln>
          <a:effectLst/>
        </p:spPr>
        <p:txBody>
          <a:bodyPr/>
          <a:lstStyle/>
          <a:p>
            <a:endParaRPr lang="en-US"/>
          </a:p>
        </p:txBody>
      </p:sp>
      <p:sp>
        <p:nvSpPr>
          <p:cNvPr id="276522" name="Text Box 42"/>
          <p:cNvSpPr txBox="1">
            <a:spLocks noChangeArrowheads="1"/>
          </p:cNvSpPr>
          <p:nvPr/>
        </p:nvSpPr>
        <p:spPr bwMode="auto">
          <a:xfrm>
            <a:off x="6629400" y="914400"/>
            <a:ext cx="2133600" cy="274638"/>
          </a:xfrm>
          <a:prstGeom prst="rect">
            <a:avLst/>
          </a:prstGeom>
          <a:noFill/>
          <a:ln w="9525">
            <a:noFill/>
            <a:miter lim="800000"/>
            <a:headEnd/>
            <a:tailEnd/>
          </a:ln>
          <a:effectLst/>
        </p:spPr>
        <p:txBody>
          <a:bodyPr>
            <a:spAutoFit/>
          </a:bodyPr>
          <a:lstStyle/>
          <a:p>
            <a:pPr>
              <a:spcBef>
                <a:spcPct val="50000"/>
              </a:spcBef>
            </a:pPr>
            <a:r>
              <a:rPr lang="en-US" sz="1200" b="1" i="1">
                <a:cs typeface="Arial" pitchFamily="34" charset="0"/>
              </a:rPr>
              <a:t>(Hers, et al 2000)</a:t>
            </a:r>
          </a:p>
        </p:txBody>
      </p:sp>
      <p:sp>
        <p:nvSpPr>
          <p:cNvPr id="276523" name="Text Box 43"/>
          <p:cNvSpPr txBox="1">
            <a:spLocks noChangeArrowheads="1"/>
          </p:cNvSpPr>
          <p:nvPr/>
        </p:nvSpPr>
        <p:spPr bwMode="auto">
          <a:xfrm>
            <a:off x="8382000" y="5791200"/>
            <a:ext cx="6096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20</a:t>
            </a:r>
          </a:p>
        </p:txBody>
      </p:sp>
      <p:sp>
        <p:nvSpPr>
          <p:cNvPr id="276524" name="Rectangle 44"/>
          <p:cNvSpPr>
            <a:spLocks noChangeArrowheads="1"/>
          </p:cNvSpPr>
          <p:nvPr/>
        </p:nvSpPr>
        <p:spPr bwMode="auto">
          <a:xfrm rot="-5400000">
            <a:off x="8343900" y="5799138"/>
            <a:ext cx="76200" cy="609600"/>
          </a:xfrm>
          <a:prstGeom prst="rect">
            <a:avLst/>
          </a:prstGeom>
          <a:solidFill>
            <a:srgbClr val="000000"/>
          </a:solidFill>
          <a:ln w="25400">
            <a:solidFill>
              <a:schemeClr val="tx1"/>
            </a:solidFill>
            <a:miter lim="800000"/>
            <a:headEnd/>
            <a:tailEnd/>
          </a:ln>
          <a:effectLst/>
        </p:spPr>
        <p:txBody>
          <a:bodyPr wrap="none" anchor="ctr"/>
          <a:lstStyle/>
          <a:p>
            <a:endParaRPr lang="en-US"/>
          </a:p>
        </p:txBody>
      </p:sp>
      <p:sp>
        <p:nvSpPr>
          <p:cNvPr id="276525" name="Rectangle 45"/>
          <p:cNvSpPr>
            <a:spLocks noChangeArrowheads="1"/>
          </p:cNvSpPr>
          <p:nvPr/>
        </p:nvSpPr>
        <p:spPr bwMode="auto">
          <a:xfrm rot="-5400000">
            <a:off x="7734300" y="5799138"/>
            <a:ext cx="76200" cy="609600"/>
          </a:xfrm>
          <a:prstGeom prst="rect">
            <a:avLst/>
          </a:prstGeom>
          <a:noFill/>
          <a:ln w="25400">
            <a:solidFill>
              <a:schemeClr val="tx1"/>
            </a:solidFill>
            <a:miter lim="800000"/>
            <a:headEnd/>
            <a:tailEnd/>
          </a:ln>
          <a:effectLst/>
        </p:spPr>
        <p:txBody>
          <a:bodyPr wrap="none" anchor="ctr"/>
          <a:lstStyle/>
          <a:p>
            <a:endParaRPr lang="en-US"/>
          </a:p>
        </p:txBody>
      </p:sp>
      <p:sp>
        <p:nvSpPr>
          <p:cNvPr id="276526" name="Text Box 46"/>
          <p:cNvSpPr txBox="1">
            <a:spLocks noChangeArrowheads="1"/>
          </p:cNvSpPr>
          <p:nvPr/>
        </p:nvSpPr>
        <p:spPr bwMode="auto">
          <a:xfrm>
            <a:off x="7010400" y="4779963"/>
            <a:ext cx="762000" cy="244475"/>
          </a:xfrm>
          <a:prstGeom prst="rect">
            <a:avLst/>
          </a:prstGeom>
          <a:noFill/>
          <a:ln w="9525">
            <a:noFill/>
            <a:miter lim="800000"/>
            <a:headEnd/>
            <a:tailEnd/>
          </a:ln>
          <a:effectLst/>
        </p:spPr>
        <p:txBody>
          <a:bodyPr>
            <a:spAutoFit/>
          </a:bodyPr>
          <a:lstStyle/>
          <a:p>
            <a:pPr algn="r">
              <a:spcBef>
                <a:spcPct val="50000"/>
              </a:spcBef>
            </a:pPr>
            <a:r>
              <a:rPr lang="en-US" sz="1000" b="1">
                <a:solidFill>
                  <a:srgbClr val="0000FF"/>
                </a:solidFill>
                <a:cs typeface="Arial" pitchFamily="34" charset="0"/>
              </a:rPr>
              <a:t>1.0%</a:t>
            </a:r>
          </a:p>
        </p:txBody>
      </p:sp>
      <p:sp>
        <p:nvSpPr>
          <p:cNvPr id="276527" name="Text Box 47"/>
          <p:cNvSpPr txBox="1">
            <a:spLocks noChangeArrowheads="1"/>
          </p:cNvSpPr>
          <p:nvPr/>
        </p:nvSpPr>
        <p:spPr bwMode="auto">
          <a:xfrm>
            <a:off x="7010400" y="4551363"/>
            <a:ext cx="1066800" cy="244475"/>
          </a:xfrm>
          <a:prstGeom prst="rect">
            <a:avLst/>
          </a:prstGeom>
          <a:noFill/>
          <a:ln w="9525">
            <a:noFill/>
            <a:miter lim="800000"/>
            <a:headEnd/>
            <a:tailEnd/>
          </a:ln>
          <a:effectLst/>
        </p:spPr>
        <p:txBody>
          <a:bodyPr>
            <a:spAutoFit/>
          </a:bodyPr>
          <a:lstStyle/>
          <a:p>
            <a:pPr>
              <a:spcBef>
                <a:spcPct val="50000"/>
              </a:spcBef>
            </a:pPr>
            <a:r>
              <a:rPr lang="en-US" sz="1000" b="1">
                <a:solidFill>
                  <a:srgbClr val="FF0000"/>
                </a:solidFill>
                <a:cs typeface="Arial" pitchFamily="34" charset="0"/>
              </a:rPr>
              <a:t>50,000,000</a:t>
            </a:r>
          </a:p>
        </p:txBody>
      </p:sp>
      <p:sp>
        <p:nvSpPr>
          <p:cNvPr id="276528" name="Text Box 48"/>
          <p:cNvSpPr txBox="1">
            <a:spLocks noChangeArrowheads="1"/>
          </p:cNvSpPr>
          <p:nvPr/>
        </p:nvSpPr>
        <p:spPr bwMode="auto">
          <a:xfrm>
            <a:off x="7772400" y="4795838"/>
            <a:ext cx="10668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Oxygen, %</a:t>
            </a:r>
          </a:p>
        </p:txBody>
      </p:sp>
      <p:sp>
        <p:nvSpPr>
          <p:cNvPr id="276529" name="Text Box 49"/>
          <p:cNvSpPr txBox="1">
            <a:spLocks noChangeArrowheads="1"/>
          </p:cNvSpPr>
          <p:nvPr/>
        </p:nvSpPr>
        <p:spPr bwMode="auto">
          <a:xfrm>
            <a:off x="7391400" y="3225800"/>
            <a:ext cx="1066800" cy="274638"/>
          </a:xfrm>
          <a:prstGeom prst="rect">
            <a:avLst/>
          </a:prstGeom>
          <a:noFill/>
          <a:ln w="9525">
            <a:noFill/>
            <a:miter lim="800000"/>
            <a:headEnd/>
            <a:tailEnd/>
          </a:ln>
          <a:effectLst/>
        </p:spPr>
        <p:txBody>
          <a:bodyPr>
            <a:spAutoFit/>
          </a:bodyPr>
          <a:lstStyle/>
          <a:p>
            <a:pPr>
              <a:spcBef>
                <a:spcPct val="50000"/>
              </a:spcBef>
            </a:pPr>
            <a:r>
              <a:rPr lang="en-US" sz="1200" b="1" u="sng">
                <a:cs typeface="Arial" pitchFamily="34" charset="0"/>
              </a:rPr>
              <a:t>KEY</a:t>
            </a:r>
          </a:p>
        </p:txBody>
      </p:sp>
      <p:sp>
        <p:nvSpPr>
          <p:cNvPr id="276530" name="Text Box 50"/>
          <p:cNvSpPr txBox="1">
            <a:spLocks noChangeArrowheads="1"/>
          </p:cNvSpPr>
          <p:nvPr/>
        </p:nvSpPr>
        <p:spPr bwMode="auto">
          <a:xfrm>
            <a:off x="7772400" y="4567238"/>
            <a:ext cx="12954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Benzene, ug/m3</a:t>
            </a:r>
          </a:p>
        </p:txBody>
      </p:sp>
      <p:sp>
        <p:nvSpPr>
          <p:cNvPr id="276531" name="AutoShape 51"/>
          <p:cNvSpPr>
            <a:spLocks noChangeArrowheads="1"/>
          </p:cNvSpPr>
          <p:nvPr/>
        </p:nvSpPr>
        <p:spPr bwMode="auto">
          <a:xfrm>
            <a:off x="7467600" y="42624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32" name="AutoShape 52"/>
          <p:cNvSpPr>
            <a:spLocks noChangeArrowheads="1"/>
          </p:cNvSpPr>
          <p:nvPr/>
        </p:nvSpPr>
        <p:spPr bwMode="auto">
          <a:xfrm>
            <a:off x="7467600" y="3881438"/>
            <a:ext cx="152400" cy="1524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sp>
        <p:nvSpPr>
          <p:cNvPr id="276533" name="Text Box 53"/>
          <p:cNvSpPr txBox="1">
            <a:spLocks noChangeArrowheads="1"/>
          </p:cNvSpPr>
          <p:nvPr/>
        </p:nvSpPr>
        <p:spPr bwMode="auto">
          <a:xfrm>
            <a:off x="7772400" y="3821113"/>
            <a:ext cx="1219200" cy="365125"/>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Sub-Slab vapor sample point</a:t>
            </a:r>
          </a:p>
        </p:txBody>
      </p:sp>
      <p:sp>
        <p:nvSpPr>
          <p:cNvPr id="276534" name="Text Box 54"/>
          <p:cNvSpPr txBox="1">
            <a:spLocks noChangeArrowheads="1"/>
          </p:cNvSpPr>
          <p:nvPr/>
        </p:nvSpPr>
        <p:spPr bwMode="auto">
          <a:xfrm>
            <a:off x="7772400" y="4202113"/>
            <a:ext cx="1600200" cy="365125"/>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Sub-Surface vapor sample point</a:t>
            </a:r>
          </a:p>
        </p:txBody>
      </p:sp>
      <p:sp>
        <p:nvSpPr>
          <p:cNvPr id="276535" name="Text Box 55"/>
          <p:cNvSpPr txBox="1">
            <a:spLocks noChangeArrowheads="1"/>
          </p:cNvSpPr>
          <p:nvPr/>
        </p:nvSpPr>
        <p:spPr bwMode="auto">
          <a:xfrm>
            <a:off x="7315200" y="5791200"/>
            <a:ext cx="3810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0</a:t>
            </a:r>
          </a:p>
        </p:txBody>
      </p:sp>
      <p:sp>
        <p:nvSpPr>
          <p:cNvPr id="276536" name="Text Box 56"/>
          <p:cNvSpPr txBox="1">
            <a:spLocks noChangeArrowheads="1"/>
          </p:cNvSpPr>
          <p:nvPr/>
        </p:nvSpPr>
        <p:spPr bwMode="auto">
          <a:xfrm>
            <a:off x="7315200" y="3500438"/>
            <a:ext cx="9906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SG-BC</a:t>
            </a:r>
          </a:p>
        </p:txBody>
      </p:sp>
      <p:sp>
        <p:nvSpPr>
          <p:cNvPr id="276537" name="Text Box 57"/>
          <p:cNvSpPr txBox="1">
            <a:spLocks noChangeArrowheads="1"/>
          </p:cNvSpPr>
          <p:nvPr/>
        </p:nvSpPr>
        <p:spPr bwMode="auto">
          <a:xfrm>
            <a:off x="7772400" y="3440113"/>
            <a:ext cx="990600" cy="365125"/>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Vapor sample point identifier</a:t>
            </a:r>
          </a:p>
        </p:txBody>
      </p:sp>
      <p:sp>
        <p:nvSpPr>
          <p:cNvPr id="276538" name="Rectangle 58"/>
          <p:cNvSpPr>
            <a:spLocks noChangeArrowheads="1"/>
          </p:cNvSpPr>
          <p:nvPr/>
        </p:nvSpPr>
        <p:spPr bwMode="auto">
          <a:xfrm>
            <a:off x="6934200" y="3195638"/>
            <a:ext cx="2057400" cy="1905000"/>
          </a:xfrm>
          <a:prstGeom prst="rect">
            <a:avLst/>
          </a:prstGeom>
          <a:noFill/>
          <a:ln w="25400">
            <a:solidFill>
              <a:schemeClr val="tx1"/>
            </a:solidFill>
            <a:miter lim="800000"/>
            <a:headEnd/>
            <a:tailEnd/>
          </a:ln>
          <a:effectLst/>
        </p:spPr>
        <p:txBody>
          <a:bodyPr wrap="none" anchor="ctr"/>
          <a:lstStyle/>
          <a:p>
            <a:endParaRPr lang="en-US"/>
          </a:p>
        </p:txBody>
      </p:sp>
      <p:sp>
        <p:nvSpPr>
          <p:cNvPr id="276539" name="Text Box 59"/>
          <p:cNvSpPr txBox="1">
            <a:spLocks noChangeArrowheads="1"/>
          </p:cNvSpPr>
          <p:nvPr/>
        </p:nvSpPr>
        <p:spPr bwMode="auto">
          <a:xfrm>
            <a:off x="5334000" y="2382838"/>
            <a:ext cx="762000" cy="244475"/>
          </a:xfrm>
          <a:prstGeom prst="rect">
            <a:avLst/>
          </a:prstGeom>
          <a:noFill/>
          <a:ln w="9525">
            <a:noFill/>
            <a:miter lim="800000"/>
            <a:headEnd/>
            <a:tailEnd/>
          </a:ln>
          <a:effectLst/>
        </p:spPr>
        <p:txBody>
          <a:bodyPr>
            <a:spAutoFit/>
          </a:bodyPr>
          <a:lstStyle/>
          <a:p>
            <a:pPr>
              <a:spcBef>
                <a:spcPct val="50000"/>
              </a:spcBef>
            </a:pPr>
            <a:r>
              <a:rPr lang="en-US" sz="1000" b="1">
                <a:solidFill>
                  <a:srgbClr val="0000FF"/>
                </a:solidFill>
                <a:cs typeface="Arial" pitchFamily="34" charset="0"/>
              </a:rPr>
              <a:t>10 %</a:t>
            </a:r>
          </a:p>
        </p:txBody>
      </p:sp>
      <p:sp>
        <p:nvSpPr>
          <p:cNvPr id="276540" name="AutoShape 60"/>
          <p:cNvSpPr>
            <a:spLocks noChangeArrowheads="1"/>
          </p:cNvSpPr>
          <p:nvPr/>
        </p:nvSpPr>
        <p:spPr bwMode="auto">
          <a:xfrm>
            <a:off x="5257800" y="24590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41" name="Text Box 61"/>
          <p:cNvSpPr txBox="1">
            <a:spLocks noChangeArrowheads="1"/>
          </p:cNvSpPr>
          <p:nvPr/>
        </p:nvSpPr>
        <p:spPr bwMode="auto">
          <a:xfrm>
            <a:off x="5181600" y="3221038"/>
            <a:ext cx="1066800"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FF0000"/>
                </a:solidFill>
                <a:cs typeface="Arial" pitchFamily="34" charset="0"/>
              </a:rPr>
              <a:t>50,000,000</a:t>
            </a:r>
          </a:p>
        </p:txBody>
      </p:sp>
      <p:sp>
        <p:nvSpPr>
          <p:cNvPr id="276542" name="AutoShape 62"/>
          <p:cNvSpPr>
            <a:spLocks noChangeArrowheads="1"/>
          </p:cNvSpPr>
          <p:nvPr/>
        </p:nvSpPr>
        <p:spPr bwMode="auto">
          <a:xfrm>
            <a:off x="5257800" y="3297238"/>
            <a:ext cx="152400" cy="152400"/>
          </a:xfrm>
          <a:prstGeom prst="diamond">
            <a:avLst/>
          </a:prstGeom>
          <a:solidFill>
            <a:srgbClr val="FF0000"/>
          </a:solidFill>
          <a:ln w="9525">
            <a:solidFill>
              <a:srgbClr val="FF0000"/>
            </a:solidFill>
            <a:miter lim="800000"/>
            <a:headEnd/>
            <a:tailEnd/>
          </a:ln>
          <a:effectLst/>
        </p:spPr>
        <p:txBody>
          <a:bodyPr wrap="none" anchor="ctr"/>
          <a:lstStyle/>
          <a:p>
            <a:endParaRPr lang="en-US"/>
          </a:p>
        </p:txBody>
      </p:sp>
      <p:sp>
        <p:nvSpPr>
          <p:cNvPr id="276543" name="Text Box 63"/>
          <p:cNvSpPr txBox="1">
            <a:spLocks noChangeArrowheads="1"/>
          </p:cNvSpPr>
          <p:nvPr/>
        </p:nvSpPr>
        <p:spPr bwMode="auto">
          <a:xfrm>
            <a:off x="4114800" y="5126038"/>
            <a:ext cx="1524000" cy="244475"/>
          </a:xfrm>
          <a:prstGeom prst="rect">
            <a:avLst/>
          </a:prstGeom>
          <a:solidFill>
            <a:srgbClr val="FF0000"/>
          </a:solidFill>
          <a:ln w="9525">
            <a:noFill/>
            <a:miter lim="800000"/>
            <a:headEnd/>
            <a:tailEnd/>
          </a:ln>
          <a:effectLst/>
        </p:spPr>
        <p:txBody>
          <a:bodyPr>
            <a:spAutoFit/>
          </a:bodyPr>
          <a:lstStyle/>
          <a:p>
            <a:pPr>
              <a:spcBef>
                <a:spcPct val="50000"/>
              </a:spcBef>
            </a:pPr>
            <a:r>
              <a:rPr lang="en-US" sz="1000" b="1">
                <a:solidFill>
                  <a:schemeClr val="bg1"/>
                </a:solidFill>
              </a:rPr>
              <a:t>LNAPL, benzene-rich</a:t>
            </a:r>
          </a:p>
        </p:txBody>
      </p:sp>
      <p:sp>
        <p:nvSpPr>
          <p:cNvPr id="276544" name="AutoShape 64"/>
          <p:cNvSpPr>
            <a:spLocks noChangeArrowheads="1"/>
          </p:cNvSpPr>
          <p:nvPr/>
        </p:nvSpPr>
        <p:spPr bwMode="auto">
          <a:xfrm flipV="1">
            <a:off x="2286000" y="1417638"/>
            <a:ext cx="2286000" cy="152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chemeClr val="tx1"/>
            </a:solidFill>
            <a:miter lim="800000"/>
            <a:headEnd/>
            <a:tailEnd/>
          </a:ln>
          <a:effectLst/>
        </p:spPr>
        <p:txBody>
          <a:bodyPr wrap="none" anchor="ctr"/>
          <a:lstStyle/>
          <a:p>
            <a:endParaRPr lang="en-US"/>
          </a:p>
        </p:txBody>
      </p:sp>
      <p:sp>
        <p:nvSpPr>
          <p:cNvPr id="276545" name="Text Box 65"/>
          <p:cNvSpPr txBox="1">
            <a:spLocks noChangeArrowheads="1"/>
          </p:cNvSpPr>
          <p:nvPr/>
        </p:nvSpPr>
        <p:spPr bwMode="auto">
          <a:xfrm>
            <a:off x="6019800" y="2087563"/>
            <a:ext cx="914400" cy="244475"/>
          </a:xfrm>
          <a:prstGeom prst="rect">
            <a:avLst/>
          </a:prstGeom>
          <a:noFill/>
          <a:ln w="9525">
            <a:noFill/>
            <a:miter lim="800000"/>
            <a:headEnd/>
            <a:tailEnd/>
          </a:ln>
          <a:effectLst/>
        </p:spPr>
        <p:txBody>
          <a:bodyPr>
            <a:spAutoFit/>
          </a:bodyPr>
          <a:lstStyle/>
          <a:p>
            <a:pPr algn="ctr">
              <a:spcBef>
                <a:spcPct val="50000"/>
              </a:spcBef>
            </a:pPr>
            <a:r>
              <a:rPr lang="en-US" sz="1000" b="1">
                <a:cs typeface="Arial" pitchFamily="34" charset="0"/>
              </a:rPr>
              <a:t>Bare soil</a:t>
            </a:r>
          </a:p>
        </p:txBody>
      </p:sp>
      <p:sp>
        <p:nvSpPr>
          <p:cNvPr id="276546" name="Text Box 66"/>
          <p:cNvSpPr txBox="1">
            <a:spLocks noChangeArrowheads="1"/>
          </p:cNvSpPr>
          <p:nvPr/>
        </p:nvSpPr>
        <p:spPr bwMode="auto">
          <a:xfrm>
            <a:off x="762000" y="5715000"/>
            <a:ext cx="4800600" cy="915988"/>
          </a:xfrm>
          <a:prstGeom prst="rect">
            <a:avLst/>
          </a:prstGeom>
          <a:solidFill>
            <a:schemeClr val="bg1"/>
          </a:solidFill>
          <a:ln w="9525">
            <a:noFill/>
            <a:miter lim="800000"/>
            <a:headEnd/>
            <a:tailEnd/>
          </a:ln>
          <a:effectLst/>
        </p:spPr>
        <p:txBody>
          <a:bodyPr lIns="91418" tIns="45709" rIns="91418" bIns="45709">
            <a:spAutoFit/>
          </a:bodyPr>
          <a:lstStyle/>
          <a:p>
            <a:pPr>
              <a:spcBef>
                <a:spcPct val="50000"/>
              </a:spcBef>
              <a:buSzPct val="150000"/>
            </a:pPr>
            <a:r>
              <a:rPr lang="en-US" b="1" i="1" u="sng"/>
              <a:t>FIELD RESULTS</a:t>
            </a:r>
            <a:r>
              <a:rPr lang="en-US" b="1" i="1"/>
              <a:t>:</a:t>
            </a:r>
            <a:r>
              <a:rPr lang="en-US"/>
              <a:t> </a:t>
            </a:r>
            <a:r>
              <a:rPr lang="en-US" b="1" i="1">
                <a:cs typeface="Arial" pitchFamily="34" charset="0"/>
              </a:rPr>
              <a:t>Oxygen is NOT occluded by small building ~9 ft above LNAPL source</a:t>
            </a:r>
          </a:p>
        </p:txBody>
      </p:sp>
      <p:sp>
        <p:nvSpPr>
          <p:cNvPr id="276547" name="Text Box 67"/>
          <p:cNvSpPr txBox="1">
            <a:spLocks noChangeArrowheads="1"/>
          </p:cNvSpPr>
          <p:nvPr/>
        </p:nvSpPr>
        <p:spPr bwMode="auto">
          <a:xfrm>
            <a:off x="7391400" y="6096000"/>
            <a:ext cx="13716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Feet, horizontal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1008063" y="3429000"/>
            <a:ext cx="7086600" cy="1295400"/>
          </a:xfrm>
          <a:prstGeom prst="rect">
            <a:avLst/>
          </a:prstGeom>
          <a:noFill/>
          <a:ln w="9525">
            <a:noFill/>
            <a:miter lim="800000"/>
            <a:headEnd/>
            <a:tailEnd/>
          </a:ln>
          <a:effectLst/>
        </p:spPr>
        <p:txBody>
          <a:bodyPr lIns="91397" tIns="45698" rIns="91397" bIns="45698" anchor="ctr"/>
          <a:lstStyle/>
          <a:p>
            <a:pPr algn="ctr"/>
            <a:r>
              <a:rPr lang="en-US" sz="4000" b="1" i="1">
                <a:solidFill>
                  <a:schemeClr val="accent2"/>
                </a:solidFill>
              </a:rPr>
              <a:t>Petroleum Hydrocarbon Vapor Intrusion</a:t>
            </a:r>
          </a:p>
        </p:txBody>
      </p:sp>
      <p:sp>
        <p:nvSpPr>
          <p:cNvPr id="295939" name="Rectangle 3"/>
          <p:cNvSpPr>
            <a:spLocks noChangeArrowheads="1"/>
          </p:cNvSpPr>
          <p:nvPr/>
        </p:nvSpPr>
        <p:spPr bwMode="auto">
          <a:xfrm>
            <a:off x="304800" y="76200"/>
            <a:ext cx="8534400" cy="1981200"/>
          </a:xfrm>
          <a:prstGeom prst="rect">
            <a:avLst/>
          </a:prstGeom>
          <a:noFill/>
          <a:ln w="9525">
            <a:noFill/>
            <a:miter lim="800000"/>
            <a:headEnd/>
            <a:tailEnd/>
          </a:ln>
          <a:effectLst/>
        </p:spPr>
        <p:txBody>
          <a:bodyPr lIns="91397" tIns="45698" rIns="91397" bIns="45698" anchor="ctr"/>
          <a:lstStyle/>
          <a:p>
            <a:pPr algn="ctr"/>
            <a:r>
              <a:rPr lang="en-US" sz="5000" b="1">
                <a:solidFill>
                  <a:schemeClr val="accent2"/>
                </a:solidFill>
              </a:rPr>
              <a:t>Recent Timeline &amp; History</a:t>
            </a:r>
          </a:p>
        </p:txBody>
      </p:sp>
      <p:sp>
        <p:nvSpPr>
          <p:cNvPr id="295940" name="Rectangle 4"/>
          <p:cNvSpPr>
            <a:spLocks noChangeArrowheads="1"/>
          </p:cNvSpPr>
          <p:nvPr/>
        </p:nvSpPr>
        <p:spPr bwMode="auto">
          <a:xfrm>
            <a:off x="1008063" y="2667000"/>
            <a:ext cx="7086600" cy="990600"/>
          </a:xfrm>
          <a:prstGeom prst="rect">
            <a:avLst/>
          </a:prstGeom>
          <a:noFill/>
          <a:ln w="9525">
            <a:noFill/>
            <a:miter lim="800000"/>
            <a:headEnd/>
            <a:tailEnd/>
          </a:ln>
          <a:effectLst/>
        </p:spPr>
        <p:txBody>
          <a:bodyPr lIns="91397" tIns="45698" rIns="91397" bIns="45698" anchor="ctr"/>
          <a:lstStyle/>
          <a:p>
            <a:pPr algn="ctr"/>
            <a:r>
              <a:rPr lang="en-US" sz="4000" b="1" i="1">
                <a:solidFill>
                  <a:schemeClr val="accent2"/>
                </a:solidFill>
              </a:rPr>
              <a:t>Work Groups &amp; Studies of</a:t>
            </a:r>
          </a:p>
        </p:txBody>
      </p:sp>
      <p:pic>
        <p:nvPicPr>
          <p:cNvPr id="295941" name="Picture 5" descr="j0297707"/>
          <p:cNvPicPr>
            <a:picLocks noGrp="1" noChangeAspect="1" noChangeArrowheads="1"/>
          </p:cNvPicPr>
          <p:nvPr>
            <p:ph/>
          </p:nvPr>
        </p:nvPicPr>
        <p:blipFill>
          <a:blip r:embed="rId3" cstate="print"/>
          <a:srcRect/>
          <a:stretch>
            <a:fillRect/>
          </a:stretch>
        </p:blipFill>
        <p:spPr>
          <a:xfrm>
            <a:off x="6878638" y="4198938"/>
            <a:ext cx="2036762" cy="2506662"/>
          </a:xfrm>
          <a:noFill/>
          <a:ln/>
        </p:spPr>
      </p:pic>
      <p:sp>
        <p:nvSpPr>
          <p:cNvPr id="295942" name="Rectangle 6"/>
          <p:cNvSpPr>
            <a:spLocks noChangeArrowheads="1"/>
          </p:cNvSpPr>
          <p:nvPr/>
        </p:nvSpPr>
        <p:spPr bwMode="auto">
          <a:xfrm>
            <a:off x="2438400" y="1447800"/>
            <a:ext cx="4343400" cy="1371600"/>
          </a:xfrm>
          <a:prstGeom prst="rect">
            <a:avLst/>
          </a:prstGeom>
          <a:noFill/>
          <a:ln w="9525">
            <a:noFill/>
            <a:miter lim="800000"/>
            <a:headEnd/>
            <a:tailEnd/>
          </a:ln>
          <a:effectLst/>
        </p:spPr>
        <p:txBody>
          <a:bodyPr lIns="91397" tIns="45698" rIns="91397" bIns="45698" anchor="ctr"/>
          <a:lstStyle/>
          <a:p>
            <a:pPr algn="ctr"/>
            <a:r>
              <a:rPr lang="en-US" sz="6000" b="1"/>
              <a:t>2002-2011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reeform 2"/>
          <p:cNvSpPr>
            <a:spLocks/>
          </p:cNvSpPr>
          <p:nvPr/>
        </p:nvSpPr>
        <p:spPr bwMode="auto">
          <a:xfrm>
            <a:off x="4699000" y="1905000"/>
            <a:ext cx="1905000" cy="2819400"/>
          </a:xfrm>
          <a:custGeom>
            <a:avLst/>
            <a:gdLst/>
            <a:ahLst/>
            <a:cxnLst>
              <a:cxn ang="0">
                <a:pos x="0" y="0"/>
              </a:cxn>
              <a:cxn ang="0">
                <a:pos x="192" y="768"/>
              </a:cxn>
              <a:cxn ang="0">
                <a:pos x="768" y="1248"/>
              </a:cxn>
              <a:cxn ang="0">
                <a:pos x="1584" y="1728"/>
              </a:cxn>
            </a:cxnLst>
            <a:rect l="0" t="0" r="r" b="b"/>
            <a:pathLst>
              <a:path w="1584" h="1728">
                <a:moveTo>
                  <a:pt x="0" y="0"/>
                </a:moveTo>
                <a:cubicBezTo>
                  <a:pt x="32" y="280"/>
                  <a:pt x="64" y="560"/>
                  <a:pt x="192" y="768"/>
                </a:cubicBezTo>
                <a:cubicBezTo>
                  <a:pt x="320" y="976"/>
                  <a:pt x="536" y="1088"/>
                  <a:pt x="768" y="1248"/>
                </a:cubicBezTo>
                <a:cubicBezTo>
                  <a:pt x="1000" y="1408"/>
                  <a:pt x="1448" y="1648"/>
                  <a:pt x="1584" y="1728"/>
                </a:cubicBezTo>
              </a:path>
            </a:pathLst>
          </a:custGeom>
          <a:noFill/>
          <a:ln w="19050">
            <a:solidFill>
              <a:srgbClr val="0000FF"/>
            </a:solidFill>
            <a:prstDash val="solid"/>
            <a:round/>
            <a:headEnd/>
            <a:tailEnd/>
          </a:ln>
          <a:effectLst/>
        </p:spPr>
        <p:txBody>
          <a:bodyPr/>
          <a:lstStyle/>
          <a:p>
            <a:endParaRPr lang="en-US"/>
          </a:p>
        </p:txBody>
      </p:sp>
      <p:sp>
        <p:nvSpPr>
          <p:cNvPr id="289795" name="Line 3"/>
          <p:cNvSpPr>
            <a:spLocks noChangeShapeType="1"/>
          </p:cNvSpPr>
          <p:nvPr/>
        </p:nvSpPr>
        <p:spPr bwMode="auto">
          <a:xfrm>
            <a:off x="381000" y="1905000"/>
            <a:ext cx="8229600" cy="0"/>
          </a:xfrm>
          <a:prstGeom prst="line">
            <a:avLst/>
          </a:prstGeom>
          <a:noFill/>
          <a:ln w="9525">
            <a:solidFill>
              <a:schemeClr val="tx1"/>
            </a:solidFill>
            <a:round/>
            <a:headEnd/>
            <a:tailEnd/>
          </a:ln>
          <a:effectLst/>
        </p:spPr>
        <p:txBody>
          <a:bodyPr/>
          <a:lstStyle/>
          <a:p>
            <a:endParaRPr lang="en-US"/>
          </a:p>
        </p:txBody>
      </p:sp>
      <p:sp>
        <p:nvSpPr>
          <p:cNvPr id="289796" name="Text Box 4"/>
          <p:cNvSpPr txBox="1">
            <a:spLocks noChangeArrowheads="1"/>
          </p:cNvSpPr>
          <p:nvPr/>
        </p:nvSpPr>
        <p:spPr bwMode="auto">
          <a:xfrm>
            <a:off x="228600" y="1752600"/>
            <a:ext cx="381000" cy="274638"/>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cs typeface="Arial" pitchFamily="34" charset="0"/>
              </a:rPr>
              <a:t>0</a:t>
            </a:r>
          </a:p>
        </p:txBody>
      </p:sp>
      <p:sp>
        <p:nvSpPr>
          <p:cNvPr id="289797" name="Text Box 5"/>
          <p:cNvSpPr txBox="1">
            <a:spLocks noChangeArrowheads="1"/>
          </p:cNvSpPr>
          <p:nvPr/>
        </p:nvSpPr>
        <p:spPr bwMode="auto">
          <a:xfrm>
            <a:off x="228600" y="4602163"/>
            <a:ext cx="381000" cy="274637"/>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10</a:t>
            </a:r>
          </a:p>
        </p:txBody>
      </p:sp>
      <p:sp>
        <p:nvSpPr>
          <p:cNvPr id="289798" name="Text Box 6"/>
          <p:cNvSpPr txBox="1">
            <a:spLocks noChangeArrowheads="1"/>
          </p:cNvSpPr>
          <p:nvPr/>
        </p:nvSpPr>
        <p:spPr bwMode="auto">
          <a:xfrm>
            <a:off x="228600" y="3124200"/>
            <a:ext cx="3810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5</a:t>
            </a:r>
          </a:p>
        </p:txBody>
      </p:sp>
      <p:sp>
        <p:nvSpPr>
          <p:cNvPr id="289799" name="Line 7"/>
          <p:cNvSpPr>
            <a:spLocks noChangeShapeType="1"/>
          </p:cNvSpPr>
          <p:nvPr/>
        </p:nvSpPr>
        <p:spPr bwMode="auto">
          <a:xfrm>
            <a:off x="533400" y="3276600"/>
            <a:ext cx="228600" cy="0"/>
          </a:xfrm>
          <a:prstGeom prst="line">
            <a:avLst/>
          </a:prstGeom>
          <a:noFill/>
          <a:ln w="19050">
            <a:solidFill>
              <a:schemeClr val="tx1"/>
            </a:solidFill>
            <a:round/>
            <a:headEnd/>
            <a:tailEnd/>
          </a:ln>
          <a:effectLst/>
        </p:spPr>
        <p:txBody>
          <a:bodyPr/>
          <a:lstStyle/>
          <a:p>
            <a:endParaRPr lang="en-US"/>
          </a:p>
        </p:txBody>
      </p:sp>
      <p:sp>
        <p:nvSpPr>
          <p:cNvPr id="289800" name="Line 8"/>
          <p:cNvSpPr>
            <a:spLocks noChangeShapeType="1"/>
          </p:cNvSpPr>
          <p:nvPr/>
        </p:nvSpPr>
        <p:spPr bwMode="auto">
          <a:xfrm>
            <a:off x="533400" y="4724400"/>
            <a:ext cx="228600" cy="0"/>
          </a:xfrm>
          <a:prstGeom prst="line">
            <a:avLst/>
          </a:prstGeom>
          <a:noFill/>
          <a:ln w="19050">
            <a:solidFill>
              <a:schemeClr val="tx1"/>
            </a:solidFill>
            <a:round/>
            <a:headEnd/>
            <a:tailEnd/>
          </a:ln>
          <a:effectLst/>
        </p:spPr>
        <p:txBody>
          <a:bodyPr/>
          <a:lstStyle/>
          <a:p>
            <a:endParaRPr lang="en-US"/>
          </a:p>
        </p:txBody>
      </p:sp>
      <p:sp>
        <p:nvSpPr>
          <p:cNvPr id="289801" name="Freeform 9"/>
          <p:cNvSpPr>
            <a:spLocks/>
          </p:cNvSpPr>
          <p:nvPr/>
        </p:nvSpPr>
        <p:spPr bwMode="auto">
          <a:xfrm>
            <a:off x="736600" y="4648200"/>
            <a:ext cx="8407400" cy="241300"/>
          </a:xfrm>
          <a:custGeom>
            <a:avLst/>
            <a:gdLst/>
            <a:ahLst/>
            <a:cxnLst>
              <a:cxn ang="0">
                <a:pos x="912" y="56"/>
              </a:cxn>
              <a:cxn ang="0">
                <a:pos x="672" y="56"/>
              </a:cxn>
              <a:cxn ang="0">
                <a:pos x="480" y="56"/>
              </a:cxn>
              <a:cxn ang="0">
                <a:pos x="96" y="104"/>
              </a:cxn>
              <a:cxn ang="0">
                <a:pos x="96" y="200"/>
              </a:cxn>
              <a:cxn ang="0">
                <a:pos x="672" y="248"/>
              </a:cxn>
              <a:cxn ang="0">
                <a:pos x="1824" y="296"/>
              </a:cxn>
              <a:cxn ang="0">
                <a:pos x="2688" y="296"/>
              </a:cxn>
              <a:cxn ang="0">
                <a:pos x="3408" y="248"/>
              </a:cxn>
              <a:cxn ang="0">
                <a:pos x="3888" y="248"/>
              </a:cxn>
              <a:cxn ang="0">
                <a:pos x="4464" y="296"/>
              </a:cxn>
              <a:cxn ang="0">
                <a:pos x="5184" y="248"/>
              </a:cxn>
              <a:cxn ang="0">
                <a:pos x="5136" y="56"/>
              </a:cxn>
              <a:cxn ang="0">
                <a:pos x="4896" y="8"/>
              </a:cxn>
              <a:cxn ang="0">
                <a:pos x="4368" y="56"/>
              </a:cxn>
              <a:cxn ang="0">
                <a:pos x="3888" y="8"/>
              </a:cxn>
              <a:cxn ang="0">
                <a:pos x="3360" y="8"/>
              </a:cxn>
              <a:cxn ang="0">
                <a:pos x="2784" y="8"/>
              </a:cxn>
              <a:cxn ang="0">
                <a:pos x="1872" y="56"/>
              </a:cxn>
              <a:cxn ang="0">
                <a:pos x="1440" y="56"/>
              </a:cxn>
              <a:cxn ang="0">
                <a:pos x="912" y="56"/>
              </a:cxn>
            </a:cxnLst>
            <a:rect l="0" t="0" r="r" b="b"/>
            <a:pathLst>
              <a:path w="5296" h="304">
                <a:moveTo>
                  <a:pt x="912" y="56"/>
                </a:moveTo>
                <a:cubicBezTo>
                  <a:pt x="784" y="56"/>
                  <a:pt x="744" y="56"/>
                  <a:pt x="672" y="56"/>
                </a:cubicBezTo>
                <a:cubicBezTo>
                  <a:pt x="600" y="56"/>
                  <a:pt x="576" y="48"/>
                  <a:pt x="480" y="56"/>
                </a:cubicBezTo>
                <a:cubicBezTo>
                  <a:pt x="384" y="64"/>
                  <a:pt x="160" y="80"/>
                  <a:pt x="96" y="104"/>
                </a:cubicBezTo>
                <a:cubicBezTo>
                  <a:pt x="32" y="128"/>
                  <a:pt x="0" y="176"/>
                  <a:pt x="96" y="200"/>
                </a:cubicBezTo>
                <a:cubicBezTo>
                  <a:pt x="192" y="224"/>
                  <a:pt x="384" y="232"/>
                  <a:pt x="672" y="248"/>
                </a:cubicBezTo>
                <a:cubicBezTo>
                  <a:pt x="960" y="264"/>
                  <a:pt x="1488" y="288"/>
                  <a:pt x="1824" y="296"/>
                </a:cubicBezTo>
                <a:cubicBezTo>
                  <a:pt x="2160" y="304"/>
                  <a:pt x="2424" y="304"/>
                  <a:pt x="2688" y="296"/>
                </a:cubicBezTo>
                <a:cubicBezTo>
                  <a:pt x="2952" y="288"/>
                  <a:pt x="3208" y="256"/>
                  <a:pt x="3408" y="248"/>
                </a:cubicBezTo>
                <a:cubicBezTo>
                  <a:pt x="3608" y="240"/>
                  <a:pt x="3712" y="240"/>
                  <a:pt x="3888" y="248"/>
                </a:cubicBezTo>
                <a:cubicBezTo>
                  <a:pt x="4064" y="256"/>
                  <a:pt x="4248" y="296"/>
                  <a:pt x="4464" y="296"/>
                </a:cubicBezTo>
                <a:cubicBezTo>
                  <a:pt x="4680" y="296"/>
                  <a:pt x="5072" y="288"/>
                  <a:pt x="5184" y="248"/>
                </a:cubicBezTo>
                <a:cubicBezTo>
                  <a:pt x="5296" y="208"/>
                  <a:pt x="5184" y="96"/>
                  <a:pt x="5136" y="56"/>
                </a:cubicBezTo>
                <a:cubicBezTo>
                  <a:pt x="5088" y="16"/>
                  <a:pt x="5024" y="8"/>
                  <a:pt x="4896" y="8"/>
                </a:cubicBezTo>
                <a:cubicBezTo>
                  <a:pt x="4768" y="8"/>
                  <a:pt x="4536" y="56"/>
                  <a:pt x="4368" y="56"/>
                </a:cubicBezTo>
                <a:cubicBezTo>
                  <a:pt x="4200" y="56"/>
                  <a:pt x="4056" y="16"/>
                  <a:pt x="3888" y="8"/>
                </a:cubicBezTo>
                <a:cubicBezTo>
                  <a:pt x="3720" y="0"/>
                  <a:pt x="3544" y="8"/>
                  <a:pt x="3360" y="8"/>
                </a:cubicBezTo>
                <a:cubicBezTo>
                  <a:pt x="3176" y="8"/>
                  <a:pt x="3032" y="0"/>
                  <a:pt x="2784" y="8"/>
                </a:cubicBezTo>
                <a:cubicBezTo>
                  <a:pt x="2536" y="16"/>
                  <a:pt x="2096" y="48"/>
                  <a:pt x="1872" y="56"/>
                </a:cubicBezTo>
                <a:cubicBezTo>
                  <a:pt x="1648" y="64"/>
                  <a:pt x="1600" y="56"/>
                  <a:pt x="1440" y="56"/>
                </a:cubicBezTo>
                <a:cubicBezTo>
                  <a:pt x="1280" y="56"/>
                  <a:pt x="1040" y="56"/>
                  <a:pt x="912" y="56"/>
                </a:cubicBezTo>
                <a:close/>
              </a:path>
            </a:pathLst>
          </a:custGeom>
          <a:gradFill rotWithShape="1">
            <a:gsLst>
              <a:gs pos="0">
                <a:srgbClr val="008000">
                  <a:gamma/>
                  <a:tint val="73725"/>
                  <a:invGamma/>
                </a:srgbClr>
              </a:gs>
              <a:gs pos="100000">
                <a:srgbClr val="008000"/>
              </a:gs>
            </a:gsLst>
            <a:lin ang="5400000" scaled="1"/>
          </a:gradFill>
          <a:ln w="9525">
            <a:noFill/>
            <a:round/>
            <a:headEnd/>
            <a:tailEnd/>
          </a:ln>
          <a:effectLst/>
        </p:spPr>
        <p:txBody>
          <a:bodyPr/>
          <a:lstStyle/>
          <a:p>
            <a:endParaRPr lang="en-US"/>
          </a:p>
        </p:txBody>
      </p:sp>
      <p:sp>
        <p:nvSpPr>
          <p:cNvPr id="289802" name="AutoShape 10"/>
          <p:cNvSpPr>
            <a:spLocks noChangeArrowheads="1"/>
          </p:cNvSpPr>
          <p:nvPr/>
        </p:nvSpPr>
        <p:spPr bwMode="auto">
          <a:xfrm flipV="1">
            <a:off x="3200400" y="4343400"/>
            <a:ext cx="304800" cy="304800"/>
          </a:xfrm>
          <a:prstGeom prst="triangle">
            <a:avLst>
              <a:gd name="adj" fmla="val 50000"/>
            </a:avLst>
          </a:prstGeom>
          <a:solidFill>
            <a:srgbClr val="0099FF"/>
          </a:solidFill>
          <a:ln w="9525">
            <a:noFill/>
            <a:miter lim="800000"/>
            <a:headEnd/>
            <a:tailEnd/>
          </a:ln>
          <a:effectLst/>
        </p:spPr>
        <p:txBody>
          <a:bodyPr wrap="none" anchor="ctr"/>
          <a:lstStyle/>
          <a:p>
            <a:endParaRPr lang="en-US"/>
          </a:p>
        </p:txBody>
      </p:sp>
      <p:sp>
        <p:nvSpPr>
          <p:cNvPr id="289803" name="Line 11"/>
          <p:cNvSpPr>
            <a:spLocks noChangeShapeType="1"/>
          </p:cNvSpPr>
          <p:nvPr/>
        </p:nvSpPr>
        <p:spPr bwMode="auto">
          <a:xfrm>
            <a:off x="1219200" y="1981200"/>
            <a:ext cx="0" cy="28194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89804" name="Text Box 12"/>
          <p:cNvSpPr txBox="1">
            <a:spLocks noChangeArrowheads="1"/>
          </p:cNvSpPr>
          <p:nvPr/>
        </p:nvSpPr>
        <p:spPr bwMode="auto">
          <a:xfrm>
            <a:off x="4800600" y="6553200"/>
            <a:ext cx="22098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Oxygen, %</a:t>
            </a:r>
          </a:p>
        </p:txBody>
      </p:sp>
      <p:sp>
        <p:nvSpPr>
          <p:cNvPr id="289805" name="Text Box 13"/>
          <p:cNvSpPr txBox="1">
            <a:spLocks noChangeArrowheads="1"/>
          </p:cNvSpPr>
          <p:nvPr/>
        </p:nvSpPr>
        <p:spPr bwMode="auto">
          <a:xfrm>
            <a:off x="4495800" y="5211763"/>
            <a:ext cx="1066800" cy="274637"/>
          </a:xfrm>
          <a:prstGeom prst="rect">
            <a:avLst/>
          </a:prstGeom>
          <a:noFill/>
          <a:ln w="9525">
            <a:noFill/>
            <a:miter lim="800000"/>
            <a:headEnd/>
            <a:tailEnd/>
          </a:ln>
          <a:effectLst/>
        </p:spPr>
        <p:txBody>
          <a:bodyPr>
            <a:spAutoFit/>
          </a:bodyPr>
          <a:lstStyle/>
          <a:p>
            <a:pPr>
              <a:spcBef>
                <a:spcPct val="50000"/>
              </a:spcBef>
            </a:pPr>
            <a:r>
              <a:rPr lang="en-US" sz="1200" b="1" u="sng">
                <a:cs typeface="Arial" pitchFamily="34" charset="0"/>
              </a:rPr>
              <a:t>KEY</a:t>
            </a:r>
          </a:p>
        </p:txBody>
      </p:sp>
      <p:sp>
        <p:nvSpPr>
          <p:cNvPr id="289806" name="Rectangle 14"/>
          <p:cNvSpPr>
            <a:spLocks noChangeArrowheads="1"/>
          </p:cNvSpPr>
          <p:nvPr/>
        </p:nvSpPr>
        <p:spPr bwMode="auto">
          <a:xfrm rot="-5400000">
            <a:off x="7696200" y="6019800"/>
            <a:ext cx="76200" cy="838200"/>
          </a:xfrm>
          <a:prstGeom prst="rect">
            <a:avLst/>
          </a:prstGeom>
          <a:noFill/>
          <a:ln w="25400">
            <a:solidFill>
              <a:schemeClr val="tx1"/>
            </a:solidFill>
            <a:miter lim="800000"/>
            <a:headEnd/>
            <a:tailEnd/>
          </a:ln>
          <a:effectLst/>
        </p:spPr>
        <p:txBody>
          <a:bodyPr wrap="none" anchor="ctr"/>
          <a:lstStyle/>
          <a:p>
            <a:endParaRPr lang="en-US"/>
          </a:p>
        </p:txBody>
      </p:sp>
      <p:sp>
        <p:nvSpPr>
          <p:cNvPr id="289807" name="Text Box 15"/>
          <p:cNvSpPr txBox="1">
            <a:spLocks noChangeArrowheads="1"/>
          </p:cNvSpPr>
          <p:nvPr/>
        </p:nvSpPr>
        <p:spPr bwMode="auto">
          <a:xfrm>
            <a:off x="8686800" y="6096000"/>
            <a:ext cx="381000" cy="304800"/>
          </a:xfrm>
          <a:prstGeom prst="rect">
            <a:avLst/>
          </a:prstGeom>
          <a:noFill/>
          <a:ln w="9525">
            <a:noFill/>
            <a:miter lim="800000"/>
            <a:headEnd/>
            <a:tailEnd/>
          </a:ln>
          <a:effectLst/>
        </p:spPr>
        <p:txBody>
          <a:bodyPr>
            <a:spAutoFit/>
          </a:bodyPr>
          <a:lstStyle/>
          <a:p>
            <a:pPr algn="ctr">
              <a:spcBef>
                <a:spcPct val="50000"/>
              </a:spcBef>
            </a:pPr>
            <a:r>
              <a:rPr lang="en-US" sz="1400" b="1">
                <a:cs typeface="Arial" pitchFamily="34" charset="0"/>
              </a:rPr>
              <a:t>20</a:t>
            </a:r>
          </a:p>
        </p:txBody>
      </p:sp>
      <p:sp>
        <p:nvSpPr>
          <p:cNvPr id="289808" name="Text Box 16"/>
          <p:cNvSpPr txBox="1">
            <a:spLocks noChangeArrowheads="1"/>
          </p:cNvSpPr>
          <p:nvPr/>
        </p:nvSpPr>
        <p:spPr bwMode="auto">
          <a:xfrm>
            <a:off x="7162800" y="6096000"/>
            <a:ext cx="381000" cy="304800"/>
          </a:xfrm>
          <a:prstGeom prst="rect">
            <a:avLst/>
          </a:prstGeom>
          <a:noFill/>
          <a:ln w="9525">
            <a:noFill/>
            <a:miter lim="800000"/>
            <a:headEnd/>
            <a:tailEnd/>
          </a:ln>
          <a:effectLst/>
        </p:spPr>
        <p:txBody>
          <a:bodyPr>
            <a:spAutoFit/>
          </a:bodyPr>
          <a:lstStyle/>
          <a:p>
            <a:pPr algn="ctr">
              <a:spcBef>
                <a:spcPct val="50000"/>
              </a:spcBef>
            </a:pPr>
            <a:r>
              <a:rPr lang="en-US" sz="1400" b="1">
                <a:cs typeface="Arial" pitchFamily="34" charset="0"/>
              </a:rPr>
              <a:t>0</a:t>
            </a:r>
          </a:p>
        </p:txBody>
      </p:sp>
      <p:sp>
        <p:nvSpPr>
          <p:cNvPr id="289809" name="Text Box 17"/>
          <p:cNvSpPr txBox="1">
            <a:spLocks noChangeArrowheads="1"/>
          </p:cNvSpPr>
          <p:nvPr/>
        </p:nvSpPr>
        <p:spPr bwMode="auto">
          <a:xfrm>
            <a:off x="7391400" y="6553200"/>
            <a:ext cx="1371600" cy="274638"/>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Feet, horizontal</a:t>
            </a:r>
          </a:p>
        </p:txBody>
      </p:sp>
      <p:sp>
        <p:nvSpPr>
          <p:cNvPr id="289810" name="Rectangle 18"/>
          <p:cNvSpPr>
            <a:spLocks noChangeArrowheads="1"/>
          </p:cNvSpPr>
          <p:nvPr/>
        </p:nvSpPr>
        <p:spPr bwMode="auto">
          <a:xfrm>
            <a:off x="1447800" y="838200"/>
            <a:ext cx="5918200" cy="1066800"/>
          </a:xfrm>
          <a:prstGeom prst="rect">
            <a:avLst/>
          </a:prstGeom>
          <a:noFill/>
          <a:ln w="31750">
            <a:solidFill>
              <a:schemeClr val="tx1"/>
            </a:solidFill>
            <a:miter lim="800000"/>
            <a:headEnd/>
            <a:tailEnd/>
          </a:ln>
          <a:effectLst/>
        </p:spPr>
        <p:txBody>
          <a:bodyPr wrap="none" anchor="ctr"/>
          <a:lstStyle/>
          <a:p>
            <a:endParaRPr lang="en-US"/>
          </a:p>
        </p:txBody>
      </p:sp>
      <p:sp>
        <p:nvSpPr>
          <p:cNvPr id="289811" name="AutoShape 19"/>
          <p:cNvSpPr>
            <a:spLocks noChangeArrowheads="1"/>
          </p:cNvSpPr>
          <p:nvPr/>
        </p:nvSpPr>
        <p:spPr bwMode="auto">
          <a:xfrm>
            <a:off x="4394200" y="38100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2" name="AutoShape 20"/>
          <p:cNvSpPr>
            <a:spLocks noChangeArrowheads="1"/>
          </p:cNvSpPr>
          <p:nvPr/>
        </p:nvSpPr>
        <p:spPr bwMode="auto">
          <a:xfrm>
            <a:off x="4394200" y="28956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3" name="AutoShape 21"/>
          <p:cNvSpPr>
            <a:spLocks noChangeArrowheads="1"/>
          </p:cNvSpPr>
          <p:nvPr/>
        </p:nvSpPr>
        <p:spPr bwMode="auto">
          <a:xfrm>
            <a:off x="4394200" y="1905000"/>
            <a:ext cx="152400" cy="152400"/>
          </a:xfrm>
          <a:prstGeom prst="triangle">
            <a:avLst>
              <a:gd name="adj" fmla="val 50000"/>
            </a:avLst>
          </a:prstGeom>
          <a:solidFill>
            <a:srgbClr val="009900"/>
          </a:solidFill>
          <a:ln w="9525">
            <a:noFill/>
            <a:miter lim="800000"/>
            <a:headEnd/>
            <a:tailEnd/>
          </a:ln>
          <a:effectLst/>
        </p:spPr>
        <p:txBody>
          <a:bodyPr wrap="none" anchor="ctr"/>
          <a:lstStyle/>
          <a:p>
            <a:endParaRPr lang="en-US"/>
          </a:p>
        </p:txBody>
      </p:sp>
      <p:sp>
        <p:nvSpPr>
          <p:cNvPr id="289814" name="AutoShape 22"/>
          <p:cNvSpPr>
            <a:spLocks noChangeArrowheads="1"/>
          </p:cNvSpPr>
          <p:nvPr/>
        </p:nvSpPr>
        <p:spPr bwMode="auto">
          <a:xfrm>
            <a:off x="5918200" y="38100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5" name="AutoShape 23"/>
          <p:cNvSpPr>
            <a:spLocks noChangeArrowheads="1"/>
          </p:cNvSpPr>
          <p:nvPr/>
        </p:nvSpPr>
        <p:spPr bwMode="auto">
          <a:xfrm>
            <a:off x="5918200" y="28956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6" name="AutoShape 24"/>
          <p:cNvSpPr>
            <a:spLocks noChangeArrowheads="1"/>
          </p:cNvSpPr>
          <p:nvPr/>
        </p:nvSpPr>
        <p:spPr bwMode="auto">
          <a:xfrm>
            <a:off x="5918200" y="1905000"/>
            <a:ext cx="152400" cy="152400"/>
          </a:xfrm>
          <a:prstGeom prst="triangle">
            <a:avLst>
              <a:gd name="adj" fmla="val 50000"/>
            </a:avLst>
          </a:prstGeom>
          <a:solidFill>
            <a:srgbClr val="009900"/>
          </a:solidFill>
          <a:ln w="9525">
            <a:noFill/>
            <a:miter lim="800000"/>
            <a:headEnd/>
            <a:tailEnd/>
          </a:ln>
          <a:effectLst/>
        </p:spPr>
        <p:txBody>
          <a:bodyPr wrap="none" anchor="ctr"/>
          <a:lstStyle/>
          <a:p>
            <a:endParaRPr lang="en-US"/>
          </a:p>
        </p:txBody>
      </p:sp>
      <p:sp>
        <p:nvSpPr>
          <p:cNvPr id="289817" name="AutoShape 25"/>
          <p:cNvSpPr>
            <a:spLocks noChangeArrowheads="1"/>
          </p:cNvSpPr>
          <p:nvPr/>
        </p:nvSpPr>
        <p:spPr bwMode="auto">
          <a:xfrm>
            <a:off x="6680200" y="38100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8" name="AutoShape 26"/>
          <p:cNvSpPr>
            <a:spLocks noChangeArrowheads="1"/>
          </p:cNvSpPr>
          <p:nvPr/>
        </p:nvSpPr>
        <p:spPr bwMode="auto">
          <a:xfrm>
            <a:off x="6680200" y="28956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19" name="AutoShape 27"/>
          <p:cNvSpPr>
            <a:spLocks noChangeArrowheads="1"/>
          </p:cNvSpPr>
          <p:nvPr/>
        </p:nvSpPr>
        <p:spPr bwMode="auto">
          <a:xfrm>
            <a:off x="6680200" y="1905000"/>
            <a:ext cx="152400" cy="152400"/>
          </a:xfrm>
          <a:prstGeom prst="triangle">
            <a:avLst>
              <a:gd name="adj" fmla="val 50000"/>
            </a:avLst>
          </a:prstGeom>
          <a:solidFill>
            <a:srgbClr val="009900"/>
          </a:solidFill>
          <a:ln w="9525">
            <a:noFill/>
            <a:miter lim="800000"/>
            <a:headEnd/>
            <a:tailEnd/>
          </a:ln>
          <a:effectLst/>
        </p:spPr>
        <p:txBody>
          <a:bodyPr wrap="none" anchor="ctr"/>
          <a:lstStyle/>
          <a:p>
            <a:endParaRPr lang="en-US"/>
          </a:p>
        </p:txBody>
      </p:sp>
      <p:sp>
        <p:nvSpPr>
          <p:cNvPr id="289820" name="AutoShape 28"/>
          <p:cNvSpPr>
            <a:spLocks noChangeArrowheads="1"/>
          </p:cNvSpPr>
          <p:nvPr/>
        </p:nvSpPr>
        <p:spPr bwMode="auto">
          <a:xfrm>
            <a:off x="8051800" y="38100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21" name="AutoShape 29"/>
          <p:cNvSpPr>
            <a:spLocks noChangeArrowheads="1"/>
          </p:cNvSpPr>
          <p:nvPr/>
        </p:nvSpPr>
        <p:spPr bwMode="auto">
          <a:xfrm>
            <a:off x="8051800" y="28956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22" name="Text Box 30"/>
          <p:cNvSpPr txBox="1">
            <a:spLocks noChangeArrowheads="1"/>
          </p:cNvSpPr>
          <p:nvPr/>
        </p:nvSpPr>
        <p:spPr bwMode="auto">
          <a:xfrm>
            <a:off x="7086600" y="1706563"/>
            <a:ext cx="1828800" cy="198437"/>
          </a:xfrm>
          <a:prstGeom prst="rect">
            <a:avLst/>
          </a:prstGeom>
          <a:noFill/>
          <a:ln w="9525">
            <a:noFill/>
            <a:miter lim="800000"/>
            <a:headEnd/>
            <a:tailEnd/>
          </a:ln>
          <a:effectLst/>
        </p:spPr>
        <p:txBody>
          <a:bodyPr>
            <a:spAutoFit/>
          </a:bodyPr>
          <a:lstStyle/>
          <a:p>
            <a:pPr algn="ctr">
              <a:spcBef>
                <a:spcPct val="50000"/>
              </a:spcBef>
            </a:pPr>
            <a:r>
              <a:rPr lang="en-US" sz="700" b="1">
                <a:cs typeface="Arial" pitchFamily="34" charset="0"/>
              </a:rPr>
              <a:t>Uncovered open ground</a:t>
            </a:r>
          </a:p>
        </p:txBody>
      </p:sp>
      <p:sp>
        <p:nvSpPr>
          <p:cNvPr id="289823" name="Text Box 31"/>
          <p:cNvSpPr txBox="1">
            <a:spLocks noChangeArrowheads="1"/>
          </p:cNvSpPr>
          <p:nvPr/>
        </p:nvSpPr>
        <p:spPr bwMode="auto">
          <a:xfrm>
            <a:off x="3276600" y="2057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19,000,000</a:t>
            </a:r>
          </a:p>
        </p:txBody>
      </p:sp>
      <p:sp>
        <p:nvSpPr>
          <p:cNvPr id="289824" name="Text Box 32"/>
          <p:cNvSpPr txBox="1">
            <a:spLocks noChangeArrowheads="1"/>
          </p:cNvSpPr>
          <p:nvPr/>
        </p:nvSpPr>
        <p:spPr bwMode="auto">
          <a:xfrm>
            <a:off x="4013200" y="2209800"/>
            <a:ext cx="1219200" cy="274638"/>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&lt;0.5%</a:t>
            </a:r>
          </a:p>
        </p:txBody>
      </p:sp>
      <p:sp>
        <p:nvSpPr>
          <p:cNvPr id="289825" name="AutoShape 33"/>
          <p:cNvSpPr>
            <a:spLocks noChangeArrowheads="1"/>
          </p:cNvSpPr>
          <p:nvPr/>
        </p:nvSpPr>
        <p:spPr bwMode="auto">
          <a:xfrm>
            <a:off x="8051800" y="19050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26" name="Text Box 34"/>
          <p:cNvSpPr txBox="1">
            <a:spLocks noChangeArrowheads="1"/>
          </p:cNvSpPr>
          <p:nvPr/>
        </p:nvSpPr>
        <p:spPr bwMode="auto">
          <a:xfrm>
            <a:off x="3276600" y="29718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35,000,000</a:t>
            </a:r>
          </a:p>
        </p:txBody>
      </p:sp>
      <p:sp>
        <p:nvSpPr>
          <p:cNvPr id="289827" name="Text Box 35"/>
          <p:cNvSpPr txBox="1">
            <a:spLocks noChangeArrowheads="1"/>
          </p:cNvSpPr>
          <p:nvPr/>
        </p:nvSpPr>
        <p:spPr bwMode="auto">
          <a:xfrm>
            <a:off x="4013200" y="3200400"/>
            <a:ext cx="1219200" cy="274638"/>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&lt;0.5%</a:t>
            </a:r>
          </a:p>
        </p:txBody>
      </p:sp>
      <p:sp>
        <p:nvSpPr>
          <p:cNvPr id="289828" name="Text Box 36"/>
          <p:cNvSpPr txBox="1">
            <a:spLocks noChangeArrowheads="1"/>
          </p:cNvSpPr>
          <p:nvPr/>
        </p:nvSpPr>
        <p:spPr bwMode="auto">
          <a:xfrm>
            <a:off x="4013200" y="41449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&lt;0.5%</a:t>
            </a:r>
          </a:p>
        </p:txBody>
      </p:sp>
      <p:sp>
        <p:nvSpPr>
          <p:cNvPr id="289829" name="Text Box 37"/>
          <p:cNvSpPr txBox="1">
            <a:spLocks noChangeArrowheads="1"/>
          </p:cNvSpPr>
          <p:nvPr/>
        </p:nvSpPr>
        <p:spPr bwMode="auto">
          <a:xfrm>
            <a:off x="3327400" y="3962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35,000,000</a:t>
            </a:r>
          </a:p>
        </p:txBody>
      </p:sp>
      <p:sp>
        <p:nvSpPr>
          <p:cNvPr id="289830" name="Text Box 38"/>
          <p:cNvSpPr txBox="1">
            <a:spLocks noChangeArrowheads="1"/>
          </p:cNvSpPr>
          <p:nvPr/>
        </p:nvSpPr>
        <p:spPr bwMode="auto">
          <a:xfrm>
            <a:off x="4851400" y="3962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1,200,000</a:t>
            </a:r>
          </a:p>
        </p:txBody>
      </p:sp>
      <p:sp>
        <p:nvSpPr>
          <p:cNvPr id="289831" name="Text Box 39"/>
          <p:cNvSpPr txBox="1">
            <a:spLocks noChangeArrowheads="1"/>
          </p:cNvSpPr>
          <p:nvPr/>
        </p:nvSpPr>
        <p:spPr bwMode="auto">
          <a:xfrm>
            <a:off x="4775200" y="30480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32" name="Text Box 40"/>
          <p:cNvSpPr txBox="1">
            <a:spLocks noChangeArrowheads="1"/>
          </p:cNvSpPr>
          <p:nvPr/>
        </p:nvSpPr>
        <p:spPr bwMode="auto">
          <a:xfrm>
            <a:off x="4775200" y="2057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33" name="Text Box 41"/>
          <p:cNvSpPr txBox="1">
            <a:spLocks noChangeArrowheads="1"/>
          </p:cNvSpPr>
          <p:nvPr/>
        </p:nvSpPr>
        <p:spPr bwMode="auto">
          <a:xfrm>
            <a:off x="6299200" y="2057400"/>
            <a:ext cx="8382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34" name="Text Box 42"/>
          <p:cNvSpPr txBox="1">
            <a:spLocks noChangeArrowheads="1"/>
          </p:cNvSpPr>
          <p:nvPr/>
        </p:nvSpPr>
        <p:spPr bwMode="auto">
          <a:xfrm>
            <a:off x="5613400" y="30480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35" name="Text Box 43"/>
          <p:cNvSpPr txBox="1">
            <a:spLocks noChangeArrowheads="1"/>
          </p:cNvSpPr>
          <p:nvPr/>
        </p:nvSpPr>
        <p:spPr bwMode="auto">
          <a:xfrm>
            <a:off x="6299200" y="3962400"/>
            <a:ext cx="8382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36" name="Text Box 44"/>
          <p:cNvSpPr txBox="1">
            <a:spLocks noChangeArrowheads="1"/>
          </p:cNvSpPr>
          <p:nvPr/>
        </p:nvSpPr>
        <p:spPr bwMode="auto">
          <a:xfrm>
            <a:off x="5689600" y="2209800"/>
            <a:ext cx="1219200" cy="274638"/>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10.7%</a:t>
            </a:r>
          </a:p>
        </p:txBody>
      </p:sp>
      <p:sp>
        <p:nvSpPr>
          <p:cNvPr id="289837" name="Text Box 45"/>
          <p:cNvSpPr txBox="1">
            <a:spLocks noChangeArrowheads="1"/>
          </p:cNvSpPr>
          <p:nvPr/>
        </p:nvSpPr>
        <p:spPr bwMode="auto">
          <a:xfrm>
            <a:off x="5689600" y="32305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8.2%</a:t>
            </a:r>
          </a:p>
        </p:txBody>
      </p:sp>
      <p:sp>
        <p:nvSpPr>
          <p:cNvPr id="289838" name="Text Box 46"/>
          <p:cNvSpPr txBox="1">
            <a:spLocks noChangeArrowheads="1"/>
          </p:cNvSpPr>
          <p:nvPr/>
        </p:nvSpPr>
        <p:spPr bwMode="auto">
          <a:xfrm>
            <a:off x="5562600" y="41449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8.2%</a:t>
            </a:r>
          </a:p>
        </p:txBody>
      </p:sp>
      <p:sp>
        <p:nvSpPr>
          <p:cNvPr id="289839" name="Text Box 47"/>
          <p:cNvSpPr txBox="1">
            <a:spLocks noChangeArrowheads="1"/>
          </p:cNvSpPr>
          <p:nvPr/>
        </p:nvSpPr>
        <p:spPr bwMode="auto">
          <a:xfrm>
            <a:off x="6527800" y="2209800"/>
            <a:ext cx="1219200" cy="274638"/>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19.9%</a:t>
            </a:r>
          </a:p>
        </p:txBody>
      </p:sp>
      <p:sp>
        <p:nvSpPr>
          <p:cNvPr id="289840" name="Text Box 48"/>
          <p:cNvSpPr txBox="1">
            <a:spLocks noChangeArrowheads="1"/>
          </p:cNvSpPr>
          <p:nvPr/>
        </p:nvSpPr>
        <p:spPr bwMode="auto">
          <a:xfrm>
            <a:off x="6527800" y="32305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14.5%</a:t>
            </a:r>
          </a:p>
        </p:txBody>
      </p:sp>
      <p:sp>
        <p:nvSpPr>
          <p:cNvPr id="289841" name="Text Box 49"/>
          <p:cNvSpPr txBox="1">
            <a:spLocks noChangeArrowheads="1"/>
          </p:cNvSpPr>
          <p:nvPr/>
        </p:nvSpPr>
        <p:spPr bwMode="auto">
          <a:xfrm>
            <a:off x="6527800" y="41449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4.5%</a:t>
            </a:r>
          </a:p>
        </p:txBody>
      </p:sp>
      <p:sp>
        <p:nvSpPr>
          <p:cNvPr id="289842" name="Text Box 50"/>
          <p:cNvSpPr txBox="1">
            <a:spLocks noChangeArrowheads="1"/>
          </p:cNvSpPr>
          <p:nvPr/>
        </p:nvSpPr>
        <p:spPr bwMode="auto">
          <a:xfrm>
            <a:off x="6985000" y="2057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43" name="Text Box 51"/>
          <p:cNvSpPr txBox="1">
            <a:spLocks noChangeArrowheads="1"/>
          </p:cNvSpPr>
          <p:nvPr/>
        </p:nvSpPr>
        <p:spPr bwMode="auto">
          <a:xfrm>
            <a:off x="6985000" y="39624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44" name="Text Box 52"/>
          <p:cNvSpPr txBox="1">
            <a:spLocks noChangeArrowheads="1"/>
          </p:cNvSpPr>
          <p:nvPr/>
        </p:nvSpPr>
        <p:spPr bwMode="auto">
          <a:xfrm>
            <a:off x="7899400" y="32305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15.9%</a:t>
            </a:r>
          </a:p>
        </p:txBody>
      </p:sp>
      <p:sp>
        <p:nvSpPr>
          <p:cNvPr id="289845" name="Text Box 53"/>
          <p:cNvSpPr txBox="1">
            <a:spLocks noChangeArrowheads="1"/>
          </p:cNvSpPr>
          <p:nvPr/>
        </p:nvSpPr>
        <p:spPr bwMode="auto">
          <a:xfrm>
            <a:off x="7899400" y="2209800"/>
            <a:ext cx="1219200" cy="274638"/>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18.8%</a:t>
            </a:r>
          </a:p>
        </p:txBody>
      </p:sp>
      <p:sp>
        <p:nvSpPr>
          <p:cNvPr id="289846" name="Text Box 54"/>
          <p:cNvSpPr txBox="1">
            <a:spLocks noChangeArrowheads="1"/>
          </p:cNvSpPr>
          <p:nvPr/>
        </p:nvSpPr>
        <p:spPr bwMode="auto">
          <a:xfrm>
            <a:off x="7899400" y="4144963"/>
            <a:ext cx="1219200" cy="274637"/>
          </a:xfrm>
          <a:prstGeom prst="rect">
            <a:avLst/>
          </a:prstGeom>
          <a:noFill/>
          <a:ln w="9525">
            <a:noFill/>
            <a:miter lim="800000"/>
            <a:headEnd/>
            <a:tailEnd/>
          </a:ln>
          <a:effectLst/>
        </p:spPr>
        <p:txBody>
          <a:bodyPr>
            <a:spAutoFit/>
          </a:bodyPr>
          <a:lstStyle/>
          <a:p>
            <a:pPr>
              <a:spcBef>
                <a:spcPct val="50000"/>
              </a:spcBef>
            </a:pPr>
            <a:r>
              <a:rPr lang="en-US" sz="1200" b="1">
                <a:solidFill>
                  <a:srgbClr val="0000FF"/>
                </a:solidFill>
                <a:cs typeface="Arial" pitchFamily="34" charset="0"/>
              </a:rPr>
              <a:t>4.6%</a:t>
            </a:r>
          </a:p>
        </p:txBody>
      </p:sp>
      <p:sp>
        <p:nvSpPr>
          <p:cNvPr id="289847" name="Text Box 55"/>
          <p:cNvSpPr txBox="1">
            <a:spLocks noChangeArrowheads="1"/>
          </p:cNvSpPr>
          <p:nvPr/>
        </p:nvSpPr>
        <p:spPr bwMode="auto">
          <a:xfrm>
            <a:off x="6985000" y="3048000"/>
            <a:ext cx="1524000" cy="274638"/>
          </a:xfrm>
          <a:prstGeom prst="rect">
            <a:avLst/>
          </a:prstGeom>
          <a:noFill/>
          <a:ln w="9525">
            <a:noFill/>
            <a:miter lim="800000"/>
            <a:headEnd/>
            <a:tailEnd/>
          </a:ln>
          <a:effectLst/>
        </p:spPr>
        <p:txBody>
          <a:bodyPr>
            <a:spAutoFit/>
          </a:bodyPr>
          <a:lstStyle/>
          <a:p>
            <a:pPr algn="r">
              <a:spcBef>
                <a:spcPct val="50000"/>
              </a:spcBef>
            </a:pPr>
            <a:r>
              <a:rPr lang="en-US" sz="1200" b="1">
                <a:solidFill>
                  <a:srgbClr val="009900"/>
                </a:solidFill>
                <a:cs typeface="Arial" pitchFamily="34" charset="0"/>
              </a:rPr>
              <a:t>&lt;50,000</a:t>
            </a:r>
          </a:p>
        </p:txBody>
      </p:sp>
      <p:sp>
        <p:nvSpPr>
          <p:cNvPr id="289848" name="AutoShape 56"/>
          <p:cNvSpPr>
            <a:spLocks noChangeArrowheads="1"/>
          </p:cNvSpPr>
          <p:nvPr/>
        </p:nvSpPr>
        <p:spPr bwMode="auto">
          <a:xfrm>
            <a:off x="8051800" y="1371600"/>
            <a:ext cx="182563" cy="182563"/>
          </a:xfrm>
          <a:prstGeom prst="octagon">
            <a:avLst>
              <a:gd name="adj" fmla="val 29287"/>
            </a:avLst>
          </a:prstGeom>
          <a:solidFill>
            <a:srgbClr val="009900"/>
          </a:solidFill>
          <a:ln w="9525">
            <a:noFill/>
            <a:miter lim="800000"/>
            <a:headEnd/>
            <a:tailEnd/>
          </a:ln>
          <a:effectLst/>
        </p:spPr>
        <p:txBody>
          <a:bodyPr wrap="none" anchor="ctr"/>
          <a:lstStyle/>
          <a:p>
            <a:endParaRPr lang="en-US"/>
          </a:p>
        </p:txBody>
      </p:sp>
      <p:sp>
        <p:nvSpPr>
          <p:cNvPr id="289849" name="Text Box 57"/>
          <p:cNvSpPr txBox="1">
            <a:spLocks noChangeArrowheads="1"/>
          </p:cNvSpPr>
          <p:nvPr/>
        </p:nvSpPr>
        <p:spPr bwMode="auto">
          <a:xfrm>
            <a:off x="8204200" y="1295400"/>
            <a:ext cx="762000" cy="274638"/>
          </a:xfrm>
          <a:prstGeom prst="rect">
            <a:avLst/>
          </a:prstGeom>
          <a:noFill/>
          <a:ln w="9525">
            <a:noFill/>
            <a:miter lim="800000"/>
            <a:headEnd/>
            <a:tailEnd/>
          </a:ln>
          <a:effectLst/>
        </p:spPr>
        <p:txBody>
          <a:bodyPr>
            <a:spAutoFit/>
          </a:bodyPr>
          <a:lstStyle/>
          <a:p>
            <a:pPr>
              <a:spcBef>
                <a:spcPct val="50000"/>
              </a:spcBef>
            </a:pPr>
            <a:r>
              <a:rPr lang="en-US" sz="1200" b="1">
                <a:solidFill>
                  <a:srgbClr val="009900"/>
                </a:solidFill>
                <a:cs typeface="Arial" pitchFamily="34" charset="0"/>
              </a:rPr>
              <a:t>&lt;2</a:t>
            </a:r>
          </a:p>
        </p:txBody>
      </p:sp>
      <p:sp>
        <p:nvSpPr>
          <p:cNvPr id="289850" name="Text Box 58"/>
          <p:cNvSpPr txBox="1">
            <a:spLocks noChangeArrowheads="1"/>
          </p:cNvSpPr>
          <p:nvPr/>
        </p:nvSpPr>
        <p:spPr bwMode="auto">
          <a:xfrm>
            <a:off x="5080000" y="2590800"/>
            <a:ext cx="4114800" cy="304800"/>
          </a:xfrm>
          <a:prstGeom prst="rect">
            <a:avLst/>
          </a:prstGeom>
          <a:noFill/>
          <a:ln w="9525">
            <a:noFill/>
            <a:miter lim="800000"/>
            <a:headEnd/>
            <a:tailEnd/>
          </a:ln>
          <a:effectLst/>
        </p:spPr>
        <p:txBody>
          <a:bodyPr>
            <a:spAutoFit/>
          </a:bodyPr>
          <a:lstStyle/>
          <a:p>
            <a:pPr>
              <a:spcBef>
                <a:spcPct val="50000"/>
              </a:spcBef>
            </a:pPr>
            <a:r>
              <a:rPr lang="en-US" sz="1400" b="1" i="1">
                <a:solidFill>
                  <a:srgbClr val="0000FF"/>
                </a:solidFill>
                <a:cs typeface="Arial" pitchFamily="34" charset="0"/>
              </a:rPr>
              <a:t>Lateral Extent of Oxygen &amp; Biodegradation</a:t>
            </a:r>
          </a:p>
        </p:txBody>
      </p:sp>
      <p:sp>
        <p:nvSpPr>
          <p:cNvPr id="289851" name="Line 59"/>
          <p:cNvSpPr>
            <a:spLocks noChangeShapeType="1"/>
          </p:cNvSpPr>
          <p:nvPr/>
        </p:nvSpPr>
        <p:spPr bwMode="auto">
          <a:xfrm flipH="1">
            <a:off x="4775200" y="2743200"/>
            <a:ext cx="381000" cy="0"/>
          </a:xfrm>
          <a:prstGeom prst="line">
            <a:avLst/>
          </a:prstGeom>
          <a:noFill/>
          <a:ln w="9525">
            <a:solidFill>
              <a:srgbClr val="0000FF"/>
            </a:solidFill>
            <a:round/>
            <a:headEnd/>
            <a:tailEnd type="triangle" w="med" len="med"/>
          </a:ln>
          <a:effectLst/>
        </p:spPr>
        <p:txBody>
          <a:bodyPr/>
          <a:lstStyle/>
          <a:p>
            <a:endParaRPr lang="en-US"/>
          </a:p>
        </p:txBody>
      </p:sp>
      <p:sp>
        <p:nvSpPr>
          <p:cNvPr id="289852" name="Rectangle 60"/>
          <p:cNvSpPr>
            <a:spLocks noChangeArrowheads="1"/>
          </p:cNvSpPr>
          <p:nvPr/>
        </p:nvSpPr>
        <p:spPr bwMode="auto">
          <a:xfrm rot="-5400000">
            <a:off x="8496300" y="6057900"/>
            <a:ext cx="76200" cy="762000"/>
          </a:xfrm>
          <a:prstGeom prst="rect">
            <a:avLst/>
          </a:prstGeom>
          <a:solidFill>
            <a:srgbClr val="000000"/>
          </a:solidFill>
          <a:ln w="25400">
            <a:solidFill>
              <a:schemeClr val="tx1"/>
            </a:solidFill>
            <a:miter lim="800000"/>
            <a:headEnd/>
            <a:tailEnd/>
          </a:ln>
          <a:effectLst/>
        </p:spPr>
        <p:txBody>
          <a:bodyPr wrap="none" anchor="ctr"/>
          <a:lstStyle/>
          <a:p>
            <a:endParaRPr lang="en-US"/>
          </a:p>
        </p:txBody>
      </p:sp>
      <p:sp>
        <p:nvSpPr>
          <p:cNvPr id="289853" name="Text Box 61"/>
          <p:cNvSpPr txBox="1">
            <a:spLocks noChangeArrowheads="1"/>
          </p:cNvSpPr>
          <p:nvPr/>
        </p:nvSpPr>
        <p:spPr bwMode="auto">
          <a:xfrm>
            <a:off x="2743200" y="60325"/>
            <a:ext cx="3505200" cy="625475"/>
          </a:xfrm>
          <a:prstGeom prst="rect">
            <a:avLst/>
          </a:prstGeom>
          <a:noFill/>
          <a:ln w="9525">
            <a:noFill/>
            <a:miter lim="800000"/>
            <a:headEnd/>
            <a:tailEnd/>
          </a:ln>
          <a:effectLst/>
        </p:spPr>
        <p:txBody>
          <a:bodyPr>
            <a:spAutoFit/>
          </a:bodyPr>
          <a:lstStyle/>
          <a:p>
            <a:pPr algn="ctr">
              <a:spcBef>
                <a:spcPct val="50000"/>
              </a:spcBef>
            </a:pPr>
            <a:r>
              <a:rPr lang="en-US" sz="3500" b="1">
                <a:cs typeface="Arial" pitchFamily="34" charset="0"/>
              </a:rPr>
              <a:t>Perth, Australia</a:t>
            </a:r>
          </a:p>
        </p:txBody>
      </p:sp>
      <p:sp>
        <p:nvSpPr>
          <p:cNvPr id="289854" name="Text Box 62"/>
          <p:cNvSpPr txBox="1">
            <a:spLocks noChangeArrowheads="1"/>
          </p:cNvSpPr>
          <p:nvPr/>
        </p:nvSpPr>
        <p:spPr bwMode="auto">
          <a:xfrm>
            <a:off x="6096000" y="365125"/>
            <a:ext cx="3048000" cy="274638"/>
          </a:xfrm>
          <a:prstGeom prst="rect">
            <a:avLst/>
          </a:prstGeom>
          <a:noFill/>
          <a:ln w="9525">
            <a:noFill/>
            <a:miter lim="800000"/>
            <a:headEnd/>
            <a:tailEnd/>
          </a:ln>
          <a:effectLst/>
        </p:spPr>
        <p:txBody>
          <a:bodyPr>
            <a:spAutoFit/>
          </a:bodyPr>
          <a:lstStyle/>
          <a:p>
            <a:pPr>
              <a:spcBef>
                <a:spcPct val="50000"/>
              </a:spcBef>
            </a:pPr>
            <a:r>
              <a:rPr lang="en-US" sz="1200" b="1" i="1">
                <a:cs typeface="Arial" pitchFamily="34" charset="0"/>
              </a:rPr>
              <a:t>(B. Patterson &amp; G. Davis, ES&amp;T 2009)</a:t>
            </a:r>
          </a:p>
        </p:txBody>
      </p:sp>
      <p:sp>
        <p:nvSpPr>
          <p:cNvPr id="289855" name="Rectangle 63"/>
          <p:cNvSpPr>
            <a:spLocks noChangeArrowheads="1"/>
          </p:cNvSpPr>
          <p:nvPr/>
        </p:nvSpPr>
        <p:spPr bwMode="auto">
          <a:xfrm>
            <a:off x="4038600" y="5181600"/>
            <a:ext cx="2971800" cy="1600200"/>
          </a:xfrm>
          <a:prstGeom prst="rect">
            <a:avLst/>
          </a:prstGeom>
          <a:noFill/>
          <a:ln w="25400">
            <a:solidFill>
              <a:schemeClr val="tx1"/>
            </a:solidFill>
            <a:miter lim="800000"/>
            <a:headEnd/>
            <a:tailEnd/>
          </a:ln>
          <a:effectLst/>
        </p:spPr>
        <p:txBody>
          <a:bodyPr wrap="none" anchor="ctr"/>
          <a:lstStyle/>
          <a:p>
            <a:endParaRPr lang="en-US"/>
          </a:p>
        </p:txBody>
      </p:sp>
      <p:sp>
        <p:nvSpPr>
          <p:cNvPr id="289856" name="Text Box 64"/>
          <p:cNvSpPr txBox="1">
            <a:spLocks noChangeArrowheads="1"/>
          </p:cNvSpPr>
          <p:nvPr/>
        </p:nvSpPr>
        <p:spPr bwMode="auto">
          <a:xfrm>
            <a:off x="1524000" y="1081088"/>
            <a:ext cx="2667000" cy="396875"/>
          </a:xfrm>
          <a:prstGeom prst="rect">
            <a:avLst/>
          </a:prstGeom>
          <a:solidFill>
            <a:schemeClr val="bg1"/>
          </a:solidFill>
          <a:ln w="9525">
            <a:noFill/>
            <a:miter lim="800000"/>
            <a:headEnd/>
            <a:tailEnd/>
          </a:ln>
          <a:effectLst/>
        </p:spPr>
        <p:txBody>
          <a:bodyPr>
            <a:spAutoFit/>
          </a:bodyPr>
          <a:lstStyle/>
          <a:p>
            <a:pPr>
              <a:spcBef>
                <a:spcPct val="20000"/>
              </a:spcBef>
            </a:pPr>
            <a:r>
              <a:rPr lang="en-US" sz="2000" b="1">
                <a:cs typeface="Arial" pitchFamily="34" charset="0"/>
              </a:rPr>
              <a:t>Very Large Building</a:t>
            </a:r>
          </a:p>
        </p:txBody>
      </p:sp>
      <p:sp>
        <p:nvSpPr>
          <p:cNvPr id="289857" name="Text Box 65"/>
          <p:cNvSpPr txBox="1">
            <a:spLocks noChangeArrowheads="1"/>
          </p:cNvSpPr>
          <p:nvPr/>
        </p:nvSpPr>
        <p:spPr bwMode="auto">
          <a:xfrm>
            <a:off x="762000" y="3230563"/>
            <a:ext cx="9144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cs typeface="Arial" pitchFamily="34" charset="0"/>
              </a:rPr>
              <a:t>Sand</a:t>
            </a:r>
          </a:p>
        </p:txBody>
      </p:sp>
      <p:sp>
        <p:nvSpPr>
          <p:cNvPr id="289858" name="Rectangle 66"/>
          <p:cNvSpPr>
            <a:spLocks noChangeArrowheads="1"/>
          </p:cNvSpPr>
          <p:nvPr/>
        </p:nvSpPr>
        <p:spPr bwMode="auto">
          <a:xfrm>
            <a:off x="4648200" y="5715000"/>
            <a:ext cx="136525" cy="136525"/>
          </a:xfrm>
          <a:prstGeom prst="rect">
            <a:avLst/>
          </a:prstGeom>
          <a:solidFill>
            <a:srgbClr val="009900"/>
          </a:solidFill>
          <a:ln w="9525">
            <a:noFill/>
            <a:miter lim="800000"/>
            <a:headEnd/>
            <a:tailEnd/>
          </a:ln>
          <a:effectLst/>
        </p:spPr>
        <p:txBody>
          <a:bodyPr wrap="none" anchor="ctr"/>
          <a:lstStyle/>
          <a:p>
            <a:endParaRPr lang="en-US"/>
          </a:p>
        </p:txBody>
      </p:sp>
      <p:sp>
        <p:nvSpPr>
          <p:cNvPr id="289859" name="AutoShape 67"/>
          <p:cNvSpPr>
            <a:spLocks noChangeArrowheads="1"/>
          </p:cNvSpPr>
          <p:nvPr/>
        </p:nvSpPr>
        <p:spPr bwMode="auto">
          <a:xfrm>
            <a:off x="4648200" y="5486400"/>
            <a:ext cx="136525" cy="136525"/>
          </a:xfrm>
          <a:prstGeom prst="octagon">
            <a:avLst>
              <a:gd name="adj" fmla="val 29287"/>
            </a:avLst>
          </a:prstGeom>
          <a:solidFill>
            <a:srgbClr val="009900"/>
          </a:solidFill>
          <a:ln w="9525">
            <a:noFill/>
            <a:miter lim="800000"/>
            <a:headEnd/>
            <a:tailEnd/>
          </a:ln>
          <a:effectLst/>
        </p:spPr>
        <p:txBody>
          <a:bodyPr wrap="none" anchor="ctr"/>
          <a:lstStyle/>
          <a:p>
            <a:endParaRPr lang="en-US"/>
          </a:p>
        </p:txBody>
      </p:sp>
      <p:sp>
        <p:nvSpPr>
          <p:cNvPr id="289860" name="Text Box 68"/>
          <p:cNvSpPr txBox="1">
            <a:spLocks noChangeArrowheads="1"/>
          </p:cNvSpPr>
          <p:nvPr/>
        </p:nvSpPr>
        <p:spPr bwMode="auto">
          <a:xfrm>
            <a:off x="4800600" y="5715000"/>
            <a:ext cx="19812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Indoor air sample</a:t>
            </a:r>
          </a:p>
        </p:txBody>
      </p:sp>
      <p:sp>
        <p:nvSpPr>
          <p:cNvPr id="289861" name="Text Box 69"/>
          <p:cNvSpPr txBox="1">
            <a:spLocks noChangeArrowheads="1"/>
          </p:cNvSpPr>
          <p:nvPr/>
        </p:nvSpPr>
        <p:spPr bwMode="auto">
          <a:xfrm>
            <a:off x="4800600" y="5486400"/>
            <a:ext cx="19812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Outdoor air sample</a:t>
            </a:r>
          </a:p>
        </p:txBody>
      </p:sp>
      <p:sp>
        <p:nvSpPr>
          <p:cNvPr id="289862" name="AutoShape 70"/>
          <p:cNvSpPr>
            <a:spLocks noChangeArrowheads="1"/>
          </p:cNvSpPr>
          <p:nvPr/>
        </p:nvSpPr>
        <p:spPr bwMode="auto">
          <a:xfrm>
            <a:off x="4648200" y="5943600"/>
            <a:ext cx="152400" cy="152400"/>
          </a:xfrm>
          <a:prstGeom prst="triangle">
            <a:avLst>
              <a:gd name="adj" fmla="val 50000"/>
            </a:avLst>
          </a:prstGeom>
          <a:solidFill>
            <a:srgbClr val="009900"/>
          </a:solidFill>
          <a:ln w="9525">
            <a:noFill/>
            <a:miter lim="800000"/>
            <a:headEnd/>
            <a:tailEnd/>
          </a:ln>
          <a:effectLst/>
        </p:spPr>
        <p:txBody>
          <a:bodyPr wrap="none" anchor="ctr"/>
          <a:lstStyle/>
          <a:p>
            <a:endParaRPr lang="en-US"/>
          </a:p>
        </p:txBody>
      </p:sp>
      <p:sp>
        <p:nvSpPr>
          <p:cNvPr id="289863" name="Text Box 71"/>
          <p:cNvSpPr txBox="1">
            <a:spLocks noChangeArrowheads="1"/>
          </p:cNvSpPr>
          <p:nvPr/>
        </p:nvSpPr>
        <p:spPr bwMode="auto">
          <a:xfrm>
            <a:off x="4800600" y="5943600"/>
            <a:ext cx="19812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Sub-slab vapor sample</a:t>
            </a:r>
          </a:p>
        </p:txBody>
      </p:sp>
      <p:sp>
        <p:nvSpPr>
          <p:cNvPr id="289864" name="AutoShape 72"/>
          <p:cNvSpPr>
            <a:spLocks noChangeArrowheads="1"/>
          </p:cNvSpPr>
          <p:nvPr/>
        </p:nvSpPr>
        <p:spPr bwMode="auto">
          <a:xfrm>
            <a:off x="4648200" y="6172200"/>
            <a:ext cx="152400" cy="152400"/>
          </a:xfrm>
          <a:prstGeom prst="diamond">
            <a:avLst/>
          </a:prstGeom>
          <a:solidFill>
            <a:srgbClr val="009900"/>
          </a:solidFill>
          <a:ln w="9525">
            <a:noFill/>
            <a:miter lim="800000"/>
            <a:headEnd/>
            <a:tailEnd/>
          </a:ln>
          <a:effectLst/>
        </p:spPr>
        <p:txBody>
          <a:bodyPr wrap="none" anchor="ctr"/>
          <a:lstStyle/>
          <a:p>
            <a:endParaRPr lang="en-US"/>
          </a:p>
        </p:txBody>
      </p:sp>
      <p:sp>
        <p:nvSpPr>
          <p:cNvPr id="289865" name="Text Box 73"/>
          <p:cNvSpPr txBox="1">
            <a:spLocks noChangeArrowheads="1"/>
          </p:cNvSpPr>
          <p:nvPr/>
        </p:nvSpPr>
        <p:spPr bwMode="auto">
          <a:xfrm>
            <a:off x="4800600" y="6172200"/>
            <a:ext cx="19812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Sub-surface vapor sample</a:t>
            </a:r>
          </a:p>
        </p:txBody>
      </p:sp>
      <p:sp>
        <p:nvSpPr>
          <p:cNvPr id="289866" name="Text Box 74"/>
          <p:cNvSpPr txBox="1">
            <a:spLocks noChangeArrowheads="1"/>
          </p:cNvSpPr>
          <p:nvPr/>
        </p:nvSpPr>
        <p:spPr bwMode="auto">
          <a:xfrm>
            <a:off x="3352800" y="6400800"/>
            <a:ext cx="1524000" cy="244475"/>
          </a:xfrm>
          <a:prstGeom prst="rect">
            <a:avLst/>
          </a:prstGeom>
          <a:noFill/>
          <a:ln w="9525">
            <a:noFill/>
            <a:miter lim="800000"/>
            <a:headEnd/>
            <a:tailEnd/>
          </a:ln>
          <a:effectLst/>
        </p:spPr>
        <p:txBody>
          <a:bodyPr>
            <a:spAutoFit/>
          </a:bodyPr>
          <a:lstStyle/>
          <a:p>
            <a:pPr algn="r">
              <a:spcBef>
                <a:spcPct val="50000"/>
              </a:spcBef>
            </a:pPr>
            <a:r>
              <a:rPr lang="en-US" sz="1000" b="1">
                <a:solidFill>
                  <a:srgbClr val="009900"/>
                </a:solidFill>
                <a:cs typeface="Arial" pitchFamily="34" charset="0"/>
              </a:rPr>
              <a:t>1,200,000</a:t>
            </a:r>
          </a:p>
        </p:txBody>
      </p:sp>
      <p:sp>
        <p:nvSpPr>
          <p:cNvPr id="289867" name="Text Box 75"/>
          <p:cNvSpPr txBox="1">
            <a:spLocks noChangeArrowheads="1"/>
          </p:cNvSpPr>
          <p:nvPr/>
        </p:nvSpPr>
        <p:spPr bwMode="auto">
          <a:xfrm>
            <a:off x="4800600" y="6400800"/>
            <a:ext cx="2438400" cy="228600"/>
          </a:xfrm>
          <a:prstGeom prst="rect">
            <a:avLst/>
          </a:prstGeom>
          <a:noFill/>
          <a:ln w="9525">
            <a:noFill/>
            <a:miter lim="800000"/>
            <a:headEnd/>
            <a:tailEnd/>
          </a:ln>
          <a:effectLst/>
        </p:spPr>
        <p:txBody>
          <a:bodyPr>
            <a:spAutoFit/>
          </a:bodyPr>
          <a:lstStyle/>
          <a:p>
            <a:pPr>
              <a:spcBef>
                <a:spcPct val="50000"/>
              </a:spcBef>
            </a:pPr>
            <a:r>
              <a:rPr lang="en-US" sz="900" b="1">
                <a:cs typeface="Arial" pitchFamily="34" charset="0"/>
              </a:rPr>
              <a:t>Total Petroleum Hydrocarbons, ug/m3</a:t>
            </a:r>
          </a:p>
        </p:txBody>
      </p:sp>
      <p:sp>
        <p:nvSpPr>
          <p:cNvPr id="289868" name="Text Box 76"/>
          <p:cNvSpPr txBox="1">
            <a:spLocks noChangeArrowheads="1"/>
          </p:cNvSpPr>
          <p:nvPr/>
        </p:nvSpPr>
        <p:spPr bwMode="auto">
          <a:xfrm>
            <a:off x="4267200" y="6553200"/>
            <a:ext cx="609600" cy="244475"/>
          </a:xfrm>
          <a:prstGeom prst="rect">
            <a:avLst/>
          </a:prstGeom>
          <a:noFill/>
          <a:ln w="9525">
            <a:noFill/>
            <a:miter lim="800000"/>
            <a:headEnd/>
            <a:tailEnd/>
          </a:ln>
          <a:effectLst/>
        </p:spPr>
        <p:txBody>
          <a:bodyPr>
            <a:spAutoFit/>
          </a:bodyPr>
          <a:lstStyle/>
          <a:p>
            <a:pPr algn="r">
              <a:spcBef>
                <a:spcPct val="50000"/>
              </a:spcBef>
            </a:pPr>
            <a:r>
              <a:rPr lang="en-US" sz="1000" b="1">
                <a:solidFill>
                  <a:srgbClr val="0000FF"/>
                </a:solidFill>
                <a:cs typeface="Arial" pitchFamily="34" charset="0"/>
              </a:rPr>
              <a:t>8.2%</a:t>
            </a:r>
          </a:p>
        </p:txBody>
      </p:sp>
      <p:sp>
        <p:nvSpPr>
          <p:cNvPr id="289869" name="Rectangle 77"/>
          <p:cNvSpPr>
            <a:spLocks noChangeArrowheads="1"/>
          </p:cNvSpPr>
          <p:nvPr/>
        </p:nvSpPr>
        <p:spPr bwMode="auto">
          <a:xfrm>
            <a:off x="4389438" y="1143000"/>
            <a:ext cx="182562" cy="182563"/>
          </a:xfrm>
          <a:prstGeom prst="rect">
            <a:avLst/>
          </a:prstGeom>
          <a:solidFill>
            <a:srgbClr val="009900"/>
          </a:solidFill>
          <a:ln w="9525">
            <a:noFill/>
            <a:miter lim="800000"/>
            <a:headEnd/>
            <a:tailEnd/>
          </a:ln>
          <a:effectLst/>
        </p:spPr>
        <p:txBody>
          <a:bodyPr wrap="none" anchor="ctr"/>
          <a:lstStyle/>
          <a:p>
            <a:endParaRPr lang="en-US"/>
          </a:p>
        </p:txBody>
      </p:sp>
      <p:sp>
        <p:nvSpPr>
          <p:cNvPr id="289870" name="Text Box 78"/>
          <p:cNvSpPr txBox="1">
            <a:spLocks noChangeArrowheads="1"/>
          </p:cNvSpPr>
          <p:nvPr/>
        </p:nvSpPr>
        <p:spPr bwMode="auto">
          <a:xfrm>
            <a:off x="4495800" y="1066800"/>
            <a:ext cx="1524000" cy="274638"/>
          </a:xfrm>
          <a:prstGeom prst="rect">
            <a:avLst/>
          </a:prstGeom>
          <a:noFill/>
          <a:ln w="9525">
            <a:noFill/>
            <a:miter lim="800000"/>
            <a:headEnd/>
            <a:tailEnd/>
          </a:ln>
          <a:effectLst/>
        </p:spPr>
        <p:txBody>
          <a:bodyPr>
            <a:spAutoFit/>
          </a:bodyPr>
          <a:lstStyle/>
          <a:p>
            <a:pPr>
              <a:spcBef>
                <a:spcPct val="50000"/>
              </a:spcBef>
            </a:pPr>
            <a:r>
              <a:rPr lang="en-US" sz="1200" b="1">
                <a:solidFill>
                  <a:srgbClr val="009900"/>
                </a:solidFill>
                <a:cs typeface="Arial" pitchFamily="34" charset="0"/>
              </a:rPr>
              <a:t>410</a:t>
            </a:r>
          </a:p>
        </p:txBody>
      </p:sp>
      <p:sp>
        <p:nvSpPr>
          <p:cNvPr id="289871" name="AutoShape 79"/>
          <p:cNvSpPr>
            <a:spLocks noChangeArrowheads="1"/>
          </p:cNvSpPr>
          <p:nvPr/>
        </p:nvSpPr>
        <p:spPr bwMode="auto">
          <a:xfrm flipV="1">
            <a:off x="990600" y="685800"/>
            <a:ext cx="6781800" cy="152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25400">
            <a:solidFill>
              <a:schemeClr val="tx1"/>
            </a:solidFill>
            <a:miter lim="800000"/>
            <a:headEnd/>
            <a:tailEnd/>
          </a:ln>
          <a:effectLst/>
        </p:spPr>
        <p:txBody>
          <a:bodyPr wrap="none" anchor="ctr"/>
          <a:lstStyle/>
          <a:p>
            <a:endParaRPr lang="en-US"/>
          </a:p>
        </p:txBody>
      </p:sp>
      <p:sp>
        <p:nvSpPr>
          <p:cNvPr id="289872" name="Text Box 80"/>
          <p:cNvSpPr txBox="1">
            <a:spLocks noChangeArrowheads="1"/>
          </p:cNvSpPr>
          <p:nvPr/>
        </p:nvSpPr>
        <p:spPr bwMode="auto">
          <a:xfrm>
            <a:off x="1600200" y="4648200"/>
            <a:ext cx="1752600" cy="228600"/>
          </a:xfrm>
          <a:prstGeom prst="rect">
            <a:avLst/>
          </a:prstGeom>
          <a:solidFill>
            <a:srgbClr val="008000"/>
          </a:solidFill>
          <a:ln w="9525">
            <a:noFill/>
            <a:miter lim="800000"/>
            <a:headEnd/>
            <a:tailEnd/>
          </a:ln>
          <a:effectLst/>
        </p:spPr>
        <p:txBody>
          <a:bodyPr>
            <a:spAutoFit/>
          </a:bodyPr>
          <a:lstStyle/>
          <a:p>
            <a:pPr>
              <a:spcBef>
                <a:spcPct val="50000"/>
              </a:spcBef>
            </a:pPr>
            <a:r>
              <a:rPr lang="en-US" sz="900" b="1">
                <a:solidFill>
                  <a:schemeClr val="bg1"/>
                </a:solidFill>
              </a:rPr>
              <a:t>LNAPL, kerosene, low BTEX</a:t>
            </a:r>
          </a:p>
        </p:txBody>
      </p:sp>
      <p:sp>
        <p:nvSpPr>
          <p:cNvPr id="289873" name="Text Box 81"/>
          <p:cNvSpPr txBox="1">
            <a:spLocks noChangeArrowheads="1"/>
          </p:cNvSpPr>
          <p:nvPr/>
        </p:nvSpPr>
        <p:spPr bwMode="auto">
          <a:xfrm>
            <a:off x="76200" y="5105400"/>
            <a:ext cx="3886200" cy="1739900"/>
          </a:xfrm>
          <a:prstGeom prst="rect">
            <a:avLst/>
          </a:prstGeom>
          <a:solidFill>
            <a:schemeClr val="bg1"/>
          </a:solidFill>
          <a:ln w="9525">
            <a:noFill/>
            <a:miter lim="800000"/>
            <a:headEnd/>
            <a:tailEnd/>
          </a:ln>
          <a:effectLst/>
        </p:spPr>
        <p:txBody>
          <a:bodyPr lIns="91418" tIns="45709" rIns="91418" bIns="45709">
            <a:spAutoFit/>
          </a:bodyPr>
          <a:lstStyle/>
          <a:p>
            <a:pPr>
              <a:spcBef>
                <a:spcPct val="50000"/>
              </a:spcBef>
              <a:buSzPct val="150000"/>
            </a:pPr>
            <a:r>
              <a:rPr lang="en-US" b="1" i="1" u="sng"/>
              <a:t>FIELD RESULTS</a:t>
            </a:r>
            <a:r>
              <a:rPr lang="en-US" b="1" i="1"/>
              <a:t>:</a:t>
            </a:r>
            <a:r>
              <a:rPr lang="en-US"/>
              <a:t> </a:t>
            </a:r>
            <a:r>
              <a:rPr lang="en-US" b="1" i="1">
                <a:cs typeface="Arial" pitchFamily="34" charset="0"/>
              </a:rPr>
              <a:t>Oxygen is occluded by large building, but reaches to ~30 ft  laterally beneath building. Exterior vapor attenuation with ~5 ft clean soil &amp; ~8 ft total soil above LNAPL.</a:t>
            </a:r>
          </a:p>
        </p:txBody>
      </p:sp>
      <p:sp>
        <p:nvSpPr>
          <p:cNvPr id="289874" name="Text Box 82"/>
          <p:cNvSpPr txBox="1">
            <a:spLocks noChangeArrowheads="1"/>
          </p:cNvSpPr>
          <p:nvPr/>
        </p:nvSpPr>
        <p:spPr bwMode="auto">
          <a:xfrm>
            <a:off x="609600" y="1600200"/>
            <a:ext cx="914400" cy="304800"/>
          </a:xfrm>
          <a:prstGeom prst="rect">
            <a:avLst/>
          </a:prstGeom>
          <a:noFill/>
          <a:ln w="9525">
            <a:noFill/>
            <a:miter lim="800000"/>
            <a:headEnd/>
            <a:tailEnd/>
          </a:ln>
          <a:effectLst/>
        </p:spPr>
        <p:txBody>
          <a:bodyPr>
            <a:spAutoFit/>
          </a:bodyPr>
          <a:lstStyle/>
          <a:p>
            <a:pPr algn="ctr">
              <a:spcBef>
                <a:spcPct val="50000"/>
              </a:spcBef>
            </a:pPr>
            <a:r>
              <a:rPr lang="en-US" sz="700" b="1">
                <a:cs typeface="Arial" pitchFamily="34" charset="0"/>
              </a:rPr>
              <a:t>30-ft wide concrete apron</a:t>
            </a:r>
          </a:p>
        </p:txBody>
      </p:sp>
      <p:sp>
        <p:nvSpPr>
          <p:cNvPr id="289875" name="Text Box 83"/>
          <p:cNvSpPr txBox="1">
            <a:spLocks noChangeArrowheads="1"/>
          </p:cNvSpPr>
          <p:nvPr/>
        </p:nvSpPr>
        <p:spPr bwMode="auto">
          <a:xfrm rot="16200000">
            <a:off x="-670718" y="3139281"/>
            <a:ext cx="1676400" cy="274637"/>
          </a:xfrm>
          <a:prstGeom prst="rect">
            <a:avLst/>
          </a:prstGeom>
          <a:noFill/>
          <a:ln w="9525">
            <a:noFill/>
            <a:miter lim="800000"/>
            <a:headEnd/>
            <a:tailEnd/>
          </a:ln>
          <a:effectLst/>
        </p:spPr>
        <p:txBody>
          <a:bodyPr>
            <a:spAutoFit/>
          </a:bodyPr>
          <a:lstStyle/>
          <a:p>
            <a:pPr algn="ctr">
              <a:spcBef>
                <a:spcPct val="50000"/>
              </a:spcBef>
            </a:pPr>
            <a:r>
              <a:rPr lang="en-US" sz="1200" b="1">
                <a:cs typeface="Arial" pitchFamily="34" charset="0"/>
              </a:rPr>
              <a:t>Depth, feet bls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609600" y="669925"/>
            <a:ext cx="7848600" cy="1311275"/>
          </a:xfrm>
          <a:prstGeom prst="rect">
            <a:avLst/>
          </a:prstGeom>
          <a:solidFill>
            <a:schemeClr val="bg1"/>
          </a:solidFill>
          <a:ln w="9525">
            <a:noFill/>
            <a:miter lim="800000"/>
            <a:headEnd/>
            <a:tailEnd/>
          </a:ln>
          <a:effectLst/>
        </p:spPr>
        <p:txBody>
          <a:bodyPr>
            <a:spAutoFit/>
          </a:bodyPr>
          <a:lstStyle/>
          <a:p>
            <a:pPr algn="ctr">
              <a:spcBef>
                <a:spcPct val="50000"/>
              </a:spcBef>
            </a:pPr>
            <a:r>
              <a:rPr lang="en-US" sz="8000" b="1">
                <a:solidFill>
                  <a:schemeClr val="accent2"/>
                </a:solidFill>
              </a:rPr>
              <a:t>Temporal Data</a:t>
            </a:r>
            <a:endParaRPr lang="en-US" sz="8000" b="1" i="1">
              <a:solidFill>
                <a:schemeClr val="accent2"/>
              </a:solidFill>
            </a:endParaRPr>
          </a:p>
        </p:txBody>
      </p:sp>
      <p:sp>
        <p:nvSpPr>
          <p:cNvPr id="278531" name="Text Box 3"/>
          <p:cNvSpPr txBox="1">
            <a:spLocks noChangeArrowheads="1"/>
          </p:cNvSpPr>
          <p:nvPr/>
        </p:nvSpPr>
        <p:spPr bwMode="auto">
          <a:xfrm>
            <a:off x="381000" y="2286000"/>
            <a:ext cx="8229600" cy="2835275"/>
          </a:xfrm>
          <a:prstGeom prst="rect">
            <a:avLst/>
          </a:prstGeom>
          <a:solidFill>
            <a:schemeClr val="bg1"/>
          </a:solidFill>
          <a:ln w="9525">
            <a:noFill/>
            <a:miter lim="800000"/>
            <a:headEnd/>
            <a:tailEnd/>
          </a:ln>
          <a:effectLst/>
        </p:spPr>
        <p:txBody>
          <a:bodyPr>
            <a:spAutoFit/>
          </a:bodyPr>
          <a:lstStyle/>
          <a:p>
            <a:pPr algn="ctr">
              <a:spcBef>
                <a:spcPct val="50000"/>
              </a:spcBef>
            </a:pPr>
            <a:r>
              <a:rPr lang="en-US" sz="6000" b="1" i="1"/>
              <a:t>Behavior of Vapors Beneath &amp; Exterior to Buildings Over Time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1447800" y="120650"/>
            <a:ext cx="6096000" cy="1158875"/>
          </a:xfrm>
          <a:prstGeom prst="rect">
            <a:avLst/>
          </a:prstGeom>
          <a:noFill/>
          <a:ln w="9525">
            <a:noFill/>
            <a:miter lim="800000"/>
            <a:headEnd/>
            <a:tailEnd/>
          </a:ln>
          <a:effectLst/>
        </p:spPr>
        <p:txBody>
          <a:bodyPr>
            <a:spAutoFit/>
          </a:bodyPr>
          <a:lstStyle/>
          <a:p>
            <a:pPr algn="ctr">
              <a:spcBef>
                <a:spcPct val="50000"/>
              </a:spcBef>
            </a:pPr>
            <a:r>
              <a:rPr lang="en-US" sz="3500" b="1">
                <a:cs typeface="Arial" pitchFamily="34" charset="0"/>
              </a:rPr>
              <a:t>Chatterton Research Site, British Columbia, Canada</a:t>
            </a:r>
          </a:p>
        </p:txBody>
      </p:sp>
      <p:graphicFrame>
        <p:nvGraphicFramePr>
          <p:cNvPr id="280579" name="Object 3"/>
          <p:cNvGraphicFramePr>
            <a:graphicFrameLocks noChangeAspect="1"/>
          </p:cNvGraphicFramePr>
          <p:nvPr>
            <p:ph sz="half" idx="2"/>
          </p:nvPr>
        </p:nvGraphicFramePr>
        <p:xfrm>
          <a:off x="4038600" y="1479550"/>
          <a:ext cx="5638800" cy="5029200"/>
        </p:xfrm>
        <a:graphic>
          <a:graphicData uri="http://schemas.openxmlformats.org/presentationml/2006/ole">
            <p:oleObj spid="_x0000_s387074" name="Chart" r:id="rId4" imgW="5283200" imgH="4394253" progId="Excel.Sheet.8">
              <p:embed/>
            </p:oleObj>
          </a:graphicData>
        </a:graphic>
      </p:graphicFrame>
      <p:graphicFrame>
        <p:nvGraphicFramePr>
          <p:cNvPr id="280580" name="Object 4"/>
          <p:cNvGraphicFramePr>
            <a:graphicFrameLocks noChangeAspect="1"/>
          </p:cNvGraphicFramePr>
          <p:nvPr>
            <p:ph sz="half" idx="1"/>
          </p:nvPr>
        </p:nvGraphicFramePr>
        <p:xfrm>
          <a:off x="-304800" y="1447800"/>
          <a:ext cx="4876800" cy="4652963"/>
        </p:xfrm>
        <a:graphic>
          <a:graphicData uri="http://schemas.openxmlformats.org/presentationml/2006/ole">
            <p:oleObj spid="_x0000_s387075" name="Chart" r:id="rId5" imgW="5892800" imgH="5899172" progId="Excel.Sheet.8">
              <p:embed/>
            </p:oleObj>
          </a:graphicData>
        </a:graphic>
      </p:graphicFrame>
      <p:sp>
        <p:nvSpPr>
          <p:cNvPr id="280581" name="Text Box 5"/>
          <p:cNvSpPr txBox="1">
            <a:spLocks noChangeArrowheads="1"/>
          </p:cNvSpPr>
          <p:nvPr/>
        </p:nvSpPr>
        <p:spPr bwMode="auto">
          <a:xfrm>
            <a:off x="304800" y="1584325"/>
            <a:ext cx="2590800" cy="549275"/>
          </a:xfrm>
          <a:prstGeom prst="rect">
            <a:avLst/>
          </a:prstGeom>
          <a:solidFill>
            <a:schemeClr val="bg1"/>
          </a:solidFill>
          <a:ln w="9525">
            <a:noFill/>
            <a:miter lim="800000"/>
            <a:headEnd/>
            <a:tailEnd/>
          </a:ln>
          <a:effectLst/>
        </p:spPr>
        <p:txBody>
          <a:bodyPr>
            <a:spAutoFit/>
          </a:bodyPr>
          <a:lstStyle/>
          <a:p>
            <a:pPr algn="ctr">
              <a:lnSpc>
                <a:spcPct val="50000"/>
              </a:lnSpc>
              <a:spcBef>
                <a:spcPct val="50000"/>
              </a:spcBef>
            </a:pPr>
            <a:r>
              <a:rPr lang="en-US" sz="2000" b="1">
                <a:cs typeface="Arial" pitchFamily="34" charset="0"/>
              </a:rPr>
              <a:t>SG-BC</a:t>
            </a:r>
          </a:p>
          <a:p>
            <a:pPr algn="ctr">
              <a:lnSpc>
                <a:spcPct val="50000"/>
              </a:lnSpc>
              <a:spcBef>
                <a:spcPct val="50000"/>
              </a:spcBef>
            </a:pPr>
            <a:r>
              <a:rPr lang="en-US" sz="2000" b="1">
                <a:cs typeface="Arial" pitchFamily="34" charset="0"/>
              </a:rPr>
              <a:t>Beneath Building</a:t>
            </a:r>
          </a:p>
        </p:txBody>
      </p:sp>
      <p:sp>
        <p:nvSpPr>
          <p:cNvPr id="280582" name="Text Box 6"/>
          <p:cNvSpPr txBox="1">
            <a:spLocks noChangeArrowheads="1"/>
          </p:cNvSpPr>
          <p:nvPr/>
        </p:nvSpPr>
        <p:spPr bwMode="auto">
          <a:xfrm>
            <a:off x="4419600" y="1498600"/>
            <a:ext cx="2895600" cy="406400"/>
          </a:xfrm>
          <a:prstGeom prst="rect">
            <a:avLst/>
          </a:prstGeom>
          <a:solidFill>
            <a:schemeClr val="bg1"/>
          </a:solidFill>
          <a:ln w="9525">
            <a:solidFill>
              <a:schemeClr val="bg1"/>
            </a:solidFill>
            <a:miter lim="800000"/>
            <a:headEnd/>
            <a:tailEnd/>
          </a:ln>
          <a:effectLst/>
        </p:spPr>
        <p:txBody>
          <a:bodyPr>
            <a:spAutoFit/>
          </a:bodyPr>
          <a:lstStyle/>
          <a:p>
            <a:pPr algn="ctr">
              <a:spcBef>
                <a:spcPct val="50000"/>
              </a:spcBef>
            </a:pPr>
            <a:r>
              <a:rPr lang="en-US" sz="2000" b="1">
                <a:cs typeface="Arial" pitchFamily="34" charset="0"/>
              </a:rPr>
              <a:t>SG-BR</a:t>
            </a:r>
          </a:p>
        </p:txBody>
      </p:sp>
      <p:sp>
        <p:nvSpPr>
          <p:cNvPr id="280583" name="Text Box 7"/>
          <p:cNvSpPr txBox="1">
            <a:spLocks noChangeArrowheads="1"/>
          </p:cNvSpPr>
          <p:nvPr/>
        </p:nvSpPr>
        <p:spPr bwMode="auto">
          <a:xfrm>
            <a:off x="7315200" y="868363"/>
            <a:ext cx="2209800" cy="274637"/>
          </a:xfrm>
          <a:prstGeom prst="rect">
            <a:avLst/>
          </a:prstGeom>
          <a:noFill/>
          <a:ln w="9525">
            <a:noFill/>
            <a:miter lim="800000"/>
            <a:headEnd/>
            <a:tailEnd/>
          </a:ln>
          <a:effectLst/>
        </p:spPr>
        <p:txBody>
          <a:bodyPr>
            <a:spAutoFit/>
          </a:bodyPr>
          <a:lstStyle/>
          <a:p>
            <a:pPr>
              <a:spcBef>
                <a:spcPct val="50000"/>
              </a:spcBef>
            </a:pPr>
            <a:r>
              <a:rPr lang="en-US" sz="1200" b="1" i="1">
                <a:cs typeface="Arial" pitchFamily="34" charset="0"/>
              </a:rPr>
              <a:t>(Hers et al, 2000)</a:t>
            </a:r>
          </a:p>
        </p:txBody>
      </p:sp>
      <p:sp>
        <p:nvSpPr>
          <p:cNvPr id="280584" name="AutoShape 8"/>
          <p:cNvSpPr>
            <a:spLocks noChangeArrowheads="1"/>
          </p:cNvSpPr>
          <p:nvPr/>
        </p:nvSpPr>
        <p:spPr bwMode="auto">
          <a:xfrm flipH="1" flipV="1">
            <a:off x="4114800" y="4756150"/>
            <a:ext cx="304800" cy="228600"/>
          </a:xfrm>
          <a:prstGeom prst="triangle">
            <a:avLst>
              <a:gd name="adj" fmla="val 50000"/>
            </a:avLst>
          </a:prstGeom>
          <a:solidFill>
            <a:srgbClr val="0099FF"/>
          </a:solidFill>
          <a:ln w="9525">
            <a:noFill/>
            <a:miter lim="800000"/>
            <a:headEnd/>
            <a:tailEnd/>
          </a:ln>
          <a:effectLst/>
        </p:spPr>
        <p:txBody>
          <a:bodyPr wrap="none" anchor="ctr"/>
          <a:lstStyle/>
          <a:p>
            <a:endParaRPr lang="en-US"/>
          </a:p>
        </p:txBody>
      </p:sp>
      <p:sp>
        <p:nvSpPr>
          <p:cNvPr id="280585" name="Oval 9"/>
          <p:cNvSpPr>
            <a:spLocks noChangeArrowheads="1"/>
          </p:cNvSpPr>
          <p:nvPr/>
        </p:nvSpPr>
        <p:spPr bwMode="auto">
          <a:xfrm>
            <a:off x="1295400" y="2393950"/>
            <a:ext cx="685800" cy="381000"/>
          </a:xfrm>
          <a:prstGeom prst="ellipse">
            <a:avLst/>
          </a:prstGeom>
          <a:noFill/>
          <a:ln w="11430">
            <a:solidFill>
              <a:schemeClr val="tx1"/>
            </a:solidFill>
            <a:round/>
            <a:headEnd/>
            <a:tailEnd/>
          </a:ln>
          <a:effectLst/>
        </p:spPr>
        <p:txBody>
          <a:bodyPr wrap="none" anchor="ctr"/>
          <a:lstStyle/>
          <a:p>
            <a:endParaRPr lang="en-US"/>
          </a:p>
        </p:txBody>
      </p:sp>
      <p:sp>
        <p:nvSpPr>
          <p:cNvPr id="280586" name="Text Box 10"/>
          <p:cNvSpPr txBox="1">
            <a:spLocks noChangeArrowheads="1"/>
          </p:cNvSpPr>
          <p:nvPr/>
        </p:nvSpPr>
        <p:spPr bwMode="auto">
          <a:xfrm>
            <a:off x="3733800" y="3155950"/>
            <a:ext cx="1143000" cy="228600"/>
          </a:xfrm>
          <a:prstGeom prst="rect">
            <a:avLst/>
          </a:prstGeom>
          <a:solidFill>
            <a:schemeClr val="bg1"/>
          </a:solidFill>
          <a:ln w="9525">
            <a:noFill/>
            <a:miter lim="800000"/>
            <a:headEnd/>
            <a:tailEnd/>
          </a:ln>
          <a:effectLst/>
        </p:spPr>
        <p:txBody>
          <a:bodyPr>
            <a:spAutoFit/>
          </a:bodyPr>
          <a:lstStyle/>
          <a:p>
            <a:pPr algn="r">
              <a:spcBef>
                <a:spcPct val="50000"/>
              </a:spcBef>
            </a:pPr>
            <a:r>
              <a:rPr lang="en-US" sz="900" b="1">
                <a:cs typeface="Arial" pitchFamily="34" charset="0"/>
              </a:rPr>
              <a:t>&lt; Detection limits</a:t>
            </a:r>
          </a:p>
        </p:txBody>
      </p:sp>
      <p:sp>
        <p:nvSpPr>
          <p:cNvPr id="280587" name="Line 11"/>
          <p:cNvSpPr>
            <a:spLocks noChangeShapeType="1"/>
          </p:cNvSpPr>
          <p:nvPr/>
        </p:nvSpPr>
        <p:spPr bwMode="auto">
          <a:xfrm flipH="1" flipV="1">
            <a:off x="1905000" y="2698750"/>
            <a:ext cx="2286000" cy="533400"/>
          </a:xfrm>
          <a:prstGeom prst="line">
            <a:avLst/>
          </a:prstGeom>
          <a:noFill/>
          <a:ln w="9525">
            <a:solidFill>
              <a:schemeClr val="tx1"/>
            </a:solidFill>
            <a:round/>
            <a:headEnd/>
            <a:tailEnd type="triangle" w="med" len="med"/>
          </a:ln>
          <a:effectLst/>
        </p:spPr>
        <p:txBody>
          <a:bodyPr/>
          <a:lstStyle/>
          <a:p>
            <a:endParaRPr lang="en-US"/>
          </a:p>
        </p:txBody>
      </p:sp>
      <p:sp>
        <p:nvSpPr>
          <p:cNvPr id="280588" name="Rectangle 12" descr="Granite"/>
          <p:cNvSpPr>
            <a:spLocks noChangeArrowheads="1"/>
          </p:cNvSpPr>
          <p:nvPr/>
        </p:nvSpPr>
        <p:spPr bwMode="auto">
          <a:xfrm>
            <a:off x="609600" y="2317750"/>
            <a:ext cx="2590800" cy="76200"/>
          </a:xfrm>
          <a:prstGeom prst="rect">
            <a:avLst/>
          </a:prstGeom>
          <a:blipFill dpi="0" rotWithShape="1">
            <a:blip r:embed="rId6"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0589" name="Rectangle 13" descr="Large confetti"/>
          <p:cNvSpPr>
            <a:spLocks noChangeArrowheads="1"/>
          </p:cNvSpPr>
          <p:nvPr/>
        </p:nvSpPr>
        <p:spPr bwMode="auto">
          <a:xfrm>
            <a:off x="4800600" y="2317750"/>
            <a:ext cx="2895600" cy="76200"/>
          </a:xfrm>
          <a:prstGeom prst="rect">
            <a:avLst/>
          </a:prstGeom>
          <a:pattFill prst="lgConfetti">
            <a:fgClr>
              <a:srgbClr val="993300"/>
            </a:fgClr>
            <a:bgClr>
              <a:schemeClr val="bg1"/>
            </a:bgClr>
          </a:pattFill>
          <a:ln w="9525">
            <a:noFill/>
            <a:miter lim="800000"/>
            <a:headEnd/>
            <a:tailEnd/>
          </a:ln>
          <a:effectLst/>
        </p:spPr>
        <p:txBody>
          <a:bodyPr wrap="none" anchor="ctr"/>
          <a:lstStyle/>
          <a:p>
            <a:endParaRPr lang="en-US"/>
          </a:p>
        </p:txBody>
      </p:sp>
      <p:sp>
        <p:nvSpPr>
          <p:cNvPr id="280590" name="Text Box 14"/>
          <p:cNvSpPr txBox="1">
            <a:spLocks noChangeArrowheads="1"/>
          </p:cNvSpPr>
          <p:nvPr/>
        </p:nvSpPr>
        <p:spPr bwMode="auto">
          <a:xfrm>
            <a:off x="685800" y="2165350"/>
            <a:ext cx="1447800" cy="214313"/>
          </a:xfrm>
          <a:prstGeom prst="rect">
            <a:avLst/>
          </a:prstGeom>
          <a:noFill/>
          <a:ln w="9525">
            <a:noFill/>
            <a:miter lim="800000"/>
            <a:headEnd/>
            <a:tailEnd/>
          </a:ln>
          <a:effectLst/>
        </p:spPr>
        <p:txBody>
          <a:bodyPr>
            <a:spAutoFit/>
          </a:bodyPr>
          <a:lstStyle/>
          <a:p>
            <a:pPr algn="ctr">
              <a:spcBef>
                <a:spcPct val="50000"/>
              </a:spcBef>
            </a:pPr>
            <a:r>
              <a:rPr lang="en-US" sz="800" b="1">
                <a:cs typeface="Arial" pitchFamily="34" charset="0"/>
              </a:rPr>
              <a:t>Building foundation slab</a:t>
            </a:r>
          </a:p>
        </p:txBody>
      </p:sp>
      <p:sp>
        <p:nvSpPr>
          <p:cNvPr id="280591" name="Text Box 15"/>
          <p:cNvSpPr txBox="1">
            <a:spLocks noChangeArrowheads="1"/>
          </p:cNvSpPr>
          <p:nvPr/>
        </p:nvSpPr>
        <p:spPr bwMode="auto">
          <a:xfrm>
            <a:off x="4572000" y="2165350"/>
            <a:ext cx="1219200" cy="214313"/>
          </a:xfrm>
          <a:prstGeom prst="rect">
            <a:avLst/>
          </a:prstGeom>
          <a:noFill/>
          <a:ln w="9525">
            <a:noFill/>
            <a:miter lim="800000"/>
            <a:headEnd/>
            <a:tailEnd/>
          </a:ln>
          <a:effectLst/>
        </p:spPr>
        <p:txBody>
          <a:bodyPr>
            <a:spAutoFit/>
          </a:bodyPr>
          <a:lstStyle/>
          <a:p>
            <a:pPr algn="ctr">
              <a:spcBef>
                <a:spcPct val="50000"/>
              </a:spcBef>
            </a:pPr>
            <a:r>
              <a:rPr lang="en-US" sz="800" b="1">
                <a:cs typeface="Arial" pitchFamily="34" charset="0"/>
              </a:rPr>
              <a:t>Bare soil</a:t>
            </a:r>
          </a:p>
        </p:txBody>
      </p:sp>
      <p:sp>
        <p:nvSpPr>
          <p:cNvPr id="280592" name="Oval 16"/>
          <p:cNvSpPr>
            <a:spLocks noChangeArrowheads="1"/>
          </p:cNvSpPr>
          <p:nvPr/>
        </p:nvSpPr>
        <p:spPr bwMode="auto">
          <a:xfrm>
            <a:off x="5486400" y="2393950"/>
            <a:ext cx="838200" cy="381000"/>
          </a:xfrm>
          <a:prstGeom prst="ellipse">
            <a:avLst/>
          </a:prstGeom>
          <a:noFill/>
          <a:ln w="11430">
            <a:solidFill>
              <a:schemeClr val="tx1"/>
            </a:solidFill>
            <a:round/>
            <a:headEnd/>
            <a:tailEnd/>
          </a:ln>
          <a:effectLst/>
        </p:spPr>
        <p:txBody>
          <a:bodyPr wrap="none" anchor="ctr"/>
          <a:lstStyle/>
          <a:p>
            <a:endParaRPr lang="en-US"/>
          </a:p>
        </p:txBody>
      </p:sp>
      <p:sp>
        <p:nvSpPr>
          <p:cNvPr id="280593" name="Line 17"/>
          <p:cNvSpPr>
            <a:spLocks noChangeShapeType="1"/>
          </p:cNvSpPr>
          <p:nvPr/>
        </p:nvSpPr>
        <p:spPr bwMode="auto">
          <a:xfrm flipV="1">
            <a:off x="4191000" y="2667000"/>
            <a:ext cx="1371600" cy="577850"/>
          </a:xfrm>
          <a:prstGeom prst="line">
            <a:avLst/>
          </a:prstGeom>
          <a:noFill/>
          <a:ln w="9525">
            <a:solidFill>
              <a:schemeClr val="tx1"/>
            </a:solidFill>
            <a:round/>
            <a:headEnd/>
            <a:tailEnd type="triangle" w="med" len="med"/>
          </a:ln>
          <a:effectLst/>
        </p:spPr>
        <p:txBody>
          <a:bodyPr/>
          <a:lstStyle/>
          <a:p>
            <a:endParaRPr lang="en-US"/>
          </a:p>
        </p:txBody>
      </p:sp>
      <p:sp>
        <p:nvSpPr>
          <p:cNvPr id="280594" name="Freeform 18"/>
          <p:cNvSpPr>
            <a:spLocks/>
          </p:cNvSpPr>
          <p:nvPr/>
        </p:nvSpPr>
        <p:spPr bwMode="auto">
          <a:xfrm flipH="1">
            <a:off x="-152400" y="4984750"/>
            <a:ext cx="9601200" cy="304800"/>
          </a:xfrm>
          <a:custGeom>
            <a:avLst/>
            <a:gdLst/>
            <a:ahLst/>
            <a:cxnLst>
              <a:cxn ang="0">
                <a:pos x="912" y="56"/>
              </a:cxn>
              <a:cxn ang="0">
                <a:pos x="672" y="56"/>
              </a:cxn>
              <a:cxn ang="0">
                <a:pos x="480" y="56"/>
              </a:cxn>
              <a:cxn ang="0">
                <a:pos x="96" y="104"/>
              </a:cxn>
              <a:cxn ang="0">
                <a:pos x="96" y="200"/>
              </a:cxn>
              <a:cxn ang="0">
                <a:pos x="672" y="248"/>
              </a:cxn>
              <a:cxn ang="0">
                <a:pos x="1824" y="296"/>
              </a:cxn>
              <a:cxn ang="0">
                <a:pos x="2688" y="296"/>
              </a:cxn>
              <a:cxn ang="0">
                <a:pos x="3408" y="248"/>
              </a:cxn>
              <a:cxn ang="0">
                <a:pos x="3888" y="248"/>
              </a:cxn>
              <a:cxn ang="0">
                <a:pos x="4464" y="296"/>
              </a:cxn>
              <a:cxn ang="0">
                <a:pos x="5184" y="248"/>
              </a:cxn>
              <a:cxn ang="0">
                <a:pos x="5136" y="56"/>
              </a:cxn>
              <a:cxn ang="0">
                <a:pos x="4896" y="8"/>
              </a:cxn>
              <a:cxn ang="0">
                <a:pos x="4368" y="56"/>
              </a:cxn>
              <a:cxn ang="0">
                <a:pos x="3888" y="8"/>
              </a:cxn>
              <a:cxn ang="0">
                <a:pos x="3360" y="8"/>
              </a:cxn>
              <a:cxn ang="0">
                <a:pos x="2784" y="8"/>
              </a:cxn>
              <a:cxn ang="0">
                <a:pos x="1872" y="56"/>
              </a:cxn>
              <a:cxn ang="0">
                <a:pos x="1440" y="56"/>
              </a:cxn>
              <a:cxn ang="0">
                <a:pos x="912" y="56"/>
              </a:cxn>
            </a:cxnLst>
            <a:rect l="0" t="0" r="r" b="b"/>
            <a:pathLst>
              <a:path w="5296" h="304">
                <a:moveTo>
                  <a:pt x="912" y="56"/>
                </a:moveTo>
                <a:cubicBezTo>
                  <a:pt x="784" y="56"/>
                  <a:pt x="744" y="56"/>
                  <a:pt x="672" y="56"/>
                </a:cubicBezTo>
                <a:cubicBezTo>
                  <a:pt x="600" y="56"/>
                  <a:pt x="576" y="48"/>
                  <a:pt x="480" y="56"/>
                </a:cubicBezTo>
                <a:cubicBezTo>
                  <a:pt x="384" y="64"/>
                  <a:pt x="160" y="80"/>
                  <a:pt x="96" y="104"/>
                </a:cubicBezTo>
                <a:cubicBezTo>
                  <a:pt x="32" y="128"/>
                  <a:pt x="0" y="176"/>
                  <a:pt x="96" y="200"/>
                </a:cubicBezTo>
                <a:cubicBezTo>
                  <a:pt x="192" y="224"/>
                  <a:pt x="384" y="232"/>
                  <a:pt x="672" y="248"/>
                </a:cubicBezTo>
                <a:cubicBezTo>
                  <a:pt x="960" y="264"/>
                  <a:pt x="1488" y="288"/>
                  <a:pt x="1824" y="296"/>
                </a:cubicBezTo>
                <a:cubicBezTo>
                  <a:pt x="2160" y="304"/>
                  <a:pt x="2424" y="304"/>
                  <a:pt x="2688" y="296"/>
                </a:cubicBezTo>
                <a:cubicBezTo>
                  <a:pt x="2952" y="288"/>
                  <a:pt x="3208" y="256"/>
                  <a:pt x="3408" y="248"/>
                </a:cubicBezTo>
                <a:cubicBezTo>
                  <a:pt x="3608" y="240"/>
                  <a:pt x="3712" y="240"/>
                  <a:pt x="3888" y="248"/>
                </a:cubicBezTo>
                <a:cubicBezTo>
                  <a:pt x="4064" y="256"/>
                  <a:pt x="4248" y="296"/>
                  <a:pt x="4464" y="296"/>
                </a:cubicBezTo>
                <a:cubicBezTo>
                  <a:pt x="4680" y="296"/>
                  <a:pt x="5072" y="288"/>
                  <a:pt x="5184" y="248"/>
                </a:cubicBezTo>
                <a:cubicBezTo>
                  <a:pt x="5296" y="208"/>
                  <a:pt x="5184" y="96"/>
                  <a:pt x="5136" y="56"/>
                </a:cubicBezTo>
                <a:cubicBezTo>
                  <a:pt x="5088" y="16"/>
                  <a:pt x="5024" y="8"/>
                  <a:pt x="4896" y="8"/>
                </a:cubicBezTo>
                <a:cubicBezTo>
                  <a:pt x="4768" y="8"/>
                  <a:pt x="4536" y="56"/>
                  <a:pt x="4368" y="56"/>
                </a:cubicBezTo>
                <a:cubicBezTo>
                  <a:pt x="4200" y="56"/>
                  <a:pt x="4056" y="16"/>
                  <a:pt x="3888" y="8"/>
                </a:cubicBezTo>
                <a:cubicBezTo>
                  <a:pt x="3720" y="0"/>
                  <a:pt x="3544" y="8"/>
                  <a:pt x="3360" y="8"/>
                </a:cubicBezTo>
                <a:cubicBezTo>
                  <a:pt x="3176" y="8"/>
                  <a:pt x="3032" y="0"/>
                  <a:pt x="2784" y="8"/>
                </a:cubicBezTo>
                <a:cubicBezTo>
                  <a:pt x="2536" y="16"/>
                  <a:pt x="2096" y="48"/>
                  <a:pt x="1872" y="56"/>
                </a:cubicBezTo>
                <a:cubicBezTo>
                  <a:pt x="1648" y="64"/>
                  <a:pt x="1600" y="56"/>
                  <a:pt x="1440" y="56"/>
                </a:cubicBezTo>
                <a:cubicBezTo>
                  <a:pt x="1280" y="56"/>
                  <a:pt x="1040" y="56"/>
                  <a:pt x="912" y="56"/>
                </a:cubicBezTo>
                <a:close/>
              </a:path>
            </a:pathLst>
          </a:custGeom>
          <a:gradFill rotWithShape="1">
            <a:gsLst>
              <a:gs pos="0">
                <a:srgbClr val="FF0000"/>
              </a:gs>
              <a:gs pos="100000">
                <a:srgbClr val="FF0000">
                  <a:gamma/>
                  <a:shade val="46275"/>
                  <a:invGamma/>
                </a:srgbClr>
              </a:gs>
            </a:gsLst>
            <a:lin ang="5400000" scaled="1"/>
          </a:gradFill>
          <a:ln w="9525">
            <a:noFill/>
            <a:round/>
            <a:headEnd/>
            <a:tailEnd/>
          </a:ln>
          <a:effectLst/>
        </p:spPr>
        <p:txBody>
          <a:bodyPr/>
          <a:lstStyle/>
          <a:p>
            <a:endParaRPr lang="en-US"/>
          </a:p>
        </p:txBody>
      </p:sp>
      <p:sp>
        <p:nvSpPr>
          <p:cNvPr id="280595" name="Text Box 19"/>
          <p:cNvSpPr txBox="1">
            <a:spLocks noChangeArrowheads="1"/>
          </p:cNvSpPr>
          <p:nvPr/>
        </p:nvSpPr>
        <p:spPr bwMode="auto">
          <a:xfrm>
            <a:off x="76200" y="5943600"/>
            <a:ext cx="5791200" cy="915988"/>
          </a:xfrm>
          <a:prstGeom prst="rect">
            <a:avLst/>
          </a:prstGeom>
          <a:solidFill>
            <a:schemeClr val="bg1"/>
          </a:solidFill>
          <a:ln w="9525">
            <a:noFill/>
            <a:miter lim="800000"/>
            <a:headEnd/>
            <a:tailEnd/>
          </a:ln>
          <a:effectLst/>
        </p:spPr>
        <p:txBody>
          <a:bodyPr lIns="91418" tIns="45709" rIns="91418" bIns="45709">
            <a:spAutoFit/>
          </a:bodyPr>
          <a:lstStyle/>
          <a:p>
            <a:pPr>
              <a:spcBef>
                <a:spcPct val="50000"/>
              </a:spcBef>
              <a:buSzPct val="150000"/>
            </a:pPr>
            <a:r>
              <a:rPr lang="en-US" sz="1600" b="1" i="1" u="sng"/>
              <a:t>FIELD RESULTS</a:t>
            </a:r>
            <a:r>
              <a:rPr lang="en-US" sz="1600" b="1" i="1"/>
              <a:t>:</a:t>
            </a:r>
            <a:r>
              <a:rPr lang="en-US" sz="1600"/>
              <a:t> </a:t>
            </a:r>
            <a:r>
              <a:rPr lang="en-US" b="1" i="1"/>
              <a:t>Small building ~9 feet above LNAPL. Vapors are attenuated below building slab for all events near-slab, &amp; sub-slab except the first.</a:t>
            </a:r>
          </a:p>
        </p:txBody>
      </p:sp>
      <p:sp>
        <p:nvSpPr>
          <p:cNvPr id="280596" name="Text Box 20"/>
          <p:cNvSpPr txBox="1">
            <a:spLocks noChangeArrowheads="1"/>
          </p:cNvSpPr>
          <p:nvPr/>
        </p:nvSpPr>
        <p:spPr bwMode="auto">
          <a:xfrm>
            <a:off x="4495800" y="1803400"/>
            <a:ext cx="3505200" cy="406400"/>
          </a:xfrm>
          <a:prstGeom prst="rect">
            <a:avLst/>
          </a:prstGeom>
          <a:solidFill>
            <a:schemeClr val="bg1"/>
          </a:solidFill>
          <a:ln w="9525">
            <a:solidFill>
              <a:schemeClr val="bg1"/>
            </a:solidFill>
            <a:miter lim="800000"/>
            <a:headEnd/>
            <a:tailEnd/>
          </a:ln>
          <a:effectLst/>
        </p:spPr>
        <p:txBody>
          <a:bodyPr>
            <a:spAutoFit/>
          </a:bodyPr>
          <a:lstStyle/>
          <a:p>
            <a:pPr algn="ctr">
              <a:spcBef>
                <a:spcPct val="50000"/>
              </a:spcBef>
            </a:pPr>
            <a:r>
              <a:rPr lang="en-US" sz="2000" b="1">
                <a:cs typeface="Arial" pitchFamily="34" charset="0"/>
              </a:rPr>
              <a:t>~16 ft from Building Edge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381000" y="228600"/>
            <a:ext cx="2879725" cy="914400"/>
          </a:xfrm>
          <a:prstGeom prst="rect">
            <a:avLst/>
          </a:prstGeom>
          <a:noFill/>
          <a:ln w="25400">
            <a:solidFill>
              <a:schemeClr val="tx1"/>
            </a:solidFill>
            <a:miter lim="800000"/>
            <a:headEnd/>
            <a:tailEnd/>
          </a:ln>
          <a:effectLst/>
        </p:spPr>
        <p:txBody>
          <a:bodyPr wrap="none" anchor="ctr"/>
          <a:lstStyle/>
          <a:p>
            <a:endParaRPr lang="en-US"/>
          </a:p>
        </p:txBody>
      </p:sp>
      <p:sp>
        <p:nvSpPr>
          <p:cNvPr id="353283" name="Rectangle 3"/>
          <p:cNvSpPr>
            <a:spLocks noChangeArrowheads="1"/>
          </p:cNvSpPr>
          <p:nvPr/>
        </p:nvSpPr>
        <p:spPr bwMode="auto">
          <a:xfrm>
            <a:off x="381000" y="1600200"/>
            <a:ext cx="2879725" cy="914400"/>
          </a:xfrm>
          <a:prstGeom prst="rect">
            <a:avLst/>
          </a:prstGeom>
          <a:noFill/>
          <a:ln w="25400">
            <a:solidFill>
              <a:schemeClr val="tx1"/>
            </a:solidFill>
            <a:miter lim="800000"/>
            <a:headEnd/>
            <a:tailEnd/>
          </a:ln>
          <a:effectLst/>
        </p:spPr>
        <p:txBody>
          <a:bodyPr wrap="none" anchor="ctr"/>
          <a:lstStyle/>
          <a:p>
            <a:endParaRPr lang="en-US"/>
          </a:p>
        </p:txBody>
      </p:sp>
      <p:sp>
        <p:nvSpPr>
          <p:cNvPr id="353284" name="Rectangle 4"/>
          <p:cNvSpPr>
            <a:spLocks noChangeArrowheads="1"/>
          </p:cNvSpPr>
          <p:nvPr/>
        </p:nvSpPr>
        <p:spPr bwMode="auto">
          <a:xfrm>
            <a:off x="6172200" y="5257800"/>
            <a:ext cx="2743200" cy="1371600"/>
          </a:xfrm>
          <a:prstGeom prst="rect">
            <a:avLst/>
          </a:prstGeom>
          <a:noFill/>
          <a:ln w="25400">
            <a:solidFill>
              <a:schemeClr val="tx1"/>
            </a:solidFill>
            <a:miter lim="800000"/>
            <a:headEnd/>
            <a:tailEnd/>
          </a:ln>
          <a:effectLst/>
        </p:spPr>
        <p:txBody>
          <a:bodyPr wrap="none" anchor="ctr"/>
          <a:lstStyle/>
          <a:p>
            <a:endParaRPr lang="en-US"/>
          </a:p>
        </p:txBody>
      </p:sp>
      <p:sp>
        <p:nvSpPr>
          <p:cNvPr id="353285" name="Rectangle 5"/>
          <p:cNvSpPr>
            <a:spLocks noChangeArrowheads="1"/>
          </p:cNvSpPr>
          <p:nvPr/>
        </p:nvSpPr>
        <p:spPr bwMode="auto">
          <a:xfrm>
            <a:off x="381000" y="2971800"/>
            <a:ext cx="2879725" cy="914400"/>
          </a:xfrm>
          <a:prstGeom prst="rect">
            <a:avLst/>
          </a:prstGeom>
          <a:noFill/>
          <a:ln w="25400">
            <a:solidFill>
              <a:schemeClr val="tx1"/>
            </a:solidFill>
            <a:miter lim="800000"/>
            <a:headEnd/>
            <a:tailEnd/>
          </a:ln>
          <a:effectLst/>
        </p:spPr>
        <p:txBody>
          <a:bodyPr wrap="none" anchor="ctr"/>
          <a:lstStyle/>
          <a:p>
            <a:endParaRPr lang="en-US"/>
          </a:p>
        </p:txBody>
      </p:sp>
      <p:sp>
        <p:nvSpPr>
          <p:cNvPr id="353286" name="Rectangle 6"/>
          <p:cNvSpPr>
            <a:spLocks noChangeArrowheads="1"/>
          </p:cNvSpPr>
          <p:nvPr/>
        </p:nvSpPr>
        <p:spPr bwMode="auto">
          <a:xfrm>
            <a:off x="381000" y="4343400"/>
            <a:ext cx="2879725" cy="914400"/>
          </a:xfrm>
          <a:prstGeom prst="rect">
            <a:avLst/>
          </a:prstGeom>
          <a:noFill/>
          <a:ln w="25400">
            <a:solidFill>
              <a:schemeClr val="tx1"/>
            </a:solidFill>
            <a:miter lim="800000"/>
            <a:headEnd/>
            <a:tailEnd/>
          </a:ln>
          <a:effectLst/>
        </p:spPr>
        <p:txBody>
          <a:bodyPr wrap="none" anchor="ctr"/>
          <a:lstStyle/>
          <a:p>
            <a:endParaRPr lang="en-US"/>
          </a:p>
        </p:txBody>
      </p:sp>
      <p:sp>
        <p:nvSpPr>
          <p:cNvPr id="353287" name="Text Box 7"/>
          <p:cNvSpPr txBox="1">
            <a:spLocks noChangeArrowheads="1"/>
          </p:cNvSpPr>
          <p:nvPr/>
        </p:nvSpPr>
        <p:spPr bwMode="auto">
          <a:xfrm>
            <a:off x="609600" y="365125"/>
            <a:ext cx="2514600" cy="396875"/>
          </a:xfrm>
          <a:prstGeom prst="rect">
            <a:avLst/>
          </a:prstGeom>
          <a:noFill/>
          <a:ln w="9525">
            <a:noFill/>
            <a:miter lim="800000"/>
            <a:headEnd/>
            <a:tailEnd/>
          </a:ln>
          <a:effectLst/>
        </p:spPr>
        <p:txBody>
          <a:bodyPr>
            <a:spAutoFit/>
          </a:bodyPr>
          <a:lstStyle/>
          <a:p>
            <a:pPr algn="ctr">
              <a:spcBef>
                <a:spcPct val="50000"/>
              </a:spcBef>
            </a:pPr>
            <a:r>
              <a:rPr lang="en-US" sz="2000" b="1">
                <a:cs typeface="Arial" pitchFamily="34" charset="0"/>
              </a:rPr>
              <a:t>Characterize Site</a:t>
            </a:r>
          </a:p>
        </p:txBody>
      </p:sp>
      <p:sp>
        <p:nvSpPr>
          <p:cNvPr id="353288" name="Text Box 8"/>
          <p:cNvSpPr txBox="1">
            <a:spLocks noChangeArrowheads="1"/>
          </p:cNvSpPr>
          <p:nvPr/>
        </p:nvSpPr>
        <p:spPr bwMode="auto">
          <a:xfrm>
            <a:off x="6629400" y="5410200"/>
            <a:ext cx="2133600" cy="1006475"/>
          </a:xfrm>
          <a:prstGeom prst="rect">
            <a:avLst/>
          </a:prstGeom>
          <a:noFill/>
          <a:ln w="9525">
            <a:noFill/>
            <a:miter lim="800000"/>
            <a:headEnd/>
            <a:tailEnd/>
          </a:ln>
          <a:effectLst/>
        </p:spPr>
        <p:txBody>
          <a:bodyPr>
            <a:spAutoFit/>
          </a:bodyPr>
          <a:lstStyle/>
          <a:p>
            <a:pPr algn="ctr">
              <a:spcBef>
                <a:spcPct val="50000"/>
              </a:spcBef>
            </a:pPr>
            <a:r>
              <a:rPr lang="en-US" sz="2000" b="1">
                <a:cs typeface="Arial" pitchFamily="34" charset="0"/>
              </a:rPr>
              <a:t>No Further PVI Evaluation Needed</a:t>
            </a:r>
          </a:p>
        </p:txBody>
      </p:sp>
      <p:sp>
        <p:nvSpPr>
          <p:cNvPr id="353289" name="Text Box 9"/>
          <p:cNvSpPr txBox="1">
            <a:spLocks noChangeArrowheads="1"/>
          </p:cNvSpPr>
          <p:nvPr/>
        </p:nvSpPr>
        <p:spPr bwMode="auto">
          <a:xfrm>
            <a:off x="457200" y="2971800"/>
            <a:ext cx="2667000" cy="915988"/>
          </a:xfrm>
          <a:prstGeom prst="rect">
            <a:avLst/>
          </a:prstGeom>
          <a:noFill/>
          <a:ln w="9525">
            <a:noFill/>
            <a:miter lim="800000"/>
            <a:headEnd/>
            <a:tailEnd/>
          </a:ln>
          <a:effectLst/>
        </p:spPr>
        <p:txBody>
          <a:bodyPr>
            <a:spAutoFit/>
          </a:bodyPr>
          <a:lstStyle/>
          <a:p>
            <a:pPr algn="ctr">
              <a:spcBef>
                <a:spcPct val="50000"/>
              </a:spcBef>
            </a:pPr>
            <a:r>
              <a:rPr lang="en-US" b="1">
                <a:cs typeface="Arial" pitchFamily="34" charset="0"/>
              </a:rPr>
              <a:t>Collect Soil Vapor Data &amp; Evaluate Attenuation</a:t>
            </a:r>
          </a:p>
        </p:txBody>
      </p:sp>
      <p:sp>
        <p:nvSpPr>
          <p:cNvPr id="353290" name="Rectangle 10"/>
          <p:cNvSpPr>
            <a:spLocks noChangeArrowheads="1"/>
          </p:cNvSpPr>
          <p:nvPr/>
        </p:nvSpPr>
        <p:spPr bwMode="auto">
          <a:xfrm>
            <a:off x="381000" y="5715000"/>
            <a:ext cx="2879725" cy="914400"/>
          </a:xfrm>
          <a:prstGeom prst="rect">
            <a:avLst/>
          </a:prstGeom>
          <a:noFill/>
          <a:ln w="25400">
            <a:solidFill>
              <a:schemeClr val="tx1"/>
            </a:solidFill>
            <a:miter lim="800000"/>
            <a:headEnd/>
            <a:tailEnd/>
          </a:ln>
          <a:effectLst/>
        </p:spPr>
        <p:txBody>
          <a:bodyPr wrap="none" anchor="ctr"/>
          <a:lstStyle/>
          <a:p>
            <a:endParaRPr lang="en-US"/>
          </a:p>
        </p:txBody>
      </p:sp>
      <p:sp>
        <p:nvSpPr>
          <p:cNvPr id="353291" name="Text Box 11"/>
          <p:cNvSpPr txBox="1">
            <a:spLocks noChangeArrowheads="1"/>
          </p:cNvSpPr>
          <p:nvPr/>
        </p:nvSpPr>
        <p:spPr bwMode="auto">
          <a:xfrm>
            <a:off x="304800" y="4343400"/>
            <a:ext cx="2895600" cy="915988"/>
          </a:xfrm>
          <a:prstGeom prst="rect">
            <a:avLst/>
          </a:prstGeom>
          <a:noFill/>
          <a:ln w="9525">
            <a:noFill/>
            <a:miter lim="800000"/>
            <a:headEnd/>
            <a:tailEnd/>
          </a:ln>
          <a:effectLst/>
        </p:spPr>
        <p:txBody>
          <a:bodyPr>
            <a:spAutoFit/>
          </a:bodyPr>
          <a:lstStyle/>
          <a:p>
            <a:pPr algn="ctr">
              <a:spcBef>
                <a:spcPct val="50000"/>
              </a:spcBef>
            </a:pPr>
            <a:r>
              <a:rPr lang="en-US" b="1">
                <a:cs typeface="Arial" pitchFamily="34" charset="0"/>
              </a:rPr>
              <a:t>Compare IA/OA to Screening or Health-Based Criteria</a:t>
            </a:r>
          </a:p>
        </p:txBody>
      </p:sp>
      <p:sp>
        <p:nvSpPr>
          <p:cNvPr id="353292" name="Text Box 12"/>
          <p:cNvSpPr txBox="1">
            <a:spLocks noChangeArrowheads="1"/>
          </p:cNvSpPr>
          <p:nvPr/>
        </p:nvSpPr>
        <p:spPr bwMode="auto">
          <a:xfrm>
            <a:off x="685800" y="5943600"/>
            <a:ext cx="1828800" cy="396875"/>
          </a:xfrm>
          <a:prstGeom prst="rect">
            <a:avLst/>
          </a:prstGeom>
          <a:noFill/>
          <a:ln w="9525">
            <a:noFill/>
            <a:miter lim="800000"/>
            <a:headEnd/>
            <a:tailEnd/>
          </a:ln>
          <a:effectLst/>
        </p:spPr>
        <p:txBody>
          <a:bodyPr>
            <a:spAutoFit/>
          </a:bodyPr>
          <a:lstStyle/>
          <a:p>
            <a:pPr algn="ctr">
              <a:spcBef>
                <a:spcPct val="50000"/>
              </a:spcBef>
            </a:pPr>
            <a:r>
              <a:rPr lang="en-US" sz="2000" b="1">
                <a:cs typeface="Arial" pitchFamily="34" charset="0"/>
              </a:rPr>
              <a:t>Mitigate</a:t>
            </a:r>
          </a:p>
        </p:txBody>
      </p:sp>
      <p:sp>
        <p:nvSpPr>
          <p:cNvPr id="353293" name="Line 13"/>
          <p:cNvSpPr>
            <a:spLocks noChangeShapeType="1"/>
          </p:cNvSpPr>
          <p:nvPr/>
        </p:nvSpPr>
        <p:spPr bwMode="auto">
          <a:xfrm>
            <a:off x="1752600" y="1143000"/>
            <a:ext cx="0" cy="457200"/>
          </a:xfrm>
          <a:prstGeom prst="line">
            <a:avLst/>
          </a:prstGeom>
          <a:noFill/>
          <a:ln w="25400">
            <a:solidFill>
              <a:schemeClr val="tx1"/>
            </a:solidFill>
            <a:round/>
            <a:headEnd/>
            <a:tailEnd type="triangle" w="lg" len="med"/>
          </a:ln>
          <a:effectLst/>
        </p:spPr>
        <p:txBody>
          <a:bodyPr/>
          <a:lstStyle/>
          <a:p>
            <a:endParaRPr lang="en-US"/>
          </a:p>
        </p:txBody>
      </p:sp>
      <p:sp>
        <p:nvSpPr>
          <p:cNvPr id="353294" name="Line 14"/>
          <p:cNvSpPr>
            <a:spLocks noChangeShapeType="1"/>
          </p:cNvSpPr>
          <p:nvPr/>
        </p:nvSpPr>
        <p:spPr bwMode="auto">
          <a:xfrm>
            <a:off x="1752600" y="2514600"/>
            <a:ext cx="0" cy="457200"/>
          </a:xfrm>
          <a:prstGeom prst="line">
            <a:avLst/>
          </a:prstGeom>
          <a:noFill/>
          <a:ln w="25400">
            <a:solidFill>
              <a:schemeClr val="tx1"/>
            </a:solidFill>
            <a:round/>
            <a:headEnd/>
            <a:tailEnd type="triangle" w="lg" len="med"/>
          </a:ln>
          <a:effectLst/>
        </p:spPr>
        <p:txBody>
          <a:bodyPr/>
          <a:lstStyle/>
          <a:p>
            <a:endParaRPr lang="en-US"/>
          </a:p>
        </p:txBody>
      </p:sp>
      <p:sp>
        <p:nvSpPr>
          <p:cNvPr id="353295" name="Line 15"/>
          <p:cNvSpPr>
            <a:spLocks noChangeShapeType="1"/>
          </p:cNvSpPr>
          <p:nvPr/>
        </p:nvSpPr>
        <p:spPr bwMode="auto">
          <a:xfrm>
            <a:off x="1752600" y="3886200"/>
            <a:ext cx="0" cy="457200"/>
          </a:xfrm>
          <a:prstGeom prst="line">
            <a:avLst/>
          </a:prstGeom>
          <a:noFill/>
          <a:ln w="25400">
            <a:solidFill>
              <a:schemeClr val="tx1"/>
            </a:solidFill>
            <a:round/>
            <a:headEnd/>
            <a:tailEnd type="triangle" w="lg" len="med"/>
          </a:ln>
          <a:effectLst/>
        </p:spPr>
        <p:txBody>
          <a:bodyPr/>
          <a:lstStyle/>
          <a:p>
            <a:endParaRPr lang="en-US"/>
          </a:p>
        </p:txBody>
      </p:sp>
      <p:sp>
        <p:nvSpPr>
          <p:cNvPr id="353296" name="Line 16"/>
          <p:cNvSpPr>
            <a:spLocks noChangeShapeType="1"/>
          </p:cNvSpPr>
          <p:nvPr/>
        </p:nvSpPr>
        <p:spPr bwMode="auto">
          <a:xfrm>
            <a:off x="1676400" y="5257800"/>
            <a:ext cx="0" cy="457200"/>
          </a:xfrm>
          <a:prstGeom prst="line">
            <a:avLst/>
          </a:prstGeom>
          <a:noFill/>
          <a:ln w="25400">
            <a:solidFill>
              <a:schemeClr val="tx1"/>
            </a:solidFill>
            <a:round/>
            <a:headEnd/>
            <a:tailEnd type="triangle" w="lg" len="med"/>
          </a:ln>
          <a:effectLst/>
        </p:spPr>
        <p:txBody>
          <a:bodyPr/>
          <a:lstStyle/>
          <a:p>
            <a:endParaRPr lang="en-US"/>
          </a:p>
        </p:txBody>
      </p:sp>
      <p:sp>
        <p:nvSpPr>
          <p:cNvPr id="353297" name="Line 17"/>
          <p:cNvSpPr>
            <a:spLocks noChangeShapeType="1"/>
          </p:cNvSpPr>
          <p:nvPr/>
        </p:nvSpPr>
        <p:spPr bwMode="auto">
          <a:xfrm>
            <a:off x="3276600" y="1981200"/>
            <a:ext cx="4191000" cy="0"/>
          </a:xfrm>
          <a:prstGeom prst="line">
            <a:avLst/>
          </a:prstGeom>
          <a:noFill/>
          <a:ln w="25400">
            <a:solidFill>
              <a:schemeClr val="tx1"/>
            </a:solidFill>
            <a:round/>
            <a:headEnd/>
            <a:tailEnd type="triangle" w="lg" len="med"/>
          </a:ln>
          <a:effectLst/>
        </p:spPr>
        <p:txBody>
          <a:bodyPr/>
          <a:lstStyle/>
          <a:p>
            <a:endParaRPr lang="en-US"/>
          </a:p>
        </p:txBody>
      </p:sp>
      <p:sp>
        <p:nvSpPr>
          <p:cNvPr id="353298" name="Line 18"/>
          <p:cNvSpPr>
            <a:spLocks noChangeShapeType="1"/>
          </p:cNvSpPr>
          <p:nvPr/>
        </p:nvSpPr>
        <p:spPr bwMode="auto">
          <a:xfrm>
            <a:off x="7467600" y="1981200"/>
            <a:ext cx="0" cy="3276600"/>
          </a:xfrm>
          <a:prstGeom prst="line">
            <a:avLst/>
          </a:prstGeom>
          <a:noFill/>
          <a:ln w="25400">
            <a:solidFill>
              <a:schemeClr val="tx1"/>
            </a:solidFill>
            <a:round/>
            <a:headEnd/>
            <a:tailEnd type="triangle" w="lg" len="med"/>
          </a:ln>
          <a:effectLst/>
        </p:spPr>
        <p:txBody>
          <a:bodyPr/>
          <a:lstStyle/>
          <a:p>
            <a:endParaRPr lang="en-US"/>
          </a:p>
        </p:txBody>
      </p:sp>
      <p:sp>
        <p:nvSpPr>
          <p:cNvPr id="353299" name="Line 19"/>
          <p:cNvSpPr>
            <a:spLocks noChangeShapeType="1"/>
          </p:cNvSpPr>
          <p:nvPr/>
        </p:nvSpPr>
        <p:spPr bwMode="auto">
          <a:xfrm>
            <a:off x="3276600" y="6172200"/>
            <a:ext cx="2895600" cy="0"/>
          </a:xfrm>
          <a:prstGeom prst="line">
            <a:avLst/>
          </a:prstGeom>
          <a:noFill/>
          <a:ln w="25400">
            <a:solidFill>
              <a:schemeClr val="tx1"/>
            </a:solidFill>
            <a:round/>
            <a:headEnd/>
            <a:tailEnd type="triangle" w="lg" len="med"/>
          </a:ln>
          <a:effectLst/>
        </p:spPr>
        <p:txBody>
          <a:bodyPr/>
          <a:lstStyle/>
          <a:p>
            <a:endParaRPr lang="en-US"/>
          </a:p>
        </p:txBody>
      </p:sp>
      <p:sp>
        <p:nvSpPr>
          <p:cNvPr id="353300" name="Line 20"/>
          <p:cNvSpPr>
            <a:spLocks noChangeShapeType="1"/>
          </p:cNvSpPr>
          <p:nvPr/>
        </p:nvSpPr>
        <p:spPr bwMode="auto">
          <a:xfrm flipV="1">
            <a:off x="3276600" y="3352800"/>
            <a:ext cx="4191000" cy="0"/>
          </a:xfrm>
          <a:prstGeom prst="line">
            <a:avLst/>
          </a:prstGeom>
          <a:noFill/>
          <a:ln w="25400">
            <a:solidFill>
              <a:schemeClr val="tx1"/>
            </a:solidFill>
            <a:round/>
            <a:headEnd/>
            <a:tailEnd type="triangle" w="lg" len="med"/>
          </a:ln>
          <a:effectLst/>
        </p:spPr>
        <p:txBody>
          <a:bodyPr/>
          <a:lstStyle/>
          <a:p>
            <a:endParaRPr lang="en-US"/>
          </a:p>
        </p:txBody>
      </p:sp>
      <p:sp>
        <p:nvSpPr>
          <p:cNvPr id="353301" name="Line 21"/>
          <p:cNvSpPr>
            <a:spLocks noChangeShapeType="1"/>
          </p:cNvSpPr>
          <p:nvPr/>
        </p:nvSpPr>
        <p:spPr bwMode="auto">
          <a:xfrm>
            <a:off x="3276600" y="4800600"/>
            <a:ext cx="4191000" cy="0"/>
          </a:xfrm>
          <a:prstGeom prst="line">
            <a:avLst/>
          </a:prstGeom>
          <a:noFill/>
          <a:ln w="25400">
            <a:solidFill>
              <a:schemeClr val="tx1"/>
            </a:solidFill>
            <a:round/>
            <a:headEnd/>
            <a:tailEnd type="triangle" w="lg" len="med"/>
          </a:ln>
          <a:effectLst/>
        </p:spPr>
        <p:txBody>
          <a:bodyPr/>
          <a:lstStyle/>
          <a:p>
            <a:endParaRPr lang="en-US"/>
          </a:p>
        </p:txBody>
      </p:sp>
      <p:sp>
        <p:nvSpPr>
          <p:cNvPr id="353302" name="Rectangle 22"/>
          <p:cNvSpPr>
            <a:spLocks noChangeArrowheads="1"/>
          </p:cNvSpPr>
          <p:nvPr/>
        </p:nvSpPr>
        <p:spPr bwMode="auto">
          <a:xfrm>
            <a:off x="3276600" y="228600"/>
            <a:ext cx="5715000" cy="1295400"/>
          </a:xfrm>
          <a:prstGeom prst="rect">
            <a:avLst/>
          </a:prstGeom>
          <a:noFill/>
          <a:ln w="9525">
            <a:noFill/>
            <a:miter lim="800000"/>
            <a:headEnd/>
            <a:tailEnd/>
          </a:ln>
          <a:effectLst/>
        </p:spPr>
        <p:txBody>
          <a:bodyPr anchor="ctr"/>
          <a:lstStyle/>
          <a:p>
            <a:pPr algn="ctr"/>
            <a:r>
              <a:rPr lang="en-US" sz="6000" b="1">
                <a:solidFill>
                  <a:schemeClr val="accent2"/>
                </a:solidFill>
              </a:rPr>
              <a:t>Decision Matrix</a:t>
            </a:r>
          </a:p>
        </p:txBody>
      </p:sp>
      <p:sp>
        <p:nvSpPr>
          <p:cNvPr id="353303" name="Text Box 23"/>
          <p:cNvSpPr txBox="1">
            <a:spLocks noChangeArrowheads="1"/>
          </p:cNvSpPr>
          <p:nvPr/>
        </p:nvSpPr>
        <p:spPr bwMode="auto">
          <a:xfrm>
            <a:off x="3733800" y="1644650"/>
            <a:ext cx="1981200" cy="336550"/>
          </a:xfrm>
          <a:prstGeom prst="rect">
            <a:avLst/>
          </a:prstGeom>
          <a:noFill/>
          <a:ln w="9525">
            <a:noFill/>
            <a:miter lim="800000"/>
            <a:headEnd/>
            <a:tailEnd/>
          </a:ln>
          <a:effectLst/>
        </p:spPr>
        <p:txBody>
          <a:bodyPr>
            <a:spAutoFit/>
          </a:bodyPr>
          <a:lstStyle/>
          <a:p>
            <a:pPr>
              <a:spcBef>
                <a:spcPct val="50000"/>
              </a:spcBef>
            </a:pPr>
            <a:r>
              <a:rPr lang="en-US" sz="1600" b="1" i="1">
                <a:cs typeface="Arial" pitchFamily="34" charset="0"/>
              </a:rPr>
              <a:t>No Exceedance</a:t>
            </a:r>
          </a:p>
        </p:txBody>
      </p:sp>
      <p:sp>
        <p:nvSpPr>
          <p:cNvPr id="353304" name="Text Box 24"/>
          <p:cNvSpPr txBox="1">
            <a:spLocks noChangeArrowheads="1"/>
          </p:cNvSpPr>
          <p:nvPr/>
        </p:nvSpPr>
        <p:spPr bwMode="auto">
          <a:xfrm>
            <a:off x="3733800" y="3016250"/>
            <a:ext cx="1981200" cy="336550"/>
          </a:xfrm>
          <a:prstGeom prst="rect">
            <a:avLst/>
          </a:prstGeom>
          <a:noFill/>
          <a:ln w="9525">
            <a:noFill/>
            <a:miter lim="800000"/>
            <a:headEnd/>
            <a:tailEnd/>
          </a:ln>
          <a:effectLst/>
        </p:spPr>
        <p:txBody>
          <a:bodyPr>
            <a:spAutoFit/>
          </a:bodyPr>
          <a:lstStyle/>
          <a:p>
            <a:pPr>
              <a:spcBef>
                <a:spcPct val="50000"/>
              </a:spcBef>
            </a:pPr>
            <a:r>
              <a:rPr lang="en-US" sz="1600" b="1" i="1">
                <a:cs typeface="Arial" pitchFamily="34" charset="0"/>
              </a:rPr>
              <a:t>No Exceedance</a:t>
            </a:r>
          </a:p>
        </p:txBody>
      </p:sp>
      <p:sp>
        <p:nvSpPr>
          <p:cNvPr id="353305" name="Text Box 25"/>
          <p:cNvSpPr txBox="1">
            <a:spLocks noChangeArrowheads="1"/>
          </p:cNvSpPr>
          <p:nvPr/>
        </p:nvSpPr>
        <p:spPr bwMode="auto">
          <a:xfrm>
            <a:off x="3733800" y="4464050"/>
            <a:ext cx="1981200" cy="336550"/>
          </a:xfrm>
          <a:prstGeom prst="rect">
            <a:avLst/>
          </a:prstGeom>
          <a:noFill/>
          <a:ln w="9525">
            <a:noFill/>
            <a:miter lim="800000"/>
            <a:headEnd/>
            <a:tailEnd/>
          </a:ln>
          <a:effectLst/>
        </p:spPr>
        <p:txBody>
          <a:bodyPr>
            <a:spAutoFit/>
          </a:bodyPr>
          <a:lstStyle/>
          <a:p>
            <a:pPr>
              <a:spcBef>
                <a:spcPct val="50000"/>
              </a:spcBef>
            </a:pPr>
            <a:r>
              <a:rPr lang="en-US" sz="1600" b="1" i="1">
                <a:cs typeface="Arial" pitchFamily="34" charset="0"/>
              </a:rPr>
              <a:t>No Exceedance</a:t>
            </a:r>
          </a:p>
        </p:txBody>
      </p:sp>
      <p:sp>
        <p:nvSpPr>
          <p:cNvPr id="353306" name="Text Box 26"/>
          <p:cNvSpPr txBox="1">
            <a:spLocks noChangeArrowheads="1"/>
          </p:cNvSpPr>
          <p:nvPr/>
        </p:nvSpPr>
        <p:spPr bwMode="auto">
          <a:xfrm>
            <a:off x="3733800" y="5835650"/>
            <a:ext cx="1981200" cy="336550"/>
          </a:xfrm>
          <a:prstGeom prst="rect">
            <a:avLst/>
          </a:prstGeom>
          <a:noFill/>
          <a:ln w="9525">
            <a:noFill/>
            <a:miter lim="800000"/>
            <a:headEnd/>
            <a:tailEnd/>
          </a:ln>
          <a:effectLst/>
        </p:spPr>
        <p:txBody>
          <a:bodyPr>
            <a:spAutoFit/>
          </a:bodyPr>
          <a:lstStyle/>
          <a:p>
            <a:pPr>
              <a:spcBef>
                <a:spcPct val="50000"/>
              </a:spcBef>
            </a:pPr>
            <a:r>
              <a:rPr lang="en-US" sz="1600" b="1" i="1">
                <a:cs typeface="Arial" pitchFamily="34" charset="0"/>
              </a:rPr>
              <a:t>No Exceedance</a:t>
            </a:r>
          </a:p>
        </p:txBody>
      </p:sp>
      <p:sp>
        <p:nvSpPr>
          <p:cNvPr id="353307" name="Oval 27"/>
          <p:cNvSpPr>
            <a:spLocks noChangeArrowheads="1"/>
          </p:cNvSpPr>
          <p:nvPr/>
        </p:nvSpPr>
        <p:spPr bwMode="auto">
          <a:xfrm>
            <a:off x="152400" y="1524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08" name="Text Box 28"/>
          <p:cNvSpPr txBox="1">
            <a:spLocks noChangeArrowheads="1"/>
          </p:cNvSpPr>
          <p:nvPr/>
        </p:nvSpPr>
        <p:spPr bwMode="auto">
          <a:xfrm>
            <a:off x="152400" y="2286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1</a:t>
            </a:r>
          </a:p>
        </p:txBody>
      </p:sp>
      <p:sp>
        <p:nvSpPr>
          <p:cNvPr id="353309" name="Oval 29"/>
          <p:cNvSpPr>
            <a:spLocks noChangeArrowheads="1"/>
          </p:cNvSpPr>
          <p:nvPr/>
        </p:nvSpPr>
        <p:spPr bwMode="auto">
          <a:xfrm>
            <a:off x="152400" y="15240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10" name="Text Box 30"/>
          <p:cNvSpPr txBox="1">
            <a:spLocks noChangeArrowheads="1"/>
          </p:cNvSpPr>
          <p:nvPr/>
        </p:nvSpPr>
        <p:spPr bwMode="auto">
          <a:xfrm>
            <a:off x="152400" y="16002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2</a:t>
            </a:r>
          </a:p>
        </p:txBody>
      </p:sp>
      <p:sp>
        <p:nvSpPr>
          <p:cNvPr id="353311" name="Oval 31"/>
          <p:cNvSpPr>
            <a:spLocks noChangeArrowheads="1"/>
          </p:cNvSpPr>
          <p:nvPr/>
        </p:nvSpPr>
        <p:spPr bwMode="auto">
          <a:xfrm>
            <a:off x="152400" y="28194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12" name="Text Box 32"/>
          <p:cNvSpPr txBox="1">
            <a:spLocks noChangeArrowheads="1"/>
          </p:cNvSpPr>
          <p:nvPr/>
        </p:nvSpPr>
        <p:spPr bwMode="auto">
          <a:xfrm>
            <a:off x="152400" y="286385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3</a:t>
            </a:r>
          </a:p>
        </p:txBody>
      </p:sp>
      <p:sp>
        <p:nvSpPr>
          <p:cNvPr id="353313" name="Oval 33"/>
          <p:cNvSpPr>
            <a:spLocks noChangeArrowheads="1"/>
          </p:cNvSpPr>
          <p:nvPr/>
        </p:nvSpPr>
        <p:spPr bwMode="auto">
          <a:xfrm>
            <a:off x="152400" y="41148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14" name="Text Box 34"/>
          <p:cNvSpPr txBox="1">
            <a:spLocks noChangeArrowheads="1"/>
          </p:cNvSpPr>
          <p:nvPr/>
        </p:nvSpPr>
        <p:spPr bwMode="auto">
          <a:xfrm>
            <a:off x="152400" y="41910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4</a:t>
            </a:r>
          </a:p>
        </p:txBody>
      </p:sp>
      <p:sp>
        <p:nvSpPr>
          <p:cNvPr id="353315" name="Oval 35"/>
          <p:cNvSpPr>
            <a:spLocks noChangeArrowheads="1"/>
          </p:cNvSpPr>
          <p:nvPr/>
        </p:nvSpPr>
        <p:spPr bwMode="auto">
          <a:xfrm>
            <a:off x="152400" y="56388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16" name="Text Box 36"/>
          <p:cNvSpPr txBox="1">
            <a:spLocks noChangeArrowheads="1"/>
          </p:cNvSpPr>
          <p:nvPr/>
        </p:nvSpPr>
        <p:spPr bwMode="auto">
          <a:xfrm>
            <a:off x="152400" y="57150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5</a:t>
            </a:r>
          </a:p>
        </p:txBody>
      </p:sp>
      <p:sp>
        <p:nvSpPr>
          <p:cNvPr id="353317" name="Oval 37"/>
          <p:cNvSpPr>
            <a:spLocks noChangeArrowheads="1"/>
          </p:cNvSpPr>
          <p:nvPr/>
        </p:nvSpPr>
        <p:spPr bwMode="auto">
          <a:xfrm>
            <a:off x="6172200" y="52578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3318" name="Text Box 38"/>
          <p:cNvSpPr txBox="1">
            <a:spLocks noChangeArrowheads="1"/>
          </p:cNvSpPr>
          <p:nvPr/>
        </p:nvSpPr>
        <p:spPr bwMode="auto">
          <a:xfrm>
            <a:off x="6172200" y="53340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6</a:t>
            </a:r>
          </a:p>
        </p:txBody>
      </p:sp>
      <p:sp>
        <p:nvSpPr>
          <p:cNvPr id="353319" name="Text Box 39"/>
          <p:cNvSpPr txBox="1">
            <a:spLocks noChangeArrowheads="1"/>
          </p:cNvSpPr>
          <p:nvPr/>
        </p:nvSpPr>
        <p:spPr bwMode="auto">
          <a:xfrm>
            <a:off x="152400" y="228600"/>
            <a:ext cx="457200" cy="33655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1</a:t>
            </a:r>
          </a:p>
        </p:txBody>
      </p:sp>
      <p:sp>
        <p:nvSpPr>
          <p:cNvPr id="353320" name="Text Box 40"/>
          <p:cNvSpPr txBox="1">
            <a:spLocks noChangeArrowheads="1"/>
          </p:cNvSpPr>
          <p:nvPr/>
        </p:nvSpPr>
        <p:spPr bwMode="auto">
          <a:xfrm>
            <a:off x="304800" y="1612900"/>
            <a:ext cx="3048000" cy="825500"/>
          </a:xfrm>
          <a:prstGeom prst="rect">
            <a:avLst/>
          </a:prstGeom>
          <a:noFill/>
          <a:ln w="9525">
            <a:noFill/>
            <a:miter lim="800000"/>
            <a:headEnd/>
            <a:tailEnd/>
          </a:ln>
          <a:effectLst/>
        </p:spPr>
        <p:txBody>
          <a:bodyPr>
            <a:spAutoFit/>
          </a:bodyPr>
          <a:lstStyle/>
          <a:p>
            <a:pPr algn="ctr">
              <a:spcBef>
                <a:spcPct val="50000"/>
              </a:spcBef>
            </a:pPr>
            <a:r>
              <a:rPr lang="en-US" sz="1600" b="1">
                <a:cs typeface="Arial" pitchFamily="34" charset="0"/>
              </a:rPr>
              <a:t>Compare Dissolved/LNAPL/Soil Field Data to Screening Criteria</a:t>
            </a:r>
          </a:p>
        </p:txBody>
      </p:sp>
      <p:sp>
        <p:nvSpPr>
          <p:cNvPr id="353321" name="Text Box 41"/>
          <p:cNvSpPr txBox="1">
            <a:spLocks noChangeArrowheads="1"/>
          </p:cNvSpPr>
          <p:nvPr/>
        </p:nvSpPr>
        <p:spPr bwMode="auto">
          <a:xfrm>
            <a:off x="381000" y="762000"/>
            <a:ext cx="2819400" cy="304800"/>
          </a:xfrm>
          <a:prstGeom prst="rect">
            <a:avLst/>
          </a:prstGeom>
          <a:noFill/>
          <a:ln w="9525">
            <a:noFill/>
            <a:miter lim="800000"/>
            <a:headEnd/>
            <a:tailEnd/>
          </a:ln>
          <a:effectLst/>
        </p:spPr>
        <p:txBody>
          <a:bodyPr>
            <a:spAutoFit/>
          </a:bodyPr>
          <a:lstStyle/>
          <a:p>
            <a:pPr algn="ctr">
              <a:spcBef>
                <a:spcPct val="50000"/>
              </a:spcBef>
            </a:pPr>
            <a:r>
              <a:rPr lang="en-US" sz="1400" b="1" i="1">
                <a:cs typeface="Arial" pitchFamily="34" charset="0"/>
              </a:rPr>
              <a:t>(non-emergency conditions)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762000" y="1371600"/>
            <a:ext cx="8839200" cy="366713"/>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b="1" i="1">
                <a:cs typeface="Arial" pitchFamily="34" charset="0"/>
              </a:rPr>
              <a:t>- 5 feet CLEAN soil overlying Benzene </a:t>
            </a:r>
            <a:r>
              <a:rPr lang="en-US" b="1" i="1" u="sng">
                <a:cs typeface="Arial" pitchFamily="34" charset="0"/>
              </a:rPr>
              <a:t>&lt;</a:t>
            </a:r>
            <a:r>
              <a:rPr lang="en-US" b="1" i="1">
                <a:cs typeface="Arial" pitchFamily="34" charset="0"/>
              </a:rPr>
              <a:t>1,000 ug/L, TPH </a:t>
            </a:r>
            <a:r>
              <a:rPr lang="en-US" b="1" i="1" u="sng">
                <a:cs typeface="Arial" pitchFamily="34" charset="0"/>
              </a:rPr>
              <a:t>&lt;</a:t>
            </a:r>
            <a:r>
              <a:rPr lang="en-US" b="1" i="1">
                <a:cs typeface="Arial" pitchFamily="34" charset="0"/>
              </a:rPr>
              <a:t>10,000 ug/L</a:t>
            </a:r>
          </a:p>
        </p:txBody>
      </p:sp>
      <p:sp>
        <p:nvSpPr>
          <p:cNvPr id="223235" name="Rectangle 3"/>
          <p:cNvSpPr>
            <a:spLocks noChangeArrowheads="1"/>
          </p:cNvSpPr>
          <p:nvPr/>
        </p:nvSpPr>
        <p:spPr bwMode="auto">
          <a:xfrm>
            <a:off x="768350" y="2133600"/>
            <a:ext cx="8528050" cy="311150"/>
          </a:xfrm>
          <a:prstGeom prst="rect">
            <a:avLst/>
          </a:prstGeom>
          <a:noFill/>
          <a:ln w="9525">
            <a:noFill/>
            <a:miter lim="800000"/>
            <a:headEnd/>
            <a:tailEnd/>
          </a:ln>
          <a:effectLst/>
        </p:spPr>
        <p:txBody>
          <a:bodyPr lIns="91418" tIns="45709" rIns="91418" bIns="45709" anchor="ctr">
            <a:spAutoFit/>
          </a:bodyPr>
          <a:lstStyle/>
          <a:p>
            <a:pPr>
              <a:lnSpc>
                <a:spcPct val="80000"/>
              </a:lnSpc>
              <a:buFont typeface="Wingdings" pitchFamily="2" charset="2"/>
              <a:buNone/>
            </a:pPr>
            <a:r>
              <a:rPr lang="en-US" b="1" i="1">
                <a:cs typeface="Arial" pitchFamily="34" charset="0"/>
              </a:rPr>
              <a:t>- 8 feet CLEAN soil overlying top of LNAPL smear zone or soil sources</a:t>
            </a:r>
          </a:p>
        </p:txBody>
      </p:sp>
      <p:sp>
        <p:nvSpPr>
          <p:cNvPr id="223236" name="Rectangle 4"/>
          <p:cNvSpPr>
            <a:spLocks noChangeArrowheads="1"/>
          </p:cNvSpPr>
          <p:nvPr/>
        </p:nvSpPr>
        <p:spPr bwMode="auto">
          <a:xfrm>
            <a:off x="762000" y="1066800"/>
            <a:ext cx="5486400" cy="366713"/>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b="1" u="sng">
                <a:solidFill>
                  <a:schemeClr val="accent2"/>
                </a:solidFill>
                <a:cs typeface="Arial" pitchFamily="34" charset="0"/>
              </a:rPr>
              <a:t>Dissolved Sources</a:t>
            </a:r>
          </a:p>
        </p:txBody>
      </p:sp>
      <p:sp>
        <p:nvSpPr>
          <p:cNvPr id="223237" name="Rectangle 5"/>
          <p:cNvSpPr>
            <a:spLocks noChangeArrowheads="1"/>
          </p:cNvSpPr>
          <p:nvPr/>
        </p:nvSpPr>
        <p:spPr bwMode="auto">
          <a:xfrm>
            <a:off x="381000" y="609600"/>
            <a:ext cx="9448800" cy="609600"/>
          </a:xfrm>
          <a:prstGeom prst="rect">
            <a:avLst/>
          </a:prstGeom>
          <a:noFill/>
          <a:ln w="9525">
            <a:noFill/>
            <a:miter lim="800000"/>
            <a:headEnd/>
            <a:tailEnd/>
          </a:ln>
          <a:effectLst/>
        </p:spPr>
        <p:txBody>
          <a:bodyPr anchor="ctr"/>
          <a:lstStyle/>
          <a:p>
            <a:pPr>
              <a:buSzPct val="140000"/>
              <a:buFontTx/>
              <a:buChar char="•"/>
            </a:pPr>
            <a:r>
              <a:rPr lang="en-US" sz="2400" b="1"/>
              <a:t> PVI pathway not complete when following Criteria apply:</a:t>
            </a:r>
          </a:p>
        </p:txBody>
      </p:sp>
      <p:sp>
        <p:nvSpPr>
          <p:cNvPr id="223238" name="Rectangle 6"/>
          <p:cNvSpPr>
            <a:spLocks noChangeArrowheads="1"/>
          </p:cNvSpPr>
          <p:nvPr/>
        </p:nvSpPr>
        <p:spPr bwMode="auto">
          <a:xfrm>
            <a:off x="762000" y="1752600"/>
            <a:ext cx="5486400" cy="366713"/>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b="1" u="sng">
                <a:solidFill>
                  <a:schemeClr val="accent2"/>
                </a:solidFill>
                <a:cs typeface="Arial" pitchFamily="34" charset="0"/>
              </a:rPr>
              <a:t>LNAPL Sources</a:t>
            </a:r>
          </a:p>
        </p:txBody>
      </p:sp>
      <p:sp>
        <p:nvSpPr>
          <p:cNvPr id="223240" name="Rectangle 8"/>
          <p:cNvSpPr>
            <a:spLocks noChangeArrowheads="1"/>
          </p:cNvSpPr>
          <p:nvPr/>
        </p:nvSpPr>
        <p:spPr bwMode="auto">
          <a:xfrm>
            <a:off x="762000" y="2879725"/>
            <a:ext cx="8077200" cy="396875"/>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sz="2000" b="1" u="sng">
                <a:solidFill>
                  <a:schemeClr val="accent2"/>
                </a:solidFill>
                <a:cs typeface="Arial" pitchFamily="34" charset="0"/>
              </a:rPr>
              <a:t>Soil Sources</a:t>
            </a:r>
          </a:p>
        </p:txBody>
      </p:sp>
      <p:sp>
        <p:nvSpPr>
          <p:cNvPr id="223241" name="Rectangle 9"/>
          <p:cNvSpPr>
            <a:spLocks noChangeArrowheads="1"/>
          </p:cNvSpPr>
          <p:nvPr/>
        </p:nvSpPr>
        <p:spPr bwMode="auto">
          <a:xfrm>
            <a:off x="762000" y="3214688"/>
            <a:ext cx="8458200" cy="366712"/>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b="1" i="1">
                <a:cs typeface="Arial" pitchFamily="34" charset="0"/>
              </a:rPr>
              <a:t>- 5 feet CLEAN soil  = TPH &lt;100 mg/kg, PID &lt;10 ppm-v, O2 ~4%</a:t>
            </a:r>
          </a:p>
        </p:txBody>
      </p:sp>
      <p:sp>
        <p:nvSpPr>
          <p:cNvPr id="223242" name="Rectangle 10"/>
          <p:cNvSpPr>
            <a:spLocks noChangeArrowheads="1"/>
          </p:cNvSpPr>
          <p:nvPr/>
        </p:nvSpPr>
        <p:spPr bwMode="auto">
          <a:xfrm>
            <a:off x="762000" y="3581400"/>
            <a:ext cx="7315200" cy="396875"/>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sz="2000" b="1" u="sng">
                <a:solidFill>
                  <a:schemeClr val="accent2"/>
                </a:solidFill>
                <a:cs typeface="Arial" pitchFamily="34" charset="0"/>
              </a:rPr>
              <a:t>Vapor Sources</a:t>
            </a:r>
          </a:p>
        </p:txBody>
      </p:sp>
      <p:sp>
        <p:nvSpPr>
          <p:cNvPr id="223243" name="Rectangle 11"/>
          <p:cNvSpPr>
            <a:spLocks noChangeArrowheads="1"/>
          </p:cNvSpPr>
          <p:nvPr/>
        </p:nvSpPr>
        <p:spPr bwMode="auto">
          <a:xfrm>
            <a:off x="762000" y="3900488"/>
            <a:ext cx="7086600" cy="366712"/>
          </a:xfrm>
          <a:prstGeom prst="rect">
            <a:avLst/>
          </a:prstGeom>
          <a:noFill/>
          <a:ln w="9525">
            <a:noFill/>
            <a:miter lim="800000"/>
            <a:headEnd/>
            <a:tailEnd/>
          </a:ln>
          <a:effectLst/>
        </p:spPr>
        <p:txBody>
          <a:bodyPr lIns="91418" tIns="45709" rIns="91418" bIns="45709" anchor="ctr">
            <a:spAutoFit/>
          </a:bodyPr>
          <a:lstStyle/>
          <a:p>
            <a:pPr>
              <a:buFont typeface="Wingdings" pitchFamily="2" charset="2"/>
              <a:buNone/>
            </a:pPr>
            <a:r>
              <a:rPr lang="en-US" b="1" i="1">
                <a:cs typeface="Arial" pitchFamily="34" charset="0"/>
              </a:rPr>
              <a:t>- Vapors are attenuated below the receptor</a:t>
            </a:r>
          </a:p>
        </p:txBody>
      </p:sp>
      <p:sp>
        <p:nvSpPr>
          <p:cNvPr id="223244" name="Rectangle 12"/>
          <p:cNvSpPr>
            <a:spLocks noChangeArrowheads="1"/>
          </p:cNvSpPr>
          <p:nvPr/>
        </p:nvSpPr>
        <p:spPr bwMode="auto">
          <a:xfrm>
            <a:off x="304800" y="76200"/>
            <a:ext cx="5943600" cy="625475"/>
          </a:xfrm>
          <a:prstGeom prst="rect">
            <a:avLst/>
          </a:prstGeom>
          <a:noFill/>
          <a:ln w="9525">
            <a:noFill/>
            <a:miter lim="800000"/>
            <a:headEnd/>
            <a:tailEnd/>
          </a:ln>
          <a:effectLst/>
        </p:spPr>
        <p:txBody>
          <a:bodyPr lIns="91418" tIns="45709" rIns="91418" bIns="45709" anchor="ctr">
            <a:spAutoFit/>
          </a:bodyPr>
          <a:lstStyle/>
          <a:p>
            <a:r>
              <a:rPr lang="en-US" sz="3500" b="1" u="sng">
                <a:solidFill>
                  <a:schemeClr val="accent2"/>
                </a:solidFill>
                <a:cs typeface="Arial" pitchFamily="34" charset="0"/>
              </a:rPr>
              <a:t>Conclusions</a:t>
            </a:r>
          </a:p>
        </p:txBody>
      </p:sp>
      <p:sp>
        <p:nvSpPr>
          <p:cNvPr id="223245" name="Rectangle 13"/>
          <p:cNvSpPr>
            <a:spLocks noChangeArrowheads="1"/>
          </p:cNvSpPr>
          <p:nvPr/>
        </p:nvSpPr>
        <p:spPr bwMode="auto">
          <a:xfrm>
            <a:off x="381000" y="4343400"/>
            <a:ext cx="5943600" cy="625475"/>
          </a:xfrm>
          <a:prstGeom prst="rect">
            <a:avLst/>
          </a:prstGeom>
          <a:noFill/>
          <a:ln w="9525">
            <a:noFill/>
            <a:miter lim="800000"/>
            <a:headEnd/>
            <a:tailEnd/>
          </a:ln>
          <a:effectLst/>
        </p:spPr>
        <p:txBody>
          <a:bodyPr lIns="91418" tIns="45709" rIns="91418" bIns="45709" anchor="ctr">
            <a:spAutoFit/>
          </a:bodyPr>
          <a:lstStyle/>
          <a:p>
            <a:r>
              <a:rPr lang="en-US" sz="3500" b="1" u="sng">
                <a:solidFill>
                  <a:schemeClr val="accent2"/>
                </a:solidFill>
                <a:cs typeface="Arial" pitchFamily="34" charset="0"/>
              </a:rPr>
              <a:t>Recommendations</a:t>
            </a:r>
          </a:p>
        </p:txBody>
      </p:sp>
      <p:sp>
        <p:nvSpPr>
          <p:cNvPr id="223246" name="Rectangle 14"/>
          <p:cNvSpPr>
            <a:spLocks noChangeArrowheads="1"/>
          </p:cNvSpPr>
          <p:nvPr/>
        </p:nvSpPr>
        <p:spPr bwMode="auto">
          <a:xfrm>
            <a:off x="304800" y="5410200"/>
            <a:ext cx="9525000" cy="822325"/>
          </a:xfrm>
          <a:prstGeom prst="rect">
            <a:avLst/>
          </a:prstGeom>
          <a:noFill/>
          <a:ln w="9525">
            <a:noFill/>
            <a:miter lim="800000"/>
            <a:headEnd/>
            <a:tailEnd/>
          </a:ln>
          <a:effectLst/>
        </p:spPr>
        <p:txBody>
          <a:bodyPr lIns="91418" tIns="45709" rIns="91418" bIns="45709" anchor="ctr">
            <a:spAutoFit/>
          </a:bodyPr>
          <a:lstStyle/>
          <a:p>
            <a:pPr>
              <a:buSzPct val="140000"/>
              <a:buFontTx/>
              <a:buChar char="•"/>
            </a:pPr>
            <a:r>
              <a:rPr lang="en-US" sz="2400" b="1">
                <a:cs typeface="Arial" pitchFamily="34" charset="0"/>
              </a:rPr>
              <a:t> Collect &amp; use ALL lines of evidence to determine if PVI pathway is complete</a:t>
            </a:r>
          </a:p>
        </p:txBody>
      </p:sp>
      <p:sp>
        <p:nvSpPr>
          <p:cNvPr id="223247" name="Rectangle 15"/>
          <p:cNvSpPr>
            <a:spLocks noChangeArrowheads="1"/>
          </p:cNvSpPr>
          <p:nvPr/>
        </p:nvSpPr>
        <p:spPr bwMode="auto">
          <a:xfrm>
            <a:off x="304800" y="6248400"/>
            <a:ext cx="8610600" cy="457200"/>
          </a:xfrm>
          <a:prstGeom prst="rect">
            <a:avLst/>
          </a:prstGeom>
          <a:noFill/>
          <a:ln w="9525">
            <a:noFill/>
            <a:miter lim="800000"/>
            <a:headEnd/>
            <a:tailEnd/>
          </a:ln>
          <a:effectLst/>
        </p:spPr>
        <p:txBody>
          <a:bodyPr lIns="91418" tIns="45709" rIns="91418" bIns="45709" anchor="ctr">
            <a:spAutoFit/>
          </a:bodyPr>
          <a:lstStyle/>
          <a:p>
            <a:pPr>
              <a:buSzPct val="140000"/>
              <a:buFontTx/>
              <a:buChar char="•"/>
            </a:pPr>
            <a:r>
              <a:rPr lang="en-US" sz="2400" b="1">
                <a:cs typeface="Arial" pitchFamily="34" charset="0"/>
              </a:rPr>
              <a:t> Apply Screening/Exclusion Criteria in decision-making</a:t>
            </a:r>
          </a:p>
        </p:txBody>
      </p:sp>
      <p:sp>
        <p:nvSpPr>
          <p:cNvPr id="223248" name="Rectangle 16"/>
          <p:cNvSpPr>
            <a:spLocks noChangeArrowheads="1"/>
          </p:cNvSpPr>
          <p:nvPr/>
        </p:nvSpPr>
        <p:spPr bwMode="auto">
          <a:xfrm>
            <a:off x="304800" y="4876800"/>
            <a:ext cx="5638800" cy="457200"/>
          </a:xfrm>
          <a:prstGeom prst="rect">
            <a:avLst/>
          </a:prstGeom>
          <a:noFill/>
          <a:ln w="9525">
            <a:noFill/>
            <a:miter lim="800000"/>
            <a:headEnd/>
            <a:tailEnd/>
          </a:ln>
          <a:effectLst/>
        </p:spPr>
        <p:txBody>
          <a:bodyPr lIns="91418" tIns="45709" rIns="91418" bIns="45709" anchor="ctr">
            <a:spAutoFit/>
          </a:bodyPr>
          <a:lstStyle/>
          <a:p>
            <a:pPr>
              <a:buSzPct val="140000"/>
              <a:buFontTx/>
              <a:buChar char="•"/>
            </a:pPr>
            <a:r>
              <a:rPr lang="en-US" sz="2400" b="1">
                <a:cs typeface="Arial" pitchFamily="34" charset="0"/>
              </a:rPr>
              <a:t> Fully characterize sites</a:t>
            </a:r>
          </a:p>
        </p:txBody>
      </p:sp>
      <p:sp>
        <p:nvSpPr>
          <p:cNvPr id="223249" name="Rectangle 17"/>
          <p:cNvSpPr>
            <a:spLocks noChangeArrowheads="1"/>
          </p:cNvSpPr>
          <p:nvPr/>
        </p:nvSpPr>
        <p:spPr bwMode="auto">
          <a:xfrm>
            <a:off x="768350" y="2514600"/>
            <a:ext cx="8528050" cy="311150"/>
          </a:xfrm>
          <a:prstGeom prst="rect">
            <a:avLst/>
          </a:prstGeom>
          <a:noFill/>
          <a:ln w="9525">
            <a:noFill/>
            <a:miter lim="800000"/>
            <a:headEnd/>
            <a:tailEnd/>
          </a:ln>
          <a:effectLst/>
        </p:spPr>
        <p:txBody>
          <a:bodyPr lIns="91418" tIns="45709" rIns="91418" bIns="45709" anchor="ctr">
            <a:spAutoFit/>
          </a:bodyPr>
          <a:lstStyle/>
          <a:p>
            <a:pPr>
              <a:lnSpc>
                <a:spcPct val="80000"/>
              </a:lnSpc>
              <a:buFont typeface="Wingdings" pitchFamily="2" charset="2"/>
              <a:buNone/>
            </a:pPr>
            <a:r>
              <a:rPr lang="en-US" b="1" i="1">
                <a:cs typeface="Arial" pitchFamily="34" charset="0"/>
              </a:rPr>
              <a:t>- 30 feet TOTAL including smear zone; poorly-characterized sites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j0297707"/>
          <p:cNvPicPr>
            <a:picLocks noGrp="1" noChangeAspect="1" noChangeArrowheads="1"/>
          </p:cNvPicPr>
          <p:nvPr>
            <p:ph idx="1"/>
          </p:nvPr>
        </p:nvPicPr>
        <p:blipFill>
          <a:blip r:embed="rId3" cstate="print"/>
          <a:srcRect/>
          <a:stretch>
            <a:fillRect/>
          </a:stretch>
        </p:blipFill>
        <p:spPr>
          <a:xfrm>
            <a:off x="7086600" y="228600"/>
            <a:ext cx="1735138" cy="2197100"/>
          </a:xfrm>
          <a:noFill/>
          <a:ln/>
        </p:spPr>
      </p:pic>
      <p:sp>
        <p:nvSpPr>
          <p:cNvPr id="291843" name="Rectangle 3"/>
          <p:cNvSpPr>
            <a:spLocks noChangeArrowheads="1"/>
          </p:cNvSpPr>
          <p:nvPr/>
        </p:nvSpPr>
        <p:spPr bwMode="auto">
          <a:xfrm>
            <a:off x="533400" y="228600"/>
            <a:ext cx="6248400" cy="990600"/>
          </a:xfrm>
          <a:prstGeom prst="rect">
            <a:avLst/>
          </a:prstGeom>
          <a:noFill/>
          <a:ln w="9525">
            <a:noFill/>
            <a:miter lim="800000"/>
            <a:headEnd/>
            <a:tailEnd/>
          </a:ln>
          <a:effectLst/>
        </p:spPr>
        <p:txBody>
          <a:bodyPr lIns="91397" tIns="45698" rIns="91397" bIns="45698" anchor="ctr"/>
          <a:lstStyle/>
          <a:p>
            <a:pPr algn="ctr"/>
            <a:r>
              <a:rPr lang="en-US" sz="7000" b="1" i="1">
                <a:solidFill>
                  <a:schemeClr val="accent2"/>
                </a:solidFill>
              </a:rPr>
              <a:t>THANK YOU</a:t>
            </a:r>
          </a:p>
        </p:txBody>
      </p:sp>
      <p:sp>
        <p:nvSpPr>
          <p:cNvPr id="291844" name="Rectangle 4"/>
          <p:cNvSpPr>
            <a:spLocks noChangeArrowheads="1"/>
          </p:cNvSpPr>
          <p:nvPr/>
        </p:nvSpPr>
        <p:spPr bwMode="auto">
          <a:xfrm>
            <a:off x="466725" y="2547938"/>
            <a:ext cx="7000875" cy="576262"/>
          </a:xfrm>
          <a:prstGeom prst="rect">
            <a:avLst/>
          </a:prstGeom>
          <a:noFill/>
          <a:ln w="9525">
            <a:noFill/>
            <a:miter lim="800000"/>
            <a:headEnd/>
            <a:tailEnd/>
          </a:ln>
          <a:effectLst/>
        </p:spPr>
        <p:txBody>
          <a:bodyPr lIns="91397" tIns="45698" rIns="91397" bIns="45698" anchor="ctr"/>
          <a:lstStyle/>
          <a:p>
            <a:r>
              <a:rPr lang="en-US" sz="2600" b="1">
                <a:solidFill>
                  <a:schemeClr val="tx2"/>
                </a:solidFill>
              </a:rPr>
              <a:t>API Petroleum Vapor Intrusion Work Group</a:t>
            </a:r>
          </a:p>
        </p:txBody>
      </p:sp>
      <p:sp>
        <p:nvSpPr>
          <p:cNvPr id="291845" name="Rectangle 5"/>
          <p:cNvSpPr>
            <a:spLocks noChangeArrowheads="1"/>
          </p:cNvSpPr>
          <p:nvPr/>
        </p:nvSpPr>
        <p:spPr bwMode="auto">
          <a:xfrm>
            <a:off x="503238" y="2971800"/>
            <a:ext cx="6202362" cy="2316163"/>
          </a:xfrm>
          <a:prstGeom prst="rect">
            <a:avLst/>
          </a:prstGeom>
          <a:noFill/>
          <a:ln w="9525">
            <a:noFill/>
            <a:miter lim="800000"/>
            <a:headEnd/>
            <a:tailEnd/>
          </a:ln>
          <a:effectLst/>
        </p:spPr>
        <p:txBody>
          <a:bodyPr lIns="91397" tIns="45698" rIns="91397" bIns="45698" anchor="ctr"/>
          <a:lstStyle/>
          <a:p>
            <a:r>
              <a:rPr lang="en-US" b="1">
                <a:solidFill>
                  <a:schemeClr val="tx2"/>
                </a:solidFill>
              </a:rPr>
              <a:t>Bruce Bauman, Roger Claff, Harley Hopkins</a:t>
            </a:r>
            <a:br>
              <a:rPr lang="en-US" b="1">
                <a:solidFill>
                  <a:schemeClr val="tx2"/>
                </a:solidFill>
              </a:rPr>
            </a:br>
            <a:r>
              <a:rPr lang="en-US" b="1">
                <a:solidFill>
                  <a:schemeClr val="tx2"/>
                </a:solidFill>
              </a:rPr>
              <a:t>George DeVaull, Shell Global Solutions</a:t>
            </a:r>
            <a:br>
              <a:rPr lang="en-US" b="1">
                <a:solidFill>
                  <a:schemeClr val="tx2"/>
                </a:solidFill>
              </a:rPr>
            </a:br>
            <a:r>
              <a:rPr lang="en-US" b="1">
                <a:solidFill>
                  <a:schemeClr val="tx2"/>
                </a:solidFill>
              </a:rPr>
              <a:t>Blayne Hartman, Hartman Environmental Geoscience </a:t>
            </a:r>
            <a:br>
              <a:rPr lang="en-US" b="1">
                <a:solidFill>
                  <a:schemeClr val="tx2"/>
                </a:solidFill>
              </a:rPr>
            </a:br>
            <a:r>
              <a:rPr lang="en-US" b="1">
                <a:solidFill>
                  <a:schemeClr val="tx2"/>
                </a:solidFill>
              </a:rPr>
              <a:t>Tom McHugh, GSI Environmental</a:t>
            </a:r>
            <a:br>
              <a:rPr lang="en-US" b="1">
                <a:solidFill>
                  <a:schemeClr val="tx2"/>
                </a:solidFill>
              </a:rPr>
            </a:br>
            <a:r>
              <a:rPr lang="en-US" b="1">
                <a:solidFill>
                  <a:schemeClr val="tx2"/>
                </a:solidFill>
              </a:rPr>
              <a:t>John Menatti, Utah DEQ</a:t>
            </a:r>
            <a:br>
              <a:rPr lang="en-US" b="1">
                <a:solidFill>
                  <a:schemeClr val="tx2"/>
                </a:solidFill>
              </a:rPr>
            </a:br>
            <a:r>
              <a:rPr lang="en-US" b="1">
                <a:solidFill>
                  <a:schemeClr val="tx2"/>
                </a:solidFill>
              </a:rPr>
              <a:t>Tom Peargin, Chevron-Texaco</a:t>
            </a:r>
            <a:br>
              <a:rPr lang="en-US" b="1">
                <a:solidFill>
                  <a:schemeClr val="tx2"/>
                </a:solidFill>
              </a:rPr>
            </a:br>
            <a:r>
              <a:rPr lang="en-US" b="1">
                <a:solidFill>
                  <a:schemeClr val="tx2"/>
                </a:solidFill>
              </a:rPr>
              <a:t>Lynn Spence, P.E., Spence Engineering</a:t>
            </a:r>
            <a:br>
              <a:rPr lang="en-US" b="1">
                <a:solidFill>
                  <a:schemeClr val="tx2"/>
                </a:solidFill>
              </a:rPr>
            </a:br>
            <a:r>
              <a:rPr lang="en-US" b="1">
                <a:solidFill>
                  <a:schemeClr val="tx2"/>
                </a:solidFill>
              </a:rPr>
              <a:t>Todd Ririe, BP</a:t>
            </a:r>
          </a:p>
        </p:txBody>
      </p:sp>
      <p:sp>
        <p:nvSpPr>
          <p:cNvPr id="291846" name="Rectangle 6"/>
          <p:cNvSpPr>
            <a:spLocks noChangeArrowheads="1"/>
          </p:cNvSpPr>
          <p:nvPr/>
        </p:nvSpPr>
        <p:spPr bwMode="auto">
          <a:xfrm>
            <a:off x="503238" y="1981200"/>
            <a:ext cx="6507162" cy="609600"/>
          </a:xfrm>
          <a:prstGeom prst="rect">
            <a:avLst/>
          </a:prstGeom>
          <a:noFill/>
          <a:ln w="9525">
            <a:noFill/>
            <a:miter lim="800000"/>
            <a:headEnd/>
            <a:tailEnd/>
          </a:ln>
          <a:effectLst/>
        </p:spPr>
        <p:txBody>
          <a:bodyPr lIns="91397" tIns="45698" rIns="91397" bIns="45698" anchor="ctr"/>
          <a:lstStyle/>
          <a:p>
            <a:r>
              <a:rPr lang="en-US" sz="2600" b="1">
                <a:solidFill>
                  <a:schemeClr val="tx2"/>
                </a:solidFill>
              </a:rPr>
              <a:t>EPA OUST/ORD/States PVI Work Group</a:t>
            </a:r>
          </a:p>
        </p:txBody>
      </p:sp>
      <p:sp>
        <p:nvSpPr>
          <p:cNvPr id="291847" name="Rectangle 7"/>
          <p:cNvSpPr>
            <a:spLocks noChangeArrowheads="1"/>
          </p:cNvSpPr>
          <p:nvPr/>
        </p:nvSpPr>
        <p:spPr bwMode="auto">
          <a:xfrm>
            <a:off x="533400" y="5402263"/>
            <a:ext cx="8005763" cy="617537"/>
          </a:xfrm>
          <a:prstGeom prst="rect">
            <a:avLst/>
          </a:prstGeom>
          <a:noFill/>
          <a:ln w="9525">
            <a:noFill/>
            <a:miter lim="800000"/>
            <a:headEnd/>
            <a:tailEnd/>
          </a:ln>
          <a:effectLst/>
        </p:spPr>
        <p:txBody>
          <a:bodyPr lIns="91397" tIns="45698" rIns="91397" bIns="45698" anchor="ctr"/>
          <a:lstStyle/>
          <a:p>
            <a:r>
              <a:rPr lang="en-US" sz="2600" b="1">
                <a:solidFill>
                  <a:schemeClr val="tx2"/>
                </a:solidFill>
              </a:rPr>
              <a:t>Matt Lahvis, Shell Global Solutions</a:t>
            </a:r>
          </a:p>
        </p:txBody>
      </p:sp>
      <p:sp>
        <p:nvSpPr>
          <p:cNvPr id="291848" name="Rectangle 8"/>
          <p:cNvSpPr>
            <a:spLocks noChangeArrowheads="1"/>
          </p:cNvSpPr>
          <p:nvPr/>
        </p:nvSpPr>
        <p:spPr bwMode="auto">
          <a:xfrm>
            <a:off x="533400" y="6019800"/>
            <a:ext cx="8005763" cy="647700"/>
          </a:xfrm>
          <a:prstGeom prst="rect">
            <a:avLst/>
          </a:prstGeom>
          <a:noFill/>
          <a:ln w="9525">
            <a:noFill/>
            <a:miter lim="800000"/>
            <a:headEnd/>
            <a:tailEnd/>
          </a:ln>
          <a:effectLst/>
        </p:spPr>
        <p:txBody>
          <a:bodyPr lIns="91397" tIns="45698" rIns="91397" bIns="45698" anchor="ctr"/>
          <a:lstStyle/>
          <a:p>
            <a:r>
              <a:rPr lang="en-US" sz="2600" b="1">
                <a:solidFill>
                  <a:schemeClr val="tx2"/>
                </a:solidFill>
              </a:rPr>
              <a:t>Jackie Wright, Environmental Risk Sciences</a:t>
            </a:r>
          </a:p>
        </p:txBody>
      </p:sp>
      <p:sp>
        <p:nvSpPr>
          <p:cNvPr id="291849" name="Rectangle 9"/>
          <p:cNvSpPr>
            <a:spLocks noChangeArrowheads="1"/>
          </p:cNvSpPr>
          <p:nvPr/>
        </p:nvSpPr>
        <p:spPr bwMode="auto">
          <a:xfrm>
            <a:off x="457200" y="1219200"/>
            <a:ext cx="6248400" cy="838200"/>
          </a:xfrm>
          <a:prstGeom prst="rect">
            <a:avLst/>
          </a:prstGeom>
          <a:noFill/>
          <a:ln w="9525">
            <a:noFill/>
            <a:miter lim="800000"/>
            <a:headEnd/>
            <a:tailEnd/>
          </a:ln>
          <a:effectLst/>
        </p:spPr>
        <p:txBody>
          <a:bodyPr lIns="91397" tIns="45698" rIns="91397" bIns="45698" anchor="ctr"/>
          <a:lstStyle/>
          <a:p>
            <a:r>
              <a:rPr lang="en-US" sz="4500" b="1" u="sng"/>
              <a:t>Acknowledgments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152400" y="381000"/>
            <a:ext cx="9067800" cy="609600"/>
          </a:xfrm>
          <a:noFill/>
          <a:ln/>
        </p:spPr>
        <p:txBody>
          <a:bodyPr/>
          <a:lstStyle/>
          <a:p>
            <a:pPr>
              <a:buSzPct val="150000"/>
            </a:pPr>
            <a:r>
              <a:rPr lang="en-US" sz="2200" b="1" u="sng"/>
              <a:t>2002</a:t>
            </a:r>
            <a:r>
              <a:rPr lang="en-US" sz="2000" b="1"/>
              <a:t>: EPA OSWER Draft Guide for Vapor Intrusion Evaluations</a:t>
            </a:r>
          </a:p>
        </p:txBody>
      </p:sp>
      <p:sp>
        <p:nvSpPr>
          <p:cNvPr id="297987" name="Rectangle 3"/>
          <p:cNvSpPr>
            <a:spLocks noChangeArrowheads="1"/>
          </p:cNvSpPr>
          <p:nvPr/>
        </p:nvSpPr>
        <p:spPr bwMode="auto">
          <a:xfrm>
            <a:off x="533400" y="762000"/>
            <a:ext cx="6324600" cy="4572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Comprehensive; cautious screening criteria</a:t>
            </a:r>
          </a:p>
        </p:txBody>
      </p:sp>
      <p:sp>
        <p:nvSpPr>
          <p:cNvPr id="297989" name="Rectangle 5"/>
          <p:cNvSpPr>
            <a:spLocks noChangeArrowheads="1"/>
          </p:cNvSpPr>
          <p:nvPr/>
        </p:nvSpPr>
        <p:spPr bwMode="auto">
          <a:xfrm>
            <a:off x="533400" y="1600200"/>
            <a:ext cx="8382000" cy="5334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Recommends forming work group to study VI pathway for petroleum</a:t>
            </a:r>
          </a:p>
        </p:txBody>
      </p:sp>
      <p:sp>
        <p:nvSpPr>
          <p:cNvPr id="297990" name="Rectangle 6"/>
          <p:cNvSpPr>
            <a:spLocks noChangeArrowheads="1"/>
          </p:cNvSpPr>
          <p:nvPr/>
        </p:nvSpPr>
        <p:spPr bwMode="auto">
          <a:xfrm>
            <a:off x="533400" y="1066800"/>
            <a:ext cx="8534400" cy="6096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Recommends for chlorinated hydrocarbons, </a:t>
            </a:r>
            <a:r>
              <a:rPr lang="en-US" sz="1600" b="1" i="1">
                <a:solidFill>
                  <a:schemeClr val="accent2"/>
                </a:solidFill>
              </a:rPr>
              <a:t>NOT</a:t>
            </a:r>
            <a:r>
              <a:rPr lang="en-US" sz="1600" b="1">
                <a:solidFill>
                  <a:schemeClr val="accent2"/>
                </a:solidFill>
              </a:rPr>
              <a:t> petroleum LUST sites because biodegradation is not considered</a:t>
            </a:r>
          </a:p>
        </p:txBody>
      </p:sp>
      <p:sp>
        <p:nvSpPr>
          <p:cNvPr id="297991" name="Rectangle 7"/>
          <p:cNvSpPr>
            <a:spLocks noChangeArrowheads="1"/>
          </p:cNvSpPr>
          <p:nvPr/>
        </p:nvSpPr>
        <p:spPr bwMode="auto">
          <a:xfrm>
            <a:off x="152400" y="2057400"/>
            <a:ext cx="9220200" cy="381000"/>
          </a:xfrm>
          <a:prstGeom prst="rect">
            <a:avLst/>
          </a:prstGeom>
          <a:noFill/>
          <a:ln w="9525">
            <a:noFill/>
            <a:miter lim="800000"/>
            <a:headEnd/>
            <a:tailEnd/>
          </a:ln>
          <a:effectLst/>
        </p:spPr>
        <p:txBody>
          <a:bodyPr lIns="91397" tIns="45698" rIns="91397" bIns="45698"/>
          <a:lstStyle/>
          <a:p>
            <a:pPr marL="342900" indent="-342900">
              <a:spcBef>
                <a:spcPct val="20000"/>
              </a:spcBef>
              <a:buSzPct val="150000"/>
              <a:buFontTx/>
              <a:buChar char="•"/>
            </a:pPr>
            <a:r>
              <a:rPr lang="en-US" sz="2200" b="1" u="sng"/>
              <a:t>2003-2005</a:t>
            </a:r>
            <a:r>
              <a:rPr lang="en-US" sz="2000" b="1"/>
              <a:t>: EPA OUST/States </a:t>
            </a:r>
            <a:r>
              <a:rPr lang="en-US" sz="2000" b="1" i="1"/>
              <a:t>Petroleum Vapor Intrusion Work Group</a:t>
            </a:r>
            <a:endParaRPr lang="en-US" sz="2000"/>
          </a:p>
        </p:txBody>
      </p:sp>
      <p:sp>
        <p:nvSpPr>
          <p:cNvPr id="297992" name="Rectangle 8"/>
          <p:cNvSpPr>
            <a:spLocks noChangeArrowheads="1"/>
          </p:cNvSpPr>
          <p:nvPr/>
        </p:nvSpPr>
        <p:spPr bwMode="auto">
          <a:xfrm>
            <a:off x="552450" y="2819400"/>
            <a:ext cx="8362950" cy="381000"/>
          </a:xfrm>
          <a:prstGeom prst="rect">
            <a:avLst/>
          </a:prstGeom>
          <a:noFill/>
          <a:ln w="9525">
            <a:noFill/>
            <a:miter lim="800000"/>
            <a:headEnd/>
            <a:tailEnd/>
          </a:ln>
          <a:effectLst/>
        </p:spPr>
        <p:txBody>
          <a:bodyPr lIns="91397" tIns="45698" rIns="91397" bIns="45698"/>
          <a:lstStyle/>
          <a:p>
            <a:pPr marL="342900" indent="-342900">
              <a:spcBef>
                <a:spcPct val="20000"/>
              </a:spcBef>
              <a:buFont typeface="Wingdings" pitchFamily="2" charset="2"/>
              <a:buNone/>
            </a:pPr>
            <a:r>
              <a:rPr lang="en-US" sz="1600" b="1">
                <a:solidFill>
                  <a:schemeClr val="accent2"/>
                </a:solidFill>
              </a:rPr>
              <a:t>- Began compiling international database (U.S. &amp; Canada)</a:t>
            </a:r>
          </a:p>
        </p:txBody>
      </p:sp>
      <p:sp>
        <p:nvSpPr>
          <p:cNvPr id="297994" name="Rectangle 10"/>
          <p:cNvSpPr>
            <a:spLocks noChangeArrowheads="1"/>
          </p:cNvSpPr>
          <p:nvPr/>
        </p:nvSpPr>
        <p:spPr bwMode="auto">
          <a:xfrm>
            <a:off x="152400" y="5181600"/>
            <a:ext cx="8839200" cy="5334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SzPct val="150000"/>
              <a:buFontTx/>
              <a:buChar char="•"/>
            </a:pPr>
            <a:r>
              <a:rPr lang="en-US" sz="2200" b="1" u="sng"/>
              <a:t>2009-2011</a:t>
            </a:r>
            <a:r>
              <a:rPr lang="en-US" sz="2000" b="1"/>
              <a:t>: EPA OUST/States PVI Work Group Revived</a:t>
            </a:r>
          </a:p>
        </p:txBody>
      </p:sp>
      <p:sp>
        <p:nvSpPr>
          <p:cNvPr id="297995" name="Rectangle 11"/>
          <p:cNvSpPr>
            <a:spLocks noChangeArrowheads="1"/>
          </p:cNvSpPr>
          <p:nvPr/>
        </p:nvSpPr>
        <p:spPr bwMode="auto">
          <a:xfrm>
            <a:off x="457200" y="5943600"/>
            <a:ext cx="8686800" cy="6096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Validating Bio Vapor Model: Analytical Model, accounts for biodegradation of petroleum hydrocarbons in the subsurface (</a:t>
            </a:r>
            <a:r>
              <a:rPr lang="en-US" sz="1600" b="1" i="1">
                <a:solidFill>
                  <a:schemeClr val="accent2"/>
                </a:solidFill>
              </a:rPr>
              <a:t>DeVaull and McHugh, 2010</a:t>
            </a:r>
            <a:r>
              <a:rPr lang="en-US" sz="1600" b="1">
                <a:solidFill>
                  <a:schemeClr val="accent2"/>
                </a:solidFill>
              </a:rPr>
              <a:t>) </a:t>
            </a:r>
          </a:p>
        </p:txBody>
      </p:sp>
      <p:sp>
        <p:nvSpPr>
          <p:cNvPr id="297996" name="Rectangle 12"/>
          <p:cNvSpPr>
            <a:spLocks noChangeArrowheads="1"/>
          </p:cNvSpPr>
          <p:nvPr/>
        </p:nvSpPr>
        <p:spPr bwMode="auto">
          <a:xfrm>
            <a:off x="485775" y="4114800"/>
            <a:ext cx="7667625" cy="7620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American Petroleum Institute (API) Work Group, peer-reviews petroleum vapor database, compiles more data</a:t>
            </a:r>
          </a:p>
        </p:txBody>
      </p:sp>
      <p:sp>
        <p:nvSpPr>
          <p:cNvPr id="297997" name="Rectangle 13"/>
          <p:cNvSpPr>
            <a:spLocks noChangeArrowheads="1"/>
          </p:cNvSpPr>
          <p:nvPr/>
        </p:nvSpPr>
        <p:spPr bwMode="auto">
          <a:xfrm>
            <a:off x="485775" y="5562600"/>
            <a:ext cx="7667625" cy="3810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Database </a:t>
            </a:r>
            <a:r>
              <a:rPr lang="en-US" sz="1600" b="1" i="1">
                <a:solidFill>
                  <a:schemeClr val="accent2"/>
                </a:solidFill>
              </a:rPr>
              <a:t>much </a:t>
            </a:r>
            <a:r>
              <a:rPr lang="en-US" sz="1600" b="1">
                <a:solidFill>
                  <a:schemeClr val="accent2"/>
                </a:solidFill>
              </a:rPr>
              <a:t>larger, EPA OUST peer-review in process</a:t>
            </a:r>
          </a:p>
        </p:txBody>
      </p:sp>
      <p:sp>
        <p:nvSpPr>
          <p:cNvPr id="297998" name="Rectangle 14"/>
          <p:cNvSpPr>
            <a:spLocks noChangeArrowheads="1"/>
          </p:cNvSpPr>
          <p:nvPr/>
        </p:nvSpPr>
        <p:spPr bwMode="auto">
          <a:xfrm>
            <a:off x="152400" y="3733800"/>
            <a:ext cx="8839200" cy="5334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SzPct val="150000"/>
              <a:buFontTx/>
              <a:buChar char="•"/>
            </a:pPr>
            <a:r>
              <a:rPr lang="en-US" sz="2200" b="1" u="sng"/>
              <a:t>2005-2009</a:t>
            </a:r>
            <a:r>
              <a:rPr lang="en-US" sz="2000" b="1"/>
              <a:t>: Continued compiling, analyzing field data</a:t>
            </a:r>
          </a:p>
        </p:txBody>
      </p:sp>
      <p:sp>
        <p:nvSpPr>
          <p:cNvPr id="297999" name="Rectangle 15"/>
          <p:cNvSpPr>
            <a:spLocks noChangeArrowheads="1"/>
          </p:cNvSpPr>
          <p:nvPr/>
        </p:nvSpPr>
        <p:spPr bwMode="auto">
          <a:xfrm>
            <a:off x="457200" y="4648200"/>
            <a:ext cx="8820150" cy="381000"/>
          </a:xfrm>
          <a:prstGeom prst="rect">
            <a:avLst/>
          </a:prstGeom>
          <a:noFill/>
          <a:ln w="9525">
            <a:noFill/>
            <a:miter lim="800000"/>
            <a:headEnd/>
            <a:tailEnd/>
          </a:ln>
          <a:effectLst/>
        </p:spPr>
        <p:txBody>
          <a:bodyPr lIns="91397" tIns="45698" rIns="91397" bIns="45698"/>
          <a:lstStyle/>
          <a:p>
            <a:pPr marL="342900" indent="-342900">
              <a:spcBef>
                <a:spcPct val="20000"/>
              </a:spcBef>
              <a:buFont typeface="Wingdings" pitchFamily="2" charset="2"/>
              <a:buNone/>
            </a:pPr>
            <a:r>
              <a:rPr lang="en-US" sz="1600" b="1">
                <a:solidFill>
                  <a:schemeClr val="accent2"/>
                </a:solidFill>
              </a:rPr>
              <a:t>- Screening criteria for low-risk sites published (</a:t>
            </a:r>
            <a:r>
              <a:rPr lang="en-US" sz="1600" b="1" i="1">
                <a:solidFill>
                  <a:schemeClr val="accent2"/>
                </a:solidFill>
              </a:rPr>
              <a:t>Davis, R.V., 2009, LUSTLine #61</a:t>
            </a:r>
            <a:r>
              <a:rPr lang="en-US" sz="1600" b="1">
                <a:solidFill>
                  <a:schemeClr val="accent2"/>
                </a:solidFill>
              </a:rPr>
              <a:t>)</a:t>
            </a:r>
          </a:p>
        </p:txBody>
      </p:sp>
      <p:sp>
        <p:nvSpPr>
          <p:cNvPr id="298000" name="Rectangle 16"/>
          <p:cNvSpPr>
            <a:spLocks noChangeArrowheads="1"/>
          </p:cNvSpPr>
          <p:nvPr/>
        </p:nvSpPr>
        <p:spPr bwMode="auto">
          <a:xfrm>
            <a:off x="457200" y="6477000"/>
            <a:ext cx="7667625" cy="3810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EPA OUST preparing to publish PVI guidance by November 2012</a:t>
            </a:r>
          </a:p>
        </p:txBody>
      </p:sp>
      <p:sp>
        <p:nvSpPr>
          <p:cNvPr id="298001" name="Rectangle 17"/>
          <p:cNvSpPr>
            <a:spLocks noChangeArrowheads="1"/>
          </p:cNvSpPr>
          <p:nvPr/>
        </p:nvSpPr>
        <p:spPr bwMode="auto">
          <a:xfrm>
            <a:off x="533400" y="2514600"/>
            <a:ext cx="8839200" cy="457200"/>
          </a:xfrm>
          <a:prstGeom prst="rect">
            <a:avLst/>
          </a:prstGeom>
          <a:noFill/>
          <a:ln w="9525">
            <a:noFill/>
            <a:miter lim="800000"/>
            <a:headEnd/>
            <a:tailEnd/>
          </a:ln>
          <a:effectLst/>
        </p:spPr>
        <p:txBody>
          <a:bodyPr lIns="91397" tIns="45698" rIns="91397" bIns="45698"/>
          <a:lstStyle/>
          <a:p>
            <a:pPr marL="342900" indent="-342900">
              <a:lnSpc>
                <a:spcPct val="90000"/>
              </a:lnSpc>
              <a:spcBef>
                <a:spcPct val="20000"/>
              </a:spcBef>
              <a:buFont typeface="Wingdings" pitchFamily="2" charset="2"/>
              <a:buNone/>
            </a:pPr>
            <a:r>
              <a:rPr lang="en-US" sz="1600" b="1">
                <a:solidFill>
                  <a:schemeClr val="accent2"/>
                </a:solidFill>
              </a:rPr>
              <a:t>- Studied behavior of subsurface petroleum associated with PVI pathway</a:t>
            </a:r>
          </a:p>
        </p:txBody>
      </p:sp>
      <p:sp>
        <p:nvSpPr>
          <p:cNvPr id="298002" name="Rectangle 18"/>
          <p:cNvSpPr>
            <a:spLocks noChangeArrowheads="1"/>
          </p:cNvSpPr>
          <p:nvPr/>
        </p:nvSpPr>
        <p:spPr bwMode="auto">
          <a:xfrm>
            <a:off x="552450" y="3200400"/>
            <a:ext cx="8286750" cy="381000"/>
          </a:xfrm>
          <a:prstGeom prst="rect">
            <a:avLst/>
          </a:prstGeom>
          <a:noFill/>
          <a:ln w="9525">
            <a:noFill/>
            <a:miter lim="800000"/>
            <a:headEnd/>
            <a:tailEnd/>
          </a:ln>
          <a:effectLst/>
        </p:spPr>
        <p:txBody>
          <a:bodyPr lIns="91397" tIns="45698" rIns="91397" bIns="45698"/>
          <a:lstStyle/>
          <a:p>
            <a:pPr marL="342900" indent="-342900">
              <a:spcBef>
                <a:spcPct val="20000"/>
              </a:spcBef>
              <a:buFont typeface="Wingdings" pitchFamily="2" charset="2"/>
              <a:buNone/>
            </a:pPr>
            <a:r>
              <a:rPr lang="en-US" sz="1600" b="1">
                <a:solidFill>
                  <a:schemeClr val="accent2"/>
                </a:solidFill>
              </a:rPr>
              <a:t>- Work Group “put on hold,” disbanded…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76200" y="60325"/>
            <a:ext cx="9296400" cy="854075"/>
          </a:xfrm>
          <a:prstGeom prst="rect">
            <a:avLst/>
          </a:prstGeom>
          <a:noFill/>
          <a:ln w="9525">
            <a:noFill/>
            <a:miter lim="800000"/>
            <a:headEnd/>
            <a:tailEnd/>
          </a:ln>
          <a:effectLst/>
        </p:spPr>
        <p:txBody>
          <a:bodyPr lIns="91418" tIns="45709" rIns="91418" bIns="45709">
            <a:spAutoFit/>
          </a:bodyPr>
          <a:lstStyle/>
          <a:p>
            <a:pPr algn="ctr">
              <a:spcBef>
                <a:spcPct val="50000"/>
              </a:spcBef>
            </a:pPr>
            <a:r>
              <a:rPr lang="en-US" sz="5000" b="1">
                <a:solidFill>
                  <a:schemeClr val="accent2"/>
                </a:solidFill>
                <a:cs typeface="Arial" pitchFamily="34" charset="0"/>
              </a:rPr>
              <a:t>Petroleum Vapor Database</a:t>
            </a:r>
          </a:p>
        </p:txBody>
      </p:sp>
      <p:sp>
        <p:nvSpPr>
          <p:cNvPr id="314371" name="Text Box 3"/>
          <p:cNvSpPr txBox="1">
            <a:spLocks noChangeArrowheads="1"/>
          </p:cNvSpPr>
          <p:nvPr/>
        </p:nvSpPr>
        <p:spPr bwMode="auto">
          <a:xfrm>
            <a:off x="7010400" y="5029200"/>
            <a:ext cx="2209800" cy="457200"/>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200" b="1">
                <a:solidFill>
                  <a:srgbClr val="000000"/>
                </a:solidFill>
                <a:cs typeface="Arial" pitchFamily="34" charset="0"/>
              </a:rPr>
              <a:t># Geographic Locations (sites)  Evaluated</a:t>
            </a:r>
          </a:p>
        </p:txBody>
      </p:sp>
      <p:pic>
        <p:nvPicPr>
          <p:cNvPr id="314372" name="Picture 4" descr="MCj04084370000[1]"/>
          <p:cNvPicPr>
            <a:picLocks noChangeAspect="1" noChangeArrowheads="1"/>
          </p:cNvPicPr>
          <p:nvPr/>
        </p:nvPicPr>
        <p:blipFill>
          <a:blip r:embed="rId3" cstate="print"/>
          <a:srcRect/>
          <a:stretch>
            <a:fillRect/>
          </a:stretch>
        </p:blipFill>
        <p:spPr bwMode="auto">
          <a:xfrm>
            <a:off x="3048000" y="1616075"/>
            <a:ext cx="4191000" cy="2781300"/>
          </a:xfrm>
          <a:prstGeom prst="rect">
            <a:avLst/>
          </a:prstGeom>
          <a:noFill/>
        </p:spPr>
      </p:pic>
      <p:pic>
        <p:nvPicPr>
          <p:cNvPr id="314373" name="Picture 5" descr="MCj04076000000[1]"/>
          <p:cNvPicPr>
            <a:picLocks noChangeAspect="1" noChangeArrowheads="1"/>
          </p:cNvPicPr>
          <p:nvPr/>
        </p:nvPicPr>
        <p:blipFill>
          <a:blip r:embed="rId4" cstate="print"/>
          <a:srcRect/>
          <a:stretch>
            <a:fillRect/>
          </a:stretch>
        </p:blipFill>
        <p:spPr bwMode="auto">
          <a:xfrm>
            <a:off x="3886200" y="4478338"/>
            <a:ext cx="2590800" cy="2547937"/>
          </a:xfrm>
          <a:prstGeom prst="rect">
            <a:avLst/>
          </a:prstGeom>
          <a:noFill/>
        </p:spPr>
      </p:pic>
      <p:sp>
        <p:nvSpPr>
          <p:cNvPr id="314374" name="Text Box 6"/>
          <p:cNvSpPr txBox="1">
            <a:spLocks noChangeArrowheads="1"/>
          </p:cNvSpPr>
          <p:nvPr/>
        </p:nvSpPr>
        <p:spPr bwMode="auto">
          <a:xfrm>
            <a:off x="7010400" y="5486400"/>
            <a:ext cx="2286000" cy="822325"/>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200" b="1">
                <a:solidFill>
                  <a:srgbClr val="000000"/>
                </a:solidFill>
                <a:cs typeface="Arial" pitchFamily="34" charset="0"/>
              </a:rPr>
              <a:t># </a:t>
            </a:r>
            <a:r>
              <a:rPr lang="en-US" sz="1200" b="1">
                <a:solidFill>
                  <a:srgbClr val="000000"/>
                </a:solidFill>
              </a:rPr>
              <a:t>Paired</a:t>
            </a:r>
            <a:r>
              <a:rPr lang="en-US" sz="1200" b="1"/>
              <a:t> concurrent m</a:t>
            </a:r>
            <a:r>
              <a:rPr lang="en-US" sz="1200" b="1">
                <a:solidFill>
                  <a:srgbClr val="000000"/>
                </a:solidFill>
                <a:cs typeface="Arial" pitchFamily="34" charset="0"/>
              </a:rPr>
              <a:t>easurements of </a:t>
            </a:r>
            <a:r>
              <a:rPr lang="en-US" sz="1200" b="1">
                <a:solidFill>
                  <a:srgbClr val="000000"/>
                </a:solidFill>
              </a:rPr>
              <a:t>benzene</a:t>
            </a:r>
            <a:r>
              <a:rPr lang="en-US" sz="1200" b="1"/>
              <a:t> </a:t>
            </a:r>
            <a:r>
              <a:rPr lang="en-US" sz="1200" b="1">
                <a:solidFill>
                  <a:srgbClr val="000000"/>
                </a:solidFill>
                <a:cs typeface="Arial" pitchFamily="34" charset="0"/>
              </a:rPr>
              <a:t>subsurface soil vapor &amp; source strength</a:t>
            </a:r>
          </a:p>
        </p:txBody>
      </p:sp>
      <p:sp>
        <p:nvSpPr>
          <p:cNvPr id="314375" name="Text Box 7"/>
          <p:cNvSpPr txBox="1">
            <a:spLocks noChangeArrowheads="1"/>
          </p:cNvSpPr>
          <p:nvPr/>
        </p:nvSpPr>
        <p:spPr bwMode="auto">
          <a:xfrm>
            <a:off x="6705600" y="5029200"/>
            <a:ext cx="533400" cy="304800"/>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400" b="1">
                <a:solidFill>
                  <a:srgbClr val="000000"/>
                </a:solidFill>
                <a:cs typeface="Arial" pitchFamily="34" charset="0"/>
              </a:rPr>
              <a:t>56</a:t>
            </a:r>
          </a:p>
        </p:txBody>
      </p:sp>
      <p:sp>
        <p:nvSpPr>
          <p:cNvPr id="314376" name="Text Box 8"/>
          <p:cNvSpPr txBox="1">
            <a:spLocks noChangeArrowheads="1"/>
          </p:cNvSpPr>
          <p:nvPr/>
        </p:nvSpPr>
        <p:spPr bwMode="auto">
          <a:xfrm>
            <a:off x="6705600" y="4724400"/>
            <a:ext cx="1828800" cy="336550"/>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600" b="1" u="sng">
                <a:solidFill>
                  <a:srgbClr val="000000"/>
                </a:solidFill>
                <a:cs typeface="Arial" pitchFamily="34" charset="0"/>
              </a:rPr>
              <a:t>MAP KEY</a:t>
            </a:r>
          </a:p>
        </p:txBody>
      </p:sp>
      <p:sp>
        <p:nvSpPr>
          <p:cNvPr id="314377" name="Text Box 9"/>
          <p:cNvSpPr txBox="1">
            <a:spLocks noChangeArrowheads="1"/>
          </p:cNvSpPr>
          <p:nvPr/>
        </p:nvSpPr>
        <p:spPr bwMode="auto">
          <a:xfrm>
            <a:off x="4343400" y="5394325"/>
            <a:ext cx="1600200" cy="396875"/>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sz="2000" b="1">
                <a:solidFill>
                  <a:srgbClr val="000000"/>
                </a:solidFill>
                <a:cs typeface="Arial" pitchFamily="34" charset="0"/>
              </a:rPr>
              <a:t>112/</a:t>
            </a:r>
            <a:r>
              <a:rPr lang="en-US" sz="2000" b="1">
                <a:solidFill>
                  <a:srgbClr val="0000FF"/>
                </a:solidFill>
                <a:cs typeface="Arial" pitchFamily="34" charset="0"/>
              </a:rPr>
              <a:t>608</a:t>
            </a:r>
          </a:p>
        </p:txBody>
      </p:sp>
      <p:sp>
        <p:nvSpPr>
          <p:cNvPr id="314378" name="AutoShape 10"/>
          <p:cNvSpPr>
            <a:spLocks noChangeArrowheads="1"/>
          </p:cNvSpPr>
          <p:nvPr/>
        </p:nvSpPr>
        <p:spPr bwMode="auto">
          <a:xfrm>
            <a:off x="4267200" y="5883275"/>
            <a:ext cx="152400" cy="1524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14379" name="Text Box 11"/>
          <p:cNvSpPr txBox="1">
            <a:spLocks noChangeArrowheads="1"/>
          </p:cNvSpPr>
          <p:nvPr/>
        </p:nvSpPr>
        <p:spPr bwMode="auto">
          <a:xfrm>
            <a:off x="4343400" y="5791200"/>
            <a:ext cx="914400" cy="244475"/>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000" b="1" i="1">
                <a:solidFill>
                  <a:srgbClr val="000000"/>
                </a:solidFill>
                <a:cs typeface="Arial" pitchFamily="34" charset="0"/>
              </a:rPr>
              <a:t>Perth</a:t>
            </a:r>
          </a:p>
        </p:txBody>
      </p:sp>
      <p:sp>
        <p:nvSpPr>
          <p:cNvPr id="314380" name="Rectangle 12"/>
          <p:cNvSpPr>
            <a:spLocks noChangeArrowheads="1"/>
          </p:cNvSpPr>
          <p:nvPr/>
        </p:nvSpPr>
        <p:spPr bwMode="auto">
          <a:xfrm>
            <a:off x="6705600" y="4648200"/>
            <a:ext cx="2438400" cy="1676400"/>
          </a:xfrm>
          <a:prstGeom prst="rect">
            <a:avLst/>
          </a:prstGeom>
          <a:noFill/>
          <a:ln w="25400">
            <a:solidFill>
              <a:schemeClr val="tx1"/>
            </a:solidFill>
            <a:miter lim="800000"/>
            <a:headEnd/>
            <a:tailEnd/>
          </a:ln>
          <a:effectLst/>
        </p:spPr>
        <p:txBody>
          <a:bodyPr wrap="none" anchor="ctr"/>
          <a:lstStyle/>
          <a:p>
            <a:endParaRPr lang="en-US"/>
          </a:p>
        </p:txBody>
      </p:sp>
      <p:sp>
        <p:nvSpPr>
          <p:cNvPr id="314381" name="Text Box 13"/>
          <p:cNvSpPr txBox="1">
            <a:spLocks noChangeArrowheads="1"/>
          </p:cNvSpPr>
          <p:nvPr/>
        </p:nvSpPr>
        <p:spPr bwMode="auto">
          <a:xfrm>
            <a:off x="6629400" y="5486400"/>
            <a:ext cx="685800" cy="304800"/>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400" b="1">
                <a:solidFill>
                  <a:srgbClr val="0000FF"/>
                </a:solidFill>
                <a:cs typeface="Arial" pitchFamily="34" charset="0"/>
              </a:rPr>
              <a:t>304</a:t>
            </a:r>
          </a:p>
        </p:txBody>
      </p:sp>
      <p:sp>
        <p:nvSpPr>
          <p:cNvPr id="314382" name="Text Box 14"/>
          <p:cNvSpPr txBox="1">
            <a:spLocks noChangeArrowheads="1"/>
          </p:cNvSpPr>
          <p:nvPr/>
        </p:nvSpPr>
        <p:spPr bwMode="auto">
          <a:xfrm>
            <a:off x="5562600" y="1752600"/>
            <a:ext cx="1371600" cy="396875"/>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2000" b="1">
                <a:solidFill>
                  <a:srgbClr val="000000"/>
                </a:solidFill>
                <a:cs typeface="Arial" pitchFamily="34" charset="0"/>
              </a:rPr>
              <a:t>2/</a:t>
            </a:r>
            <a:r>
              <a:rPr lang="en-US" sz="2000" b="1">
                <a:solidFill>
                  <a:srgbClr val="0000FF"/>
                </a:solidFill>
                <a:cs typeface="Arial" pitchFamily="34" charset="0"/>
              </a:rPr>
              <a:t>13</a:t>
            </a:r>
          </a:p>
        </p:txBody>
      </p:sp>
      <p:sp>
        <p:nvSpPr>
          <p:cNvPr id="314383" name="Text Box 15"/>
          <p:cNvSpPr txBox="1">
            <a:spLocks noChangeArrowheads="1"/>
          </p:cNvSpPr>
          <p:nvPr/>
        </p:nvSpPr>
        <p:spPr bwMode="auto">
          <a:xfrm>
            <a:off x="4038600" y="2667000"/>
            <a:ext cx="1524000" cy="396875"/>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sz="2000" b="1">
                <a:solidFill>
                  <a:srgbClr val="000000"/>
                </a:solidFill>
                <a:cs typeface="Arial" pitchFamily="34" charset="0"/>
              </a:rPr>
              <a:t>56/</a:t>
            </a:r>
            <a:r>
              <a:rPr lang="en-US" sz="2000" b="1">
                <a:solidFill>
                  <a:srgbClr val="0000FF"/>
                </a:solidFill>
                <a:cs typeface="Arial" pitchFamily="34" charset="0"/>
              </a:rPr>
              <a:t>304</a:t>
            </a:r>
          </a:p>
        </p:txBody>
      </p:sp>
      <p:sp>
        <p:nvSpPr>
          <p:cNvPr id="314384" name="Text Box 16"/>
          <p:cNvSpPr txBox="1">
            <a:spLocks noChangeArrowheads="1"/>
          </p:cNvSpPr>
          <p:nvPr/>
        </p:nvSpPr>
        <p:spPr bwMode="auto">
          <a:xfrm>
            <a:off x="5562600" y="5791200"/>
            <a:ext cx="914400" cy="244475"/>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000" b="1" i="1">
                <a:solidFill>
                  <a:srgbClr val="000000"/>
                </a:solidFill>
                <a:cs typeface="Arial" pitchFamily="34" charset="0"/>
              </a:rPr>
              <a:t>Sydney</a:t>
            </a:r>
          </a:p>
        </p:txBody>
      </p:sp>
      <p:sp>
        <p:nvSpPr>
          <p:cNvPr id="314385" name="AutoShape 17"/>
          <p:cNvSpPr>
            <a:spLocks noChangeArrowheads="1"/>
          </p:cNvSpPr>
          <p:nvPr/>
        </p:nvSpPr>
        <p:spPr bwMode="auto">
          <a:xfrm>
            <a:off x="5943600" y="6035675"/>
            <a:ext cx="152400" cy="1524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14386" name="Text Box 18"/>
          <p:cNvSpPr txBox="1">
            <a:spLocks noChangeArrowheads="1"/>
          </p:cNvSpPr>
          <p:nvPr/>
        </p:nvSpPr>
        <p:spPr bwMode="auto">
          <a:xfrm>
            <a:off x="5029200" y="6537325"/>
            <a:ext cx="914400" cy="244475"/>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000" b="1" i="1">
                <a:solidFill>
                  <a:srgbClr val="000000"/>
                </a:solidFill>
                <a:cs typeface="Arial" pitchFamily="34" charset="0"/>
              </a:rPr>
              <a:t>Tasmania</a:t>
            </a:r>
          </a:p>
        </p:txBody>
      </p:sp>
      <p:sp>
        <p:nvSpPr>
          <p:cNvPr id="314387" name="Text Box 19"/>
          <p:cNvSpPr txBox="1">
            <a:spLocks noChangeArrowheads="1"/>
          </p:cNvSpPr>
          <p:nvPr/>
        </p:nvSpPr>
        <p:spPr bwMode="auto">
          <a:xfrm>
            <a:off x="152400" y="898525"/>
            <a:ext cx="8763000" cy="701675"/>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sz="2000" b="1" i="1">
                <a:cs typeface="Arial" pitchFamily="34" charset="0"/>
              </a:rPr>
              <a:t>Compilation of soil vapor data from subsurface multi-depth &amp; sub-slab sample points, paired with concurrent source strength data</a:t>
            </a:r>
          </a:p>
        </p:txBody>
      </p:sp>
      <p:sp>
        <p:nvSpPr>
          <p:cNvPr id="314388" name="Text Box 20"/>
          <p:cNvSpPr txBox="1">
            <a:spLocks noChangeArrowheads="1"/>
          </p:cNvSpPr>
          <p:nvPr/>
        </p:nvSpPr>
        <p:spPr bwMode="auto">
          <a:xfrm>
            <a:off x="76200" y="2176463"/>
            <a:ext cx="2971800" cy="1552575"/>
          </a:xfrm>
          <a:prstGeom prst="rect">
            <a:avLst/>
          </a:prstGeom>
          <a:solidFill>
            <a:schemeClr val="bg1"/>
          </a:solidFill>
          <a:ln w="9525">
            <a:noFill/>
            <a:miter lim="800000"/>
            <a:headEnd/>
            <a:tailEnd/>
          </a:ln>
          <a:effectLst/>
        </p:spPr>
        <p:txBody>
          <a:bodyPr lIns="91418" tIns="45709" rIns="91418" bIns="45709">
            <a:spAutoFit/>
          </a:bodyPr>
          <a:lstStyle/>
          <a:p>
            <a:pPr algn="ctr">
              <a:spcBef>
                <a:spcPct val="50000"/>
              </a:spcBef>
              <a:buSzPct val="150000"/>
            </a:pPr>
            <a:r>
              <a:rPr lang="en-US" sz="2400" b="1">
                <a:cs typeface="Arial" pitchFamily="34" charset="0"/>
              </a:rPr>
              <a:t>~170 Sites, ~1000 Measurements of Concurrent SV, GW &amp; Soil Data</a:t>
            </a:r>
          </a:p>
        </p:txBody>
      </p:sp>
      <p:sp>
        <p:nvSpPr>
          <p:cNvPr id="314389" name="Text Box 21"/>
          <p:cNvSpPr txBox="1">
            <a:spLocks noChangeArrowheads="1"/>
          </p:cNvSpPr>
          <p:nvPr/>
        </p:nvSpPr>
        <p:spPr bwMode="auto">
          <a:xfrm>
            <a:off x="4419600" y="1752600"/>
            <a:ext cx="1143000" cy="366713"/>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b="1" i="1">
                <a:solidFill>
                  <a:srgbClr val="000000"/>
                </a:solidFill>
                <a:cs typeface="Arial" pitchFamily="34" charset="0"/>
              </a:rPr>
              <a:t>Canada</a:t>
            </a:r>
          </a:p>
        </p:txBody>
      </p:sp>
      <p:sp>
        <p:nvSpPr>
          <p:cNvPr id="314390" name="Text Box 22"/>
          <p:cNvSpPr txBox="1">
            <a:spLocks noChangeArrowheads="1"/>
          </p:cNvSpPr>
          <p:nvPr/>
        </p:nvSpPr>
        <p:spPr bwMode="auto">
          <a:xfrm>
            <a:off x="3886200" y="2362200"/>
            <a:ext cx="1905000" cy="366713"/>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b="1" i="1">
                <a:solidFill>
                  <a:srgbClr val="000000"/>
                </a:solidFill>
                <a:cs typeface="Arial" pitchFamily="34" charset="0"/>
              </a:rPr>
              <a:t>United States</a:t>
            </a:r>
          </a:p>
        </p:txBody>
      </p:sp>
      <p:sp>
        <p:nvSpPr>
          <p:cNvPr id="314391" name="Text Box 23"/>
          <p:cNvSpPr txBox="1">
            <a:spLocks noChangeArrowheads="1"/>
          </p:cNvSpPr>
          <p:nvPr/>
        </p:nvSpPr>
        <p:spPr bwMode="auto">
          <a:xfrm>
            <a:off x="4343400" y="5105400"/>
            <a:ext cx="1524000" cy="366713"/>
          </a:xfrm>
          <a:prstGeom prst="rect">
            <a:avLst/>
          </a:prstGeom>
          <a:noFill/>
          <a:ln w="9525">
            <a:noFill/>
            <a:miter lim="800000"/>
            <a:headEnd/>
            <a:tailEnd/>
          </a:ln>
          <a:effectLst/>
        </p:spPr>
        <p:txBody>
          <a:bodyPr lIns="91418" tIns="45709" rIns="91418" bIns="45709">
            <a:spAutoFit/>
          </a:bodyPr>
          <a:lstStyle/>
          <a:p>
            <a:pPr algn="ctr">
              <a:spcBef>
                <a:spcPct val="50000"/>
              </a:spcBef>
              <a:buSzPct val="150000"/>
            </a:pPr>
            <a:r>
              <a:rPr lang="en-US" b="1" i="1">
                <a:solidFill>
                  <a:srgbClr val="000000"/>
                </a:solidFill>
                <a:cs typeface="Arial" pitchFamily="34" charset="0"/>
              </a:rPr>
              <a:t>Australia</a:t>
            </a:r>
          </a:p>
        </p:txBody>
      </p:sp>
      <p:sp>
        <p:nvSpPr>
          <p:cNvPr id="314392" name="Text Box 24"/>
          <p:cNvSpPr txBox="1">
            <a:spLocks noChangeArrowheads="1"/>
          </p:cNvSpPr>
          <p:nvPr/>
        </p:nvSpPr>
        <p:spPr bwMode="auto">
          <a:xfrm>
            <a:off x="6553200" y="6324600"/>
            <a:ext cx="3505200" cy="274638"/>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200" b="1" i="1">
                <a:cs typeface="Arial" pitchFamily="34" charset="0"/>
              </a:rPr>
              <a:t>(Davis, R.V., 2009, updated 2011)</a:t>
            </a:r>
          </a:p>
        </p:txBody>
      </p:sp>
      <p:sp>
        <p:nvSpPr>
          <p:cNvPr id="314393" name="Text Box 25"/>
          <p:cNvSpPr txBox="1">
            <a:spLocks noChangeArrowheads="1"/>
          </p:cNvSpPr>
          <p:nvPr/>
        </p:nvSpPr>
        <p:spPr bwMode="auto">
          <a:xfrm>
            <a:off x="6553200" y="6583363"/>
            <a:ext cx="2590800" cy="274637"/>
          </a:xfrm>
          <a:prstGeom prst="rect">
            <a:avLst/>
          </a:prstGeom>
          <a:noFill/>
          <a:ln w="9525">
            <a:noFill/>
            <a:miter lim="800000"/>
            <a:headEnd/>
            <a:tailEnd/>
          </a:ln>
          <a:effectLst/>
        </p:spPr>
        <p:txBody>
          <a:bodyPr lIns="91418" tIns="45709" rIns="91418" bIns="45709">
            <a:spAutoFit/>
          </a:bodyPr>
          <a:lstStyle/>
          <a:p>
            <a:pPr>
              <a:spcBef>
                <a:spcPct val="50000"/>
              </a:spcBef>
              <a:buSzPct val="150000"/>
            </a:pPr>
            <a:r>
              <a:rPr lang="en-US" sz="1200" b="1" i="1">
                <a:cs typeface="Arial" pitchFamily="34" charset="0"/>
              </a:rPr>
              <a:t>(Wright, J., 2011, Australian data)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descr="MCj01045920000[1]"/>
          <p:cNvPicPr>
            <a:picLocks noChangeAspect="1" noChangeArrowheads="1"/>
          </p:cNvPicPr>
          <p:nvPr/>
        </p:nvPicPr>
        <p:blipFill>
          <a:blip r:embed="rId3" cstate="print"/>
          <a:srcRect/>
          <a:stretch>
            <a:fillRect/>
          </a:stretch>
        </p:blipFill>
        <p:spPr bwMode="auto">
          <a:xfrm>
            <a:off x="2438400" y="1168400"/>
            <a:ext cx="1524000" cy="1354138"/>
          </a:xfrm>
          <a:prstGeom prst="rect">
            <a:avLst/>
          </a:prstGeom>
          <a:noFill/>
        </p:spPr>
      </p:pic>
      <p:sp>
        <p:nvSpPr>
          <p:cNvPr id="312323" name="Line 3"/>
          <p:cNvSpPr>
            <a:spLocks noChangeShapeType="1"/>
          </p:cNvSpPr>
          <p:nvPr/>
        </p:nvSpPr>
        <p:spPr bwMode="auto">
          <a:xfrm>
            <a:off x="-152400" y="2463800"/>
            <a:ext cx="9144000" cy="0"/>
          </a:xfrm>
          <a:prstGeom prst="line">
            <a:avLst/>
          </a:prstGeom>
          <a:noFill/>
          <a:ln w="50800">
            <a:solidFill>
              <a:schemeClr val="tx1"/>
            </a:solidFill>
            <a:round/>
            <a:headEnd/>
            <a:tailEnd/>
          </a:ln>
          <a:effectLst/>
        </p:spPr>
        <p:txBody>
          <a:bodyPr/>
          <a:lstStyle/>
          <a:p>
            <a:endParaRPr lang="en-US"/>
          </a:p>
        </p:txBody>
      </p:sp>
      <p:sp>
        <p:nvSpPr>
          <p:cNvPr id="312324" name="AutoShape 4"/>
          <p:cNvSpPr>
            <a:spLocks noChangeArrowheads="1"/>
          </p:cNvSpPr>
          <p:nvPr/>
        </p:nvSpPr>
        <p:spPr bwMode="auto">
          <a:xfrm rot="5400000">
            <a:off x="762000" y="2616200"/>
            <a:ext cx="1066800" cy="2590800"/>
          </a:xfrm>
          <a:prstGeom prst="can">
            <a:avLst>
              <a:gd name="adj" fmla="val 60714"/>
            </a:avLst>
          </a:prstGeom>
          <a:gradFill rotWithShape="1">
            <a:gsLst>
              <a:gs pos="0">
                <a:srgbClr val="969696">
                  <a:gamma/>
                  <a:shade val="46275"/>
                  <a:invGamma/>
                </a:srgbClr>
              </a:gs>
              <a:gs pos="50000">
                <a:srgbClr val="969696">
                  <a:alpha val="39999"/>
                </a:srgbClr>
              </a:gs>
              <a:gs pos="100000">
                <a:srgbClr val="969696">
                  <a:gamma/>
                  <a:shade val="46275"/>
                  <a:invGamma/>
                </a:srgbClr>
              </a:gs>
            </a:gsLst>
            <a:lin ang="5400000" scaled="1"/>
          </a:gradFill>
          <a:ln w="9525">
            <a:solidFill>
              <a:schemeClr val="tx1"/>
            </a:solidFill>
            <a:round/>
            <a:headEnd/>
            <a:tailEnd/>
          </a:ln>
          <a:effectLst/>
        </p:spPr>
        <p:txBody>
          <a:bodyPr wrap="none" anchor="ctr"/>
          <a:lstStyle/>
          <a:p>
            <a:endParaRPr lang="en-US"/>
          </a:p>
        </p:txBody>
      </p:sp>
      <p:sp>
        <p:nvSpPr>
          <p:cNvPr id="312325" name="Rectangle 5"/>
          <p:cNvSpPr>
            <a:spLocks noChangeArrowheads="1"/>
          </p:cNvSpPr>
          <p:nvPr/>
        </p:nvSpPr>
        <p:spPr bwMode="auto">
          <a:xfrm>
            <a:off x="-152400" y="5664200"/>
            <a:ext cx="9144000" cy="76200"/>
          </a:xfrm>
          <a:prstGeom prst="rect">
            <a:avLst/>
          </a:prstGeom>
          <a:gradFill rotWithShape="1">
            <a:gsLst>
              <a:gs pos="0">
                <a:srgbClr val="0000FF">
                  <a:alpha val="39999"/>
                </a:srgbClr>
              </a:gs>
              <a:gs pos="100000">
                <a:srgbClr val="0000FF">
                  <a:gamma/>
                  <a:shade val="46275"/>
                  <a:invGamma/>
                </a:srgbClr>
              </a:gs>
            </a:gsLst>
            <a:lin ang="5400000" scaled="1"/>
          </a:gradFill>
          <a:ln w="9525">
            <a:noFill/>
            <a:miter lim="800000"/>
            <a:headEnd/>
            <a:tailEnd/>
          </a:ln>
          <a:effectLst/>
        </p:spPr>
        <p:txBody>
          <a:bodyPr wrap="none" anchor="ctr"/>
          <a:lstStyle/>
          <a:p>
            <a:endParaRPr lang="en-US"/>
          </a:p>
        </p:txBody>
      </p:sp>
      <p:sp>
        <p:nvSpPr>
          <p:cNvPr id="312326" name="Freeform 6"/>
          <p:cNvSpPr>
            <a:spLocks/>
          </p:cNvSpPr>
          <p:nvPr/>
        </p:nvSpPr>
        <p:spPr bwMode="auto">
          <a:xfrm>
            <a:off x="2667000" y="2438400"/>
            <a:ext cx="2514600" cy="1676400"/>
          </a:xfrm>
          <a:custGeom>
            <a:avLst/>
            <a:gdLst/>
            <a:ahLst/>
            <a:cxnLst>
              <a:cxn ang="0">
                <a:pos x="376" y="32"/>
              </a:cxn>
              <a:cxn ang="0">
                <a:pos x="376" y="128"/>
              </a:cxn>
              <a:cxn ang="0">
                <a:pos x="280" y="224"/>
              </a:cxn>
              <a:cxn ang="0">
                <a:pos x="136" y="368"/>
              </a:cxn>
              <a:cxn ang="0">
                <a:pos x="88" y="560"/>
              </a:cxn>
              <a:cxn ang="0">
                <a:pos x="136" y="704"/>
              </a:cxn>
              <a:cxn ang="0">
                <a:pos x="232" y="944"/>
              </a:cxn>
              <a:cxn ang="0">
                <a:pos x="136" y="1184"/>
              </a:cxn>
              <a:cxn ang="0">
                <a:pos x="88" y="1424"/>
              </a:cxn>
              <a:cxn ang="0">
                <a:pos x="664" y="1616"/>
              </a:cxn>
              <a:cxn ang="0">
                <a:pos x="1288" y="1664"/>
              </a:cxn>
              <a:cxn ang="0">
                <a:pos x="1432" y="1568"/>
              </a:cxn>
              <a:cxn ang="0">
                <a:pos x="1720" y="1472"/>
              </a:cxn>
              <a:cxn ang="0">
                <a:pos x="2056" y="1088"/>
              </a:cxn>
              <a:cxn ang="0">
                <a:pos x="1768" y="704"/>
              </a:cxn>
              <a:cxn ang="0">
                <a:pos x="1192" y="560"/>
              </a:cxn>
              <a:cxn ang="0">
                <a:pos x="856" y="512"/>
              </a:cxn>
              <a:cxn ang="0">
                <a:pos x="568" y="320"/>
              </a:cxn>
              <a:cxn ang="0">
                <a:pos x="376" y="32"/>
              </a:cxn>
            </a:cxnLst>
            <a:rect l="0" t="0" r="r" b="b"/>
            <a:pathLst>
              <a:path w="2064" h="1672">
                <a:moveTo>
                  <a:pt x="376" y="32"/>
                </a:moveTo>
                <a:cubicBezTo>
                  <a:pt x="344" y="0"/>
                  <a:pt x="392" y="96"/>
                  <a:pt x="376" y="128"/>
                </a:cubicBezTo>
                <a:cubicBezTo>
                  <a:pt x="360" y="160"/>
                  <a:pt x="320" y="184"/>
                  <a:pt x="280" y="224"/>
                </a:cubicBezTo>
                <a:cubicBezTo>
                  <a:pt x="240" y="264"/>
                  <a:pt x="168" y="312"/>
                  <a:pt x="136" y="368"/>
                </a:cubicBezTo>
                <a:cubicBezTo>
                  <a:pt x="104" y="424"/>
                  <a:pt x="88" y="504"/>
                  <a:pt x="88" y="560"/>
                </a:cubicBezTo>
                <a:cubicBezTo>
                  <a:pt x="88" y="616"/>
                  <a:pt x="112" y="640"/>
                  <a:pt x="136" y="704"/>
                </a:cubicBezTo>
                <a:cubicBezTo>
                  <a:pt x="160" y="768"/>
                  <a:pt x="232" y="864"/>
                  <a:pt x="232" y="944"/>
                </a:cubicBezTo>
                <a:cubicBezTo>
                  <a:pt x="232" y="1024"/>
                  <a:pt x="160" y="1104"/>
                  <a:pt x="136" y="1184"/>
                </a:cubicBezTo>
                <a:cubicBezTo>
                  <a:pt x="112" y="1264"/>
                  <a:pt x="0" y="1352"/>
                  <a:pt x="88" y="1424"/>
                </a:cubicBezTo>
                <a:cubicBezTo>
                  <a:pt x="176" y="1496"/>
                  <a:pt x="464" y="1576"/>
                  <a:pt x="664" y="1616"/>
                </a:cubicBezTo>
                <a:cubicBezTo>
                  <a:pt x="864" y="1656"/>
                  <a:pt x="1160" y="1672"/>
                  <a:pt x="1288" y="1664"/>
                </a:cubicBezTo>
                <a:cubicBezTo>
                  <a:pt x="1416" y="1656"/>
                  <a:pt x="1360" y="1600"/>
                  <a:pt x="1432" y="1568"/>
                </a:cubicBezTo>
                <a:cubicBezTo>
                  <a:pt x="1504" y="1536"/>
                  <a:pt x="1616" y="1552"/>
                  <a:pt x="1720" y="1472"/>
                </a:cubicBezTo>
                <a:cubicBezTo>
                  <a:pt x="1824" y="1392"/>
                  <a:pt x="2048" y="1216"/>
                  <a:pt x="2056" y="1088"/>
                </a:cubicBezTo>
                <a:cubicBezTo>
                  <a:pt x="2064" y="960"/>
                  <a:pt x="1912" y="792"/>
                  <a:pt x="1768" y="704"/>
                </a:cubicBezTo>
                <a:cubicBezTo>
                  <a:pt x="1624" y="616"/>
                  <a:pt x="1344" y="592"/>
                  <a:pt x="1192" y="560"/>
                </a:cubicBezTo>
                <a:cubicBezTo>
                  <a:pt x="1040" y="528"/>
                  <a:pt x="960" y="552"/>
                  <a:pt x="856" y="512"/>
                </a:cubicBezTo>
                <a:cubicBezTo>
                  <a:pt x="752" y="472"/>
                  <a:pt x="648" y="400"/>
                  <a:pt x="568" y="320"/>
                </a:cubicBezTo>
                <a:cubicBezTo>
                  <a:pt x="488" y="240"/>
                  <a:pt x="408" y="64"/>
                  <a:pt x="376" y="32"/>
                </a:cubicBezTo>
                <a:close/>
              </a:path>
            </a:pathLst>
          </a:custGeom>
          <a:gradFill rotWithShape="1">
            <a:gsLst>
              <a:gs pos="0">
                <a:srgbClr val="FF0000">
                  <a:gamma/>
                  <a:tint val="6667"/>
                  <a:invGamma/>
                </a:srgbClr>
              </a:gs>
              <a:gs pos="50000">
                <a:srgbClr val="FF0000"/>
              </a:gs>
              <a:gs pos="100000">
                <a:srgbClr val="FF0000">
                  <a:gamma/>
                  <a:tint val="6667"/>
                  <a:invGamma/>
                </a:srgbClr>
              </a:gs>
            </a:gsLst>
            <a:lin ang="5400000" scaled="1"/>
          </a:gradFill>
          <a:ln w="9525">
            <a:noFill/>
            <a:round/>
            <a:headEnd/>
            <a:tailEnd/>
          </a:ln>
          <a:effectLst/>
        </p:spPr>
        <p:txBody>
          <a:bodyPr/>
          <a:lstStyle/>
          <a:p>
            <a:endParaRPr lang="en-US"/>
          </a:p>
        </p:txBody>
      </p:sp>
      <p:sp>
        <p:nvSpPr>
          <p:cNvPr id="312327" name="AutoShape 7"/>
          <p:cNvSpPr>
            <a:spLocks noChangeArrowheads="1"/>
          </p:cNvSpPr>
          <p:nvPr/>
        </p:nvSpPr>
        <p:spPr bwMode="auto">
          <a:xfrm flipV="1">
            <a:off x="76200" y="5257800"/>
            <a:ext cx="609600" cy="457200"/>
          </a:xfrm>
          <a:prstGeom prst="triangle">
            <a:avLst>
              <a:gd name="adj" fmla="val 50000"/>
            </a:avLst>
          </a:prstGeom>
          <a:gradFill rotWithShape="1">
            <a:gsLst>
              <a:gs pos="0">
                <a:srgbClr val="0000FF">
                  <a:gamma/>
                  <a:shade val="46275"/>
                  <a:invGamma/>
                </a:srgbClr>
              </a:gs>
              <a:gs pos="100000">
                <a:srgbClr val="0000FF">
                  <a:alpha val="20000"/>
                </a:srgbClr>
              </a:gs>
            </a:gsLst>
            <a:lin ang="5400000" scaled="1"/>
          </a:gradFill>
          <a:ln w="9525">
            <a:noFill/>
            <a:miter lim="800000"/>
            <a:headEnd/>
            <a:tailEnd/>
          </a:ln>
          <a:effectLst/>
        </p:spPr>
        <p:txBody>
          <a:bodyPr wrap="none" anchor="ctr"/>
          <a:lstStyle/>
          <a:p>
            <a:endParaRPr lang="en-US"/>
          </a:p>
        </p:txBody>
      </p:sp>
      <p:pic>
        <p:nvPicPr>
          <p:cNvPr id="312328" name="Picture 8" descr="MCj03384640000[1]"/>
          <p:cNvPicPr>
            <a:picLocks noChangeAspect="1" noChangeArrowheads="1"/>
          </p:cNvPicPr>
          <p:nvPr/>
        </p:nvPicPr>
        <p:blipFill>
          <a:blip r:embed="rId4" cstate="print"/>
          <a:srcRect/>
          <a:stretch>
            <a:fillRect/>
          </a:stretch>
        </p:blipFill>
        <p:spPr bwMode="auto">
          <a:xfrm>
            <a:off x="1676400" y="1365250"/>
            <a:ext cx="1031875" cy="1098550"/>
          </a:xfrm>
          <a:prstGeom prst="rect">
            <a:avLst/>
          </a:prstGeom>
          <a:noFill/>
        </p:spPr>
      </p:pic>
      <p:sp>
        <p:nvSpPr>
          <p:cNvPr id="312329" name="Text Box 9"/>
          <p:cNvSpPr txBox="1">
            <a:spLocks noChangeArrowheads="1"/>
          </p:cNvSpPr>
          <p:nvPr/>
        </p:nvSpPr>
        <p:spPr bwMode="auto">
          <a:xfrm>
            <a:off x="762000" y="3581400"/>
            <a:ext cx="990600" cy="641350"/>
          </a:xfrm>
          <a:prstGeom prst="rect">
            <a:avLst/>
          </a:prstGeom>
          <a:noFill/>
          <a:ln w="9525">
            <a:noFill/>
            <a:miter lim="800000"/>
            <a:headEnd/>
            <a:tailEnd/>
          </a:ln>
          <a:effectLst/>
        </p:spPr>
        <p:txBody>
          <a:bodyPr>
            <a:spAutoFit/>
          </a:bodyPr>
          <a:lstStyle/>
          <a:p>
            <a:pPr algn="ctr">
              <a:spcBef>
                <a:spcPct val="50000"/>
              </a:spcBef>
            </a:pPr>
            <a:r>
              <a:rPr lang="en-US" b="1">
                <a:cs typeface="Arial" pitchFamily="34" charset="0"/>
              </a:rPr>
              <a:t>UST system</a:t>
            </a:r>
          </a:p>
        </p:txBody>
      </p:sp>
      <p:sp>
        <p:nvSpPr>
          <p:cNvPr id="312330" name="Text Box 10"/>
          <p:cNvSpPr txBox="1">
            <a:spLocks noChangeArrowheads="1"/>
          </p:cNvSpPr>
          <p:nvPr/>
        </p:nvSpPr>
        <p:spPr bwMode="auto">
          <a:xfrm>
            <a:off x="3124200" y="3302000"/>
            <a:ext cx="1447800" cy="517525"/>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solidFill>
                  <a:srgbClr val="FF0000"/>
                </a:solidFill>
                <a:cs typeface="Arial" pitchFamily="34" charset="0"/>
              </a:rPr>
              <a:t>Contaminated Soil, shallow</a:t>
            </a:r>
          </a:p>
        </p:txBody>
      </p:sp>
      <p:sp>
        <p:nvSpPr>
          <p:cNvPr id="312331" name="Text Box 11"/>
          <p:cNvSpPr txBox="1">
            <a:spLocks noChangeArrowheads="1"/>
          </p:cNvSpPr>
          <p:nvPr/>
        </p:nvSpPr>
        <p:spPr bwMode="auto">
          <a:xfrm>
            <a:off x="4724400" y="5715000"/>
            <a:ext cx="4191000" cy="304800"/>
          </a:xfrm>
          <a:prstGeom prst="rect">
            <a:avLst/>
          </a:prstGeom>
          <a:noFill/>
          <a:ln w="9525">
            <a:noFill/>
            <a:miter lim="800000"/>
            <a:headEnd/>
            <a:tailEnd/>
          </a:ln>
          <a:effectLst/>
        </p:spPr>
        <p:txBody>
          <a:bodyPr>
            <a:spAutoFit/>
          </a:bodyPr>
          <a:lstStyle/>
          <a:p>
            <a:pPr algn="ctr">
              <a:spcBef>
                <a:spcPct val="50000"/>
              </a:spcBef>
            </a:pPr>
            <a:r>
              <a:rPr lang="en-US" sz="1400" b="1">
                <a:solidFill>
                  <a:srgbClr val="0000FF"/>
                </a:solidFill>
                <a:cs typeface="Arial" pitchFamily="34" charset="0"/>
              </a:rPr>
              <a:t>Dissolved contamination</a:t>
            </a:r>
          </a:p>
        </p:txBody>
      </p:sp>
      <p:sp>
        <p:nvSpPr>
          <p:cNvPr id="312332" name="Line 12"/>
          <p:cNvSpPr>
            <a:spLocks noChangeShapeType="1"/>
          </p:cNvSpPr>
          <p:nvPr/>
        </p:nvSpPr>
        <p:spPr bwMode="auto">
          <a:xfrm>
            <a:off x="6248400" y="2438400"/>
            <a:ext cx="76200" cy="3200400"/>
          </a:xfrm>
          <a:prstGeom prst="line">
            <a:avLst/>
          </a:prstGeom>
          <a:noFill/>
          <a:ln w="25400">
            <a:solidFill>
              <a:schemeClr val="tx1"/>
            </a:solidFill>
            <a:round/>
            <a:headEnd type="triangle" w="lg" len="lg"/>
            <a:tailEnd type="triangle" w="lg" len="lg"/>
          </a:ln>
          <a:effectLst/>
        </p:spPr>
        <p:txBody>
          <a:bodyPr/>
          <a:lstStyle/>
          <a:p>
            <a:endParaRPr lang="en-US"/>
          </a:p>
        </p:txBody>
      </p:sp>
      <p:sp>
        <p:nvSpPr>
          <p:cNvPr id="312333" name="Text Box 13"/>
          <p:cNvSpPr txBox="1">
            <a:spLocks noChangeArrowheads="1"/>
          </p:cNvSpPr>
          <p:nvPr/>
        </p:nvSpPr>
        <p:spPr bwMode="auto">
          <a:xfrm>
            <a:off x="5486400" y="3321050"/>
            <a:ext cx="1600200" cy="641350"/>
          </a:xfrm>
          <a:prstGeom prst="rect">
            <a:avLst/>
          </a:prstGeom>
          <a:solidFill>
            <a:schemeClr val="bg1"/>
          </a:solidFill>
          <a:ln w="9525">
            <a:noFill/>
            <a:miter lim="800000"/>
            <a:headEnd/>
            <a:tailEnd/>
          </a:ln>
          <a:effectLst/>
        </p:spPr>
        <p:txBody>
          <a:bodyPr>
            <a:spAutoFit/>
          </a:bodyPr>
          <a:lstStyle/>
          <a:p>
            <a:pPr algn="ctr">
              <a:spcBef>
                <a:spcPct val="50000"/>
              </a:spcBef>
            </a:pPr>
            <a:r>
              <a:rPr lang="en-US" b="1">
                <a:cs typeface="Arial" pitchFamily="34" charset="0"/>
              </a:rPr>
              <a:t>Clean aerobic soil</a:t>
            </a:r>
          </a:p>
        </p:txBody>
      </p:sp>
      <p:sp>
        <p:nvSpPr>
          <p:cNvPr id="312334" name="AutoShape 14" descr="Horizontal brick"/>
          <p:cNvSpPr>
            <a:spLocks noChangeArrowheads="1"/>
          </p:cNvSpPr>
          <p:nvPr/>
        </p:nvSpPr>
        <p:spPr bwMode="auto">
          <a:xfrm>
            <a:off x="-304800" y="939800"/>
            <a:ext cx="2590800" cy="1524000"/>
          </a:xfrm>
          <a:prstGeom prst="upArrow">
            <a:avLst>
              <a:gd name="adj1" fmla="val 50000"/>
              <a:gd name="adj2" fmla="val 25000"/>
            </a:avLst>
          </a:prstGeom>
          <a:pattFill prst="horzBrick">
            <a:fgClr>
              <a:srgbClr val="969696"/>
            </a:fgClr>
            <a:bgClr>
              <a:schemeClr val="bg1"/>
            </a:bgClr>
          </a:pattFill>
          <a:ln w="9525">
            <a:solidFill>
              <a:schemeClr val="tx1"/>
            </a:solidFill>
            <a:miter lim="800000"/>
            <a:headEnd/>
            <a:tailEnd/>
          </a:ln>
          <a:effectLst/>
        </p:spPr>
        <p:txBody>
          <a:bodyPr vert="eaVert" wrap="none" anchor="ctr"/>
          <a:lstStyle/>
          <a:p>
            <a:endParaRPr lang="en-US"/>
          </a:p>
        </p:txBody>
      </p:sp>
      <p:sp>
        <p:nvSpPr>
          <p:cNvPr id="312335" name="Freeform 15"/>
          <p:cNvSpPr>
            <a:spLocks/>
          </p:cNvSpPr>
          <p:nvPr/>
        </p:nvSpPr>
        <p:spPr bwMode="auto">
          <a:xfrm>
            <a:off x="381000" y="4343400"/>
            <a:ext cx="5105400" cy="2362200"/>
          </a:xfrm>
          <a:custGeom>
            <a:avLst/>
            <a:gdLst/>
            <a:ahLst/>
            <a:cxnLst>
              <a:cxn ang="0">
                <a:pos x="752" y="48"/>
              </a:cxn>
              <a:cxn ang="0">
                <a:pos x="752" y="192"/>
              </a:cxn>
              <a:cxn ang="0">
                <a:pos x="656" y="384"/>
              </a:cxn>
              <a:cxn ang="0">
                <a:pos x="560" y="576"/>
              </a:cxn>
              <a:cxn ang="0">
                <a:pos x="416" y="720"/>
              </a:cxn>
              <a:cxn ang="0">
                <a:pos x="224" y="912"/>
              </a:cxn>
              <a:cxn ang="0">
                <a:pos x="32" y="1008"/>
              </a:cxn>
              <a:cxn ang="0">
                <a:pos x="32" y="1056"/>
              </a:cxn>
              <a:cxn ang="0">
                <a:pos x="176" y="1200"/>
              </a:cxn>
              <a:cxn ang="0">
                <a:pos x="656" y="1344"/>
              </a:cxn>
              <a:cxn ang="0">
                <a:pos x="1376" y="1584"/>
              </a:cxn>
              <a:cxn ang="0">
                <a:pos x="2336" y="1488"/>
              </a:cxn>
              <a:cxn ang="0">
                <a:pos x="2816" y="1344"/>
              </a:cxn>
              <a:cxn ang="0">
                <a:pos x="3008" y="1200"/>
              </a:cxn>
              <a:cxn ang="0">
                <a:pos x="3152" y="1104"/>
              </a:cxn>
              <a:cxn ang="0">
                <a:pos x="3344" y="1056"/>
              </a:cxn>
              <a:cxn ang="0">
                <a:pos x="3536" y="1008"/>
              </a:cxn>
              <a:cxn ang="0">
                <a:pos x="3632" y="912"/>
              </a:cxn>
              <a:cxn ang="0">
                <a:pos x="3584" y="864"/>
              </a:cxn>
              <a:cxn ang="0">
                <a:pos x="3248" y="816"/>
              </a:cxn>
              <a:cxn ang="0">
                <a:pos x="2576" y="816"/>
              </a:cxn>
              <a:cxn ang="0">
                <a:pos x="2096" y="768"/>
              </a:cxn>
              <a:cxn ang="0">
                <a:pos x="1616" y="672"/>
              </a:cxn>
              <a:cxn ang="0">
                <a:pos x="1184" y="480"/>
              </a:cxn>
              <a:cxn ang="0">
                <a:pos x="896" y="288"/>
              </a:cxn>
              <a:cxn ang="0">
                <a:pos x="752" y="0"/>
              </a:cxn>
            </a:cxnLst>
            <a:rect l="0" t="0" r="r" b="b"/>
            <a:pathLst>
              <a:path w="3648" h="1608">
                <a:moveTo>
                  <a:pt x="752" y="48"/>
                </a:moveTo>
                <a:cubicBezTo>
                  <a:pt x="760" y="92"/>
                  <a:pt x="768" y="136"/>
                  <a:pt x="752" y="192"/>
                </a:cubicBezTo>
                <a:cubicBezTo>
                  <a:pt x="736" y="248"/>
                  <a:pt x="688" y="320"/>
                  <a:pt x="656" y="384"/>
                </a:cubicBezTo>
                <a:cubicBezTo>
                  <a:pt x="624" y="448"/>
                  <a:pt x="600" y="520"/>
                  <a:pt x="560" y="576"/>
                </a:cubicBezTo>
                <a:cubicBezTo>
                  <a:pt x="520" y="632"/>
                  <a:pt x="472" y="664"/>
                  <a:pt x="416" y="720"/>
                </a:cubicBezTo>
                <a:cubicBezTo>
                  <a:pt x="360" y="776"/>
                  <a:pt x="288" y="864"/>
                  <a:pt x="224" y="912"/>
                </a:cubicBezTo>
                <a:cubicBezTo>
                  <a:pt x="160" y="960"/>
                  <a:pt x="64" y="984"/>
                  <a:pt x="32" y="1008"/>
                </a:cubicBezTo>
                <a:cubicBezTo>
                  <a:pt x="0" y="1032"/>
                  <a:pt x="8" y="1024"/>
                  <a:pt x="32" y="1056"/>
                </a:cubicBezTo>
                <a:cubicBezTo>
                  <a:pt x="56" y="1088"/>
                  <a:pt x="72" y="1152"/>
                  <a:pt x="176" y="1200"/>
                </a:cubicBezTo>
                <a:cubicBezTo>
                  <a:pt x="280" y="1248"/>
                  <a:pt x="456" y="1280"/>
                  <a:pt x="656" y="1344"/>
                </a:cubicBezTo>
                <a:cubicBezTo>
                  <a:pt x="856" y="1408"/>
                  <a:pt x="1096" y="1560"/>
                  <a:pt x="1376" y="1584"/>
                </a:cubicBezTo>
                <a:cubicBezTo>
                  <a:pt x="1656" y="1608"/>
                  <a:pt x="2096" y="1528"/>
                  <a:pt x="2336" y="1488"/>
                </a:cubicBezTo>
                <a:cubicBezTo>
                  <a:pt x="2576" y="1448"/>
                  <a:pt x="2704" y="1392"/>
                  <a:pt x="2816" y="1344"/>
                </a:cubicBezTo>
                <a:cubicBezTo>
                  <a:pt x="2928" y="1296"/>
                  <a:pt x="2952" y="1240"/>
                  <a:pt x="3008" y="1200"/>
                </a:cubicBezTo>
                <a:cubicBezTo>
                  <a:pt x="3064" y="1160"/>
                  <a:pt x="3096" y="1128"/>
                  <a:pt x="3152" y="1104"/>
                </a:cubicBezTo>
                <a:cubicBezTo>
                  <a:pt x="3208" y="1080"/>
                  <a:pt x="3280" y="1072"/>
                  <a:pt x="3344" y="1056"/>
                </a:cubicBezTo>
                <a:cubicBezTo>
                  <a:pt x="3408" y="1040"/>
                  <a:pt x="3488" y="1032"/>
                  <a:pt x="3536" y="1008"/>
                </a:cubicBezTo>
                <a:cubicBezTo>
                  <a:pt x="3584" y="984"/>
                  <a:pt x="3624" y="936"/>
                  <a:pt x="3632" y="912"/>
                </a:cubicBezTo>
                <a:cubicBezTo>
                  <a:pt x="3640" y="888"/>
                  <a:pt x="3648" y="880"/>
                  <a:pt x="3584" y="864"/>
                </a:cubicBezTo>
                <a:cubicBezTo>
                  <a:pt x="3520" y="848"/>
                  <a:pt x="3416" y="824"/>
                  <a:pt x="3248" y="816"/>
                </a:cubicBezTo>
                <a:cubicBezTo>
                  <a:pt x="3080" y="808"/>
                  <a:pt x="2768" y="824"/>
                  <a:pt x="2576" y="816"/>
                </a:cubicBezTo>
                <a:cubicBezTo>
                  <a:pt x="2384" y="808"/>
                  <a:pt x="2256" y="792"/>
                  <a:pt x="2096" y="768"/>
                </a:cubicBezTo>
                <a:cubicBezTo>
                  <a:pt x="1936" y="744"/>
                  <a:pt x="1768" y="720"/>
                  <a:pt x="1616" y="672"/>
                </a:cubicBezTo>
                <a:cubicBezTo>
                  <a:pt x="1464" y="624"/>
                  <a:pt x="1304" y="544"/>
                  <a:pt x="1184" y="480"/>
                </a:cubicBezTo>
                <a:cubicBezTo>
                  <a:pt x="1064" y="416"/>
                  <a:pt x="968" y="368"/>
                  <a:pt x="896" y="288"/>
                </a:cubicBezTo>
                <a:cubicBezTo>
                  <a:pt x="824" y="208"/>
                  <a:pt x="788" y="104"/>
                  <a:pt x="752" y="0"/>
                </a:cubicBezTo>
              </a:path>
            </a:pathLst>
          </a:custGeom>
          <a:gradFill rotWithShape="1">
            <a:gsLst>
              <a:gs pos="0">
                <a:srgbClr val="FF0000">
                  <a:gamma/>
                  <a:tint val="0"/>
                  <a:invGamma/>
                </a:srgbClr>
              </a:gs>
              <a:gs pos="50000">
                <a:srgbClr val="FF0000"/>
              </a:gs>
              <a:gs pos="100000">
                <a:srgbClr val="FF0000">
                  <a:gamma/>
                  <a:tint val="0"/>
                  <a:invGamma/>
                </a:srgbClr>
              </a:gs>
            </a:gsLst>
            <a:lin ang="5400000" scaled="1"/>
          </a:gradFill>
          <a:ln w="9525">
            <a:noFill/>
            <a:round/>
            <a:headEnd/>
            <a:tailEnd/>
          </a:ln>
          <a:effectLst/>
        </p:spPr>
        <p:txBody>
          <a:bodyPr/>
          <a:lstStyle/>
          <a:p>
            <a:endParaRPr lang="en-US"/>
          </a:p>
        </p:txBody>
      </p:sp>
      <p:sp>
        <p:nvSpPr>
          <p:cNvPr id="312336" name="Text Box 16"/>
          <p:cNvSpPr txBox="1">
            <a:spLocks noChangeArrowheads="1"/>
          </p:cNvSpPr>
          <p:nvPr/>
        </p:nvSpPr>
        <p:spPr bwMode="auto">
          <a:xfrm>
            <a:off x="914400" y="5334000"/>
            <a:ext cx="1828800" cy="517525"/>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solidFill>
                  <a:srgbClr val="FF0000"/>
                </a:solidFill>
                <a:cs typeface="Arial" pitchFamily="34" charset="0"/>
              </a:rPr>
              <a:t>Contaminated Soil &amp; LNAPL</a:t>
            </a:r>
          </a:p>
        </p:txBody>
      </p:sp>
      <p:sp>
        <p:nvSpPr>
          <p:cNvPr id="312337" name="Rectangle 11"/>
          <p:cNvSpPr>
            <a:spLocks noChangeArrowheads="1"/>
          </p:cNvSpPr>
          <p:nvPr/>
        </p:nvSpPr>
        <p:spPr bwMode="auto">
          <a:xfrm>
            <a:off x="2819400" y="4191000"/>
            <a:ext cx="2362200" cy="727075"/>
          </a:xfrm>
          <a:prstGeom prst="rect">
            <a:avLst/>
          </a:prstGeom>
          <a:noFill/>
          <a:ln w="9525">
            <a:noFill/>
            <a:miter lim="800000"/>
            <a:headEnd/>
            <a:tailEnd/>
          </a:ln>
        </p:spPr>
        <p:txBody>
          <a:bodyPr lIns="90468" tIns="44440" rIns="90468" bIns="44440">
            <a:spAutoFit/>
          </a:bodyPr>
          <a:lstStyle/>
          <a:p>
            <a:pPr algn="ctr" eaLnBrk="0" hangingPunct="0"/>
            <a:r>
              <a:rPr lang="en-US" sz="1400" b="1" i="1">
                <a:solidFill>
                  <a:srgbClr val="FF6600"/>
                </a:solidFill>
                <a:cs typeface="Arial" pitchFamily="34" charset="0"/>
              </a:rPr>
              <a:t>Strong Vapor Source from LNAPL &amp; Contaminated Soil</a:t>
            </a:r>
          </a:p>
        </p:txBody>
      </p:sp>
      <p:sp>
        <p:nvSpPr>
          <p:cNvPr id="312338" name="Rectangle 11"/>
          <p:cNvSpPr>
            <a:spLocks noChangeArrowheads="1"/>
          </p:cNvSpPr>
          <p:nvPr/>
        </p:nvSpPr>
        <p:spPr bwMode="auto">
          <a:xfrm>
            <a:off x="6858000" y="4073525"/>
            <a:ext cx="2260600" cy="727075"/>
          </a:xfrm>
          <a:prstGeom prst="rect">
            <a:avLst/>
          </a:prstGeom>
          <a:noFill/>
          <a:ln w="9525">
            <a:noFill/>
            <a:miter lim="800000"/>
            <a:headEnd/>
            <a:tailEnd/>
          </a:ln>
        </p:spPr>
        <p:txBody>
          <a:bodyPr lIns="90468" tIns="44440" rIns="90468" bIns="44440">
            <a:spAutoFit/>
          </a:bodyPr>
          <a:lstStyle/>
          <a:p>
            <a:pPr algn="ctr" eaLnBrk="0" hangingPunct="0"/>
            <a:r>
              <a:rPr lang="en-US" sz="1400" b="1" i="1">
                <a:solidFill>
                  <a:srgbClr val="FF6600"/>
                </a:solidFill>
                <a:cs typeface="Arial" pitchFamily="34" charset="0"/>
              </a:rPr>
              <a:t>Weak Vapor Source from</a:t>
            </a:r>
            <a:br>
              <a:rPr lang="en-US" sz="1400" b="1" i="1">
                <a:solidFill>
                  <a:srgbClr val="FF6600"/>
                </a:solidFill>
                <a:cs typeface="Arial" pitchFamily="34" charset="0"/>
              </a:rPr>
            </a:br>
            <a:r>
              <a:rPr lang="en-US" sz="1400" b="1" i="1">
                <a:solidFill>
                  <a:srgbClr val="FF6600"/>
                </a:solidFill>
                <a:cs typeface="Arial" pitchFamily="34" charset="0"/>
              </a:rPr>
              <a:t>Dissolved Plume</a:t>
            </a:r>
          </a:p>
        </p:txBody>
      </p:sp>
      <p:sp>
        <p:nvSpPr>
          <p:cNvPr id="312339" name="Freeform 19"/>
          <p:cNvSpPr>
            <a:spLocks/>
          </p:cNvSpPr>
          <p:nvPr/>
        </p:nvSpPr>
        <p:spPr bwMode="auto">
          <a:xfrm>
            <a:off x="0" y="5638800"/>
            <a:ext cx="8966200" cy="1219200"/>
          </a:xfrm>
          <a:custGeom>
            <a:avLst/>
            <a:gdLst/>
            <a:ahLst/>
            <a:cxnLst>
              <a:cxn ang="0">
                <a:pos x="280" y="64"/>
              </a:cxn>
              <a:cxn ang="0">
                <a:pos x="40" y="208"/>
              </a:cxn>
              <a:cxn ang="0">
                <a:pos x="40" y="352"/>
              </a:cxn>
              <a:cxn ang="0">
                <a:pos x="184" y="544"/>
              </a:cxn>
              <a:cxn ang="0">
                <a:pos x="712" y="832"/>
              </a:cxn>
              <a:cxn ang="0">
                <a:pos x="1240" y="976"/>
              </a:cxn>
              <a:cxn ang="0">
                <a:pos x="2104" y="928"/>
              </a:cxn>
              <a:cxn ang="0">
                <a:pos x="2728" y="784"/>
              </a:cxn>
              <a:cxn ang="0">
                <a:pos x="2920" y="592"/>
              </a:cxn>
              <a:cxn ang="0">
                <a:pos x="3304" y="448"/>
              </a:cxn>
              <a:cxn ang="0">
                <a:pos x="4072" y="304"/>
              </a:cxn>
              <a:cxn ang="0">
                <a:pos x="4600" y="352"/>
              </a:cxn>
              <a:cxn ang="0">
                <a:pos x="5368" y="448"/>
              </a:cxn>
              <a:cxn ang="0">
                <a:pos x="5608" y="352"/>
              </a:cxn>
              <a:cxn ang="0">
                <a:pos x="5608" y="112"/>
              </a:cxn>
              <a:cxn ang="0">
                <a:pos x="5512" y="16"/>
              </a:cxn>
              <a:cxn ang="0">
                <a:pos x="5272" y="16"/>
              </a:cxn>
              <a:cxn ang="0">
                <a:pos x="4504" y="112"/>
              </a:cxn>
              <a:cxn ang="0">
                <a:pos x="4216" y="64"/>
              </a:cxn>
              <a:cxn ang="0">
                <a:pos x="3304" y="16"/>
              </a:cxn>
            </a:cxnLst>
            <a:rect l="0" t="0" r="r" b="b"/>
            <a:pathLst>
              <a:path w="5648" h="992">
                <a:moveTo>
                  <a:pt x="280" y="64"/>
                </a:moveTo>
                <a:cubicBezTo>
                  <a:pt x="180" y="112"/>
                  <a:pt x="80" y="160"/>
                  <a:pt x="40" y="208"/>
                </a:cubicBezTo>
                <a:cubicBezTo>
                  <a:pt x="0" y="256"/>
                  <a:pt x="16" y="296"/>
                  <a:pt x="40" y="352"/>
                </a:cubicBezTo>
                <a:cubicBezTo>
                  <a:pt x="64" y="408"/>
                  <a:pt x="72" y="464"/>
                  <a:pt x="184" y="544"/>
                </a:cubicBezTo>
                <a:cubicBezTo>
                  <a:pt x="296" y="624"/>
                  <a:pt x="536" y="760"/>
                  <a:pt x="712" y="832"/>
                </a:cubicBezTo>
                <a:cubicBezTo>
                  <a:pt x="888" y="904"/>
                  <a:pt x="1008" y="960"/>
                  <a:pt x="1240" y="976"/>
                </a:cubicBezTo>
                <a:cubicBezTo>
                  <a:pt x="1472" y="992"/>
                  <a:pt x="1856" y="960"/>
                  <a:pt x="2104" y="928"/>
                </a:cubicBezTo>
                <a:cubicBezTo>
                  <a:pt x="2352" y="896"/>
                  <a:pt x="2592" y="840"/>
                  <a:pt x="2728" y="784"/>
                </a:cubicBezTo>
                <a:cubicBezTo>
                  <a:pt x="2864" y="728"/>
                  <a:pt x="2824" y="648"/>
                  <a:pt x="2920" y="592"/>
                </a:cubicBezTo>
                <a:cubicBezTo>
                  <a:pt x="3016" y="536"/>
                  <a:pt x="3112" y="496"/>
                  <a:pt x="3304" y="448"/>
                </a:cubicBezTo>
                <a:cubicBezTo>
                  <a:pt x="3496" y="400"/>
                  <a:pt x="3856" y="320"/>
                  <a:pt x="4072" y="304"/>
                </a:cubicBezTo>
                <a:cubicBezTo>
                  <a:pt x="4288" y="288"/>
                  <a:pt x="4384" y="328"/>
                  <a:pt x="4600" y="352"/>
                </a:cubicBezTo>
                <a:cubicBezTo>
                  <a:pt x="4816" y="376"/>
                  <a:pt x="5200" y="448"/>
                  <a:pt x="5368" y="448"/>
                </a:cubicBezTo>
                <a:cubicBezTo>
                  <a:pt x="5536" y="448"/>
                  <a:pt x="5568" y="408"/>
                  <a:pt x="5608" y="352"/>
                </a:cubicBezTo>
                <a:cubicBezTo>
                  <a:pt x="5648" y="296"/>
                  <a:pt x="5624" y="168"/>
                  <a:pt x="5608" y="112"/>
                </a:cubicBezTo>
                <a:cubicBezTo>
                  <a:pt x="5592" y="56"/>
                  <a:pt x="5568" y="32"/>
                  <a:pt x="5512" y="16"/>
                </a:cubicBezTo>
                <a:cubicBezTo>
                  <a:pt x="5456" y="0"/>
                  <a:pt x="5440" y="0"/>
                  <a:pt x="5272" y="16"/>
                </a:cubicBezTo>
                <a:cubicBezTo>
                  <a:pt x="5104" y="32"/>
                  <a:pt x="4680" y="104"/>
                  <a:pt x="4504" y="112"/>
                </a:cubicBezTo>
                <a:cubicBezTo>
                  <a:pt x="4328" y="120"/>
                  <a:pt x="4416" y="80"/>
                  <a:pt x="4216" y="64"/>
                </a:cubicBezTo>
                <a:cubicBezTo>
                  <a:pt x="4016" y="48"/>
                  <a:pt x="3660" y="32"/>
                  <a:pt x="3304" y="16"/>
                </a:cubicBezTo>
              </a:path>
            </a:pathLst>
          </a:custGeom>
          <a:noFill/>
          <a:ln w="25400">
            <a:solidFill>
              <a:srgbClr val="FF0000"/>
            </a:solidFill>
            <a:round/>
            <a:headEnd/>
            <a:tailEnd/>
          </a:ln>
          <a:effectLst/>
        </p:spPr>
        <p:txBody>
          <a:bodyPr/>
          <a:lstStyle/>
          <a:p>
            <a:endParaRPr lang="en-US"/>
          </a:p>
        </p:txBody>
      </p:sp>
      <p:sp>
        <p:nvSpPr>
          <p:cNvPr id="312340" name="Rectangle 11"/>
          <p:cNvSpPr>
            <a:spLocks noChangeArrowheads="1"/>
          </p:cNvSpPr>
          <p:nvPr/>
        </p:nvSpPr>
        <p:spPr bwMode="auto">
          <a:xfrm>
            <a:off x="7112000" y="5367338"/>
            <a:ext cx="2260600" cy="271462"/>
          </a:xfrm>
          <a:prstGeom prst="rect">
            <a:avLst/>
          </a:prstGeom>
          <a:noFill/>
          <a:ln w="9525">
            <a:noFill/>
            <a:miter lim="800000"/>
            <a:headEnd/>
            <a:tailEnd/>
          </a:ln>
        </p:spPr>
        <p:txBody>
          <a:bodyPr lIns="90468" tIns="44440" rIns="90468" bIns="44440">
            <a:spAutoFit/>
          </a:bodyPr>
          <a:lstStyle/>
          <a:p>
            <a:pPr algn="ctr" eaLnBrk="0" hangingPunct="0"/>
            <a:r>
              <a:rPr lang="en-US" sz="1200" b="1" i="1">
                <a:solidFill>
                  <a:srgbClr val="FF6600"/>
                </a:solidFill>
                <a:cs typeface="Arial" pitchFamily="34" charset="0"/>
              </a:rPr>
              <a:t>HENRY’S LAW</a:t>
            </a:r>
          </a:p>
        </p:txBody>
      </p:sp>
      <p:sp>
        <p:nvSpPr>
          <p:cNvPr id="312341" name="Oval 21"/>
          <p:cNvSpPr>
            <a:spLocks noChangeArrowheads="1"/>
          </p:cNvSpPr>
          <p:nvPr/>
        </p:nvSpPr>
        <p:spPr bwMode="auto">
          <a:xfrm>
            <a:off x="3581400" y="2692400"/>
            <a:ext cx="1828800" cy="228600"/>
          </a:xfrm>
          <a:prstGeom prst="ellipse">
            <a:avLst/>
          </a:prstGeom>
          <a:gradFill rotWithShape="1">
            <a:gsLst>
              <a:gs pos="0">
                <a:srgbClr val="FF0000">
                  <a:alpha val="60001"/>
                </a:srgbClr>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312342" name="Oval 22"/>
          <p:cNvSpPr>
            <a:spLocks noChangeArrowheads="1"/>
          </p:cNvSpPr>
          <p:nvPr/>
        </p:nvSpPr>
        <p:spPr bwMode="auto">
          <a:xfrm>
            <a:off x="990600" y="2844800"/>
            <a:ext cx="1828800" cy="228600"/>
          </a:xfrm>
          <a:prstGeom prst="ellipse">
            <a:avLst/>
          </a:prstGeom>
          <a:gradFill rotWithShape="1">
            <a:gsLst>
              <a:gs pos="0">
                <a:srgbClr val="FF0000">
                  <a:alpha val="60001"/>
                </a:srgbClr>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312343" name="Text Box 23"/>
          <p:cNvSpPr txBox="1">
            <a:spLocks noChangeArrowheads="1"/>
          </p:cNvSpPr>
          <p:nvPr/>
        </p:nvSpPr>
        <p:spPr bwMode="auto">
          <a:xfrm>
            <a:off x="3733800" y="914400"/>
            <a:ext cx="5257800" cy="473075"/>
          </a:xfrm>
          <a:prstGeom prst="rect">
            <a:avLst/>
          </a:prstGeom>
          <a:noFill/>
          <a:ln w="9525">
            <a:noFill/>
            <a:miter lim="800000"/>
            <a:headEnd/>
            <a:tailEnd/>
          </a:ln>
          <a:effectLst/>
        </p:spPr>
        <p:txBody>
          <a:bodyPr lIns="91418" tIns="45709" rIns="91418" bIns="45709">
            <a:spAutoFit/>
          </a:bodyPr>
          <a:lstStyle/>
          <a:p>
            <a:pPr>
              <a:spcBef>
                <a:spcPct val="50000"/>
              </a:spcBef>
              <a:buSzPct val="160000"/>
              <a:buFontTx/>
              <a:buChar char="•"/>
            </a:pPr>
            <a:r>
              <a:rPr lang="en-US" sz="2500" b="1">
                <a:cs typeface="Arial" pitchFamily="34" charset="0"/>
              </a:rPr>
              <a:t> Know Full Extent &amp; Degree of</a:t>
            </a:r>
          </a:p>
        </p:txBody>
      </p:sp>
      <p:sp>
        <p:nvSpPr>
          <p:cNvPr id="312344" name="Text Box 24"/>
          <p:cNvSpPr txBox="1">
            <a:spLocks noChangeArrowheads="1"/>
          </p:cNvSpPr>
          <p:nvPr/>
        </p:nvSpPr>
        <p:spPr bwMode="auto">
          <a:xfrm>
            <a:off x="381000" y="1320800"/>
            <a:ext cx="1143000" cy="825500"/>
          </a:xfrm>
          <a:prstGeom prst="rect">
            <a:avLst/>
          </a:prstGeom>
          <a:solidFill>
            <a:schemeClr val="bg1"/>
          </a:solidFill>
          <a:ln w="9525">
            <a:noFill/>
            <a:miter lim="800000"/>
            <a:headEnd/>
            <a:tailEnd/>
          </a:ln>
          <a:effectLst/>
        </p:spPr>
        <p:txBody>
          <a:bodyPr>
            <a:spAutoFit/>
          </a:bodyPr>
          <a:lstStyle/>
          <a:p>
            <a:pPr algn="ctr">
              <a:spcBef>
                <a:spcPct val="50000"/>
              </a:spcBef>
            </a:pPr>
            <a:r>
              <a:rPr lang="en-US" sz="1600" b="1">
                <a:cs typeface="Arial" pitchFamily="34" charset="0"/>
              </a:rPr>
              <a:t>Gas Station Building</a:t>
            </a:r>
          </a:p>
        </p:txBody>
      </p:sp>
      <p:sp>
        <p:nvSpPr>
          <p:cNvPr id="312345" name="Freeform 25"/>
          <p:cNvSpPr>
            <a:spLocks/>
          </p:cNvSpPr>
          <p:nvPr/>
        </p:nvSpPr>
        <p:spPr bwMode="auto">
          <a:xfrm>
            <a:off x="4724400" y="2463800"/>
            <a:ext cx="152400" cy="381000"/>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46" name="Freeform 26"/>
          <p:cNvSpPr>
            <a:spLocks/>
          </p:cNvSpPr>
          <p:nvPr/>
        </p:nvSpPr>
        <p:spPr bwMode="auto">
          <a:xfrm>
            <a:off x="1295400" y="2463800"/>
            <a:ext cx="228600" cy="457200"/>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47" name="Freeform 27"/>
          <p:cNvSpPr>
            <a:spLocks/>
          </p:cNvSpPr>
          <p:nvPr/>
        </p:nvSpPr>
        <p:spPr bwMode="auto">
          <a:xfrm flipH="1">
            <a:off x="1905000" y="2540000"/>
            <a:ext cx="152400" cy="304800"/>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48" name="Freeform 28"/>
          <p:cNvSpPr>
            <a:spLocks/>
          </p:cNvSpPr>
          <p:nvPr/>
        </p:nvSpPr>
        <p:spPr bwMode="auto">
          <a:xfrm>
            <a:off x="3505200" y="2616200"/>
            <a:ext cx="152400" cy="381000"/>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49" name="AutoShape 29"/>
          <p:cNvSpPr>
            <a:spLocks noChangeArrowheads="1"/>
          </p:cNvSpPr>
          <p:nvPr/>
        </p:nvSpPr>
        <p:spPr bwMode="auto">
          <a:xfrm>
            <a:off x="3048000" y="2438400"/>
            <a:ext cx="76200" cy="762000"/>
          </a:xfrm>
          <a:prstGeom prst="can">
            <a:avLst>
              <a:gd name="adj" fmla="val 250000"/>
            </a:avLst>
          </a:prstGeom>
          <a:noFill/>
          <a:ln w="9525">
            <a:solidFill>
              <a:schemeClr val="tx1"/>
            </a:solidFill>
            <a:round/>
            <a:headEnd/>
            <a:tailEnd/>
          </a:ln>
          <a:effectLst/>
        </p:spPr>
        <p:txBody>
          <a:bodyPr wrap="none" anchor="ctr"/>
          <a:lstStyle/>
          <a:p>
            <a:endParaRPr lang="en-US"/>
          </a:p>
        </p:txBody>
      </p:sp>
      <p:sp>
        <p:nvSpPr>
          <p:cNvPr id="312350" name="AutoShape 30"/>
          <p:cNvSpPr>
            <a:spLocks noChangeArrowheads="1"/>
          </p:cNvSpPr>
          <p:nvPr/>
        </p:nvSpPr>
        <p:spPr bwMode="auto">
          <a:xfrm rot="-5400000">
            <a:off x="2095500" y="2171700"/>
            <a:ext cx="76200" cy="1981200"/>
          </a:xfrm>
          <a:prstGeom prst="can">
            <a:avLst>
              <a:gd name="adj" fmla="val 650000"/>
            </a:avLst>
          </a:prstGeom>
          <a:noFill/>
          <a:ln w="9525">
            <a:solidFill>
              <a:schemeClr val="tx1"/>
            </a:solidFill>
            <a:round/>
            <a:headEnd/>
            <a:tailEnd/>
          </a:ln>
          <a:effectLst/>
        </p:spPr>
        <p:txBody>
          <a:bodyPr wrap="none" anchor="ctr"/>
          <a:lstStyle/>
          <a:p>
            <a:endParaRPr lang="en-US"/>
          </a:p>
        </p:txBody>
      </p:sp>
      <p:sp>
        <p:nvSpPr>
          <p:cNvPr id="312351" name="AutoShape 31"/>
          <p:cNvSpPr>
            <a:spLocks noChangeArrowheads="1"/>
          </p:cNvSpPr>
          <p:nvPr/>
        </p:nvSpPr>
        <p:spPr bwMode="auto">
          <a:xfrm>
            <a:off x="1143000" y="3124200"/>
            <a:ext cx="76200" cy="304800"/>
          </a:xfrm>
          <a:prstGeom prst="can">
            <a:avLst>
              <a:gd name="adj" fmla="val 100000"/>
            </a:avLst>
          </a:prstGeom>
          <a:noFill/>
          <a:ln w="9525">
            <a:solidFill>
              <a:schemeClr val="tx1"/>
            </a:solidFill>
            <a:round/>
            <a:headEnd/>
            <a:tailEnd/>
          </a:ln>
          <a:effectLst/>
        </p:spPr>
        <p:txBody>
          <a:bodyPr wrap="none" anchor="ctr"/>
          <a:lstStyle/>
          <a:p>
            <a:endParaRPr lang="en-US"/>
          </a:p>
        </p:txBody>
      </p:sp>
      <p:sp>
        <p:nvSpPr>
          <p:cNvPr id="312352" name="AutoShape 32"/>
          <p:cNvSpPr>
            <a:spLocks noChangeArrowheads="1"/>
          </p:cNvSpPr>
          <p:nvPr/>
        </p:nvSpPr>
        <p:spPr bwMode="auto">
          <a:xfrm>
            <a:off x="3048000" y="2438400"/>
            <a:ext cx="76200" cy="762000"/>
          </a:xfrm>
          <a:prstGeom prst="can">
            <a:avLst>
              <a:gd name="adj" fmla="val 250000"/>
            </a:avLst>
          </a:prstGeom>
          <a:noFill/>
          <a:ln w="9525">
            <a:solidFill>
              <a:schemeClr val="tx1"/>
            </a:solidFill>
            <a:round/>
            <a:headEnd/>
            <a:tailEnd/>
          </a:ln>
          <a:effectLst/>
        </p:spPr>
        <p:txBody>
          <a:bodyPr wrap="none" anchor="ctr"/>
          <a:lstStyle/>
          <a:p>
            <a:endParaRPr lang="en-US"/>
          </a:p>
        </p:txBody>
      </p:sp>
      <p:sp>
        <p:nvSpPr>
          <p:cNvPr id="312353" name="AutoShape 33"/>
          <p:cNvSpPr>
            <a:spLocks noChangeArrowheads="1"/>
          </p:cNvSpPr>
          <p:nvPr/>
        </p:nvSpPr>
        <p:spPr bwMode="auto">
          <a:xfrm rot="-5400000">
            <a:off x="2095500" y="2171700"/>
            <a:ext cx="76200" cy="1981200"/>
          </a:xfrm>
          <a:prstGeom prst="can">
            <a:avLst>
              <a:gd name="adj" fmla="val 650000"/>
            </a:avLst>
          </a:prstGeom>
          <a:noFill/>
          <a:ln w="9525">
            <a:solidFill>
              <a:schemeClr val="tx1"/>
            </a:solidFill>
            <a:round/>
            <a:headEnd/>
            <a:tailEnd/>
          </a:ln>
          <a:effectLst/>
        </p:spPr>
        <p:txBody>
          <a:bodyPr wrap="none" anchor="ctr"/>
          <a:lstStyle/>
          <a:p>
            <a:endParaRPr lang="en-US"/>
          </a:p>
        </p:txBody>
      </p:sp>
      <p:sp>
        <p:nvSpPr>
          <p:cNvPr id="312354" name="AutoShape 34"/>
          <p:cNvSpPr>
            <a:spLocks noChangeArrowheads="1"/>
          </p:cNvSpPr>
          <p:nvPr/>
        </p:nvSpPr>
        <p:spPr bwMode="auto">
          <a:xfrm>
            <a:off x="1143000" y="3124200"/>
            <a:ext cx="76200" cy="304800"/>
          </a:xfrm>
          <a:prstGeom prst="can">
            <a:avLst>
              <a:gd name="adj" fmla="val 100000"/>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endParaRPr lang="en-US"/>
          </a:p>
        </p:txBody>
      </p:sp>
      <p:sp>
        <p:nvSpPr>
          <p:cNvPr id="312355" name="AutoShape 35"/>
          <p:cNvSpPr>
            <a:spLocks noChangeArrowheads="1"/>
          </p:cNvSpPr>
          <p:nvPr/>
        </p:nvSpPr>
        <p:spPr bwMode="auto">
          <a:xfrm>
            <a:off x="3048000" y="2438400"/>
            <a:ext cx="76200" cy="762000"/>
          </a:xfrm>
          <a:prstGeom prst="can">
            <a:avLst>
              <a:gd name="adj" fmla="val 250000"/>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endParaRPr lang="en-US"/>
          </a:p>
        </p:txBody>
      </p:sp>
      <p:sp>
        <p:nvSpPr>
          <p:cNvPr id="312356" name="AutoShape 36"/>
          <p:cNvSpPr>
            <a:spLocks noChangeArrowheads="1"/>
          </p:cNvSpPr>
          <p:nvPr/>
        </p:nvSpPr>
        <p:spPr bwMode="auto">
          <a:xfrm rot="-5400000">
            <a:off x="2095500" y="2171700"/>
            <a:ext cx="76200" cy="1981200"/>
          </a:xfrm>
          <a:prstGeom prst="can">
            <a:avLst>
              <a:gd name="adj" fmla="val 650000"/>
            </a:avLst>
          </a:prstGeom>
          <a:gradFill rotWithShape="1">
            <a:gsLst>
              <a:gs pos="0">
                <a:schemeClr val="accent1"/>
              </a:gs>
              <a:gs pos="100000">
                <a:schemeClr val="bg1"/>
              </a:gs>
            </a:gsLst>
            <a:lin ang="5400000" scaled="1"/>
          </a:gradFill>
          <a:ln w="9525">
            <a:solidFill>
              <a:schemeClr val="tx1"/>
            </a:solidFill>
            <a:round/>
            <a:headEnd/>
            <a:tailEnd/>
          </a:ln>
          <a:effectLst/>
        </p:spPr>
        <p:txBody>
          <a:bodyPr wrap="none" anchor="ctr"/>
          <a:lstStyle/>
          <a:p>
            <a:endParaRPr lang="en-US"/>
          </a:p>
        </p:txBody>
      </p:sp>
      <p:sp>
        <p:nvSpPr>
          <p:cNvPr id="312357" name="Text Box 37"/>
          <p:cNvSpPr txBox="1">
            <a:spLocks noChangeArrowheads="1"/>
          </p:cNvSpPr>
          <p:nvPr/>
        </p:nvSpPr>
        <p:spPr bwMode="auto">
          <a:xfrm>
            <a:off x="1371600" y="-61913"/>
            <a:ext cx="6324600" cy="976313"/>
          </a:xfrm>
          <a:prstGeom prst="rect">
            <a:avLst/>
          </a:prstGeom>
          <a:noFill/>
          <a:ln w="9525">
            <a:noFill/>
            <a:miter lim="800000"/>
            <a:headEnd/>
            <a:tailEnd/>
          </a:ln>
          <a:effectLst/>
        </p:spPr>
        <p:txBody>
          <a:bodyPr lIns="91418" tIns="45709" rIns="91418" bIns="45709">
            <a:spAutoFit/>
          </a:bodyPr>
          <a:lstStyle/>
          <a:p>
            <a:pPr algn="ctr">
              <a:spcBef>
                <a:spcPct val="50000"/>
              </a:spcBef>
            </a:pPr>
            <a:r>
              <a:rPr lang="en-US" sz="5800" b="1">
                <a:solidFill>
                  <a:schemeClr val="accent2"/>
                </a:solidFill>
                <a:cs typeface="Arial" pitchFamily="34" charset="0"/>
              </a:rPr>
              <a:t>Characterize Site</a:t>
            </a:r>
          </a:p>
        </p:txBody>
      </p:sp>
      <p:sp>
        <p:nvSpPr>
          <p:cNvPr id="312358" name="Rectangle 11"/>
          <p:cNvSpPr>
            <a:spLocks noChangeArrowheads="1"/>
          </p:cNvSpPr>
          <p:nvPr/>
        </p:nvSpPr>
        <p:spPr bwMode="auto">
          <a:xfrm>
            <a:off x="2590800" y="5257800"/>
            <a:ext cx="2260600" cy="271463"/>
          </a:xfrm>
          <a:prstGeom prst="rect">
            <a:avLst/>
          </a:prstGeom>
          <a:solidFill>
            <a:schemeClr val="bg1"/>
          </a:solidFill>
          <a:ln w="9525">
            <a:noFill/>
            <a:miter lim="800000"/>
            <a:headEnd/>
            <a:tailEnd/>
          </a:ln>
        </p:spPr>
        <p:txBody>
          <a:bodyPr lIns="90468" tIns="44440" rIns="90468" bIns="44440">
            <a:spAutoFit/>
          </a:bodyPr>
          <a:lstStyle/>
          <a:p>
            <a:pPr algn="ctr" eaLnBrk="0" hangingPunct="0"/>
            <a:r>
              <a:rPr lang="en-US" sz="1200" b="1" i="1">
                <a:solidFill>
                  <a:srgbClr val="FF6600"/>
                </a:solidFill>
                <a:cs typeface="Arial" pitchFamily="34" charset="0"/>
              </a:rPr>
              <a:t>RAOULT’S LAW</a:t>
            </a:r>
          </a:p>
        </p:txBody>
      </p:sp>
      <p:sp>
        <p:nvSpPr>
          <p:cNvPr id="312359" name="Freeform 39"/>
          <p:cNvSpPr>
            <a:spLocks/>
          </p:cNvSpPr>
          <p:nvPr/>
        </p:nvSpPr>
        <p:spPr bwMode="auto">
          <a:xfrm>
            <a:off x="4343400" y="4872038"/>
            <a:ext cx="403225" cy="766762"/>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60" name="Freeform 40"/>
          <p:cNvSpPr>
            <a:spLocks/>
          </p:cNvSpPr>
          <p:nvPr/>
        </p:nvSpPr>
        <p:spPr bwMode="auto">
          <a:xfrm>
            <a:off x="2743200" y="4216400"/>
            <a:ext cx="403225" cy="1223963"/>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olid"/>
            <a:round/>
            <a:headEnd/>
            <a:tailEnd type="triangle" w="lg" len="med"/>
          </a:ln>
          <a:effectLst/>
        </p:spPr>
        <p:txBody>
          <a:bodyPr/>
          <a:lstStyle/>
          <a:p>
            <a:endParaRPr lang="en-US"/>
          </a:p>
        </p:txBody>
      </p:sp>
      <p:sp>
        <p:nvSpPr>
          <p:cNvPr id="312361" name="Freeform 41"/>
          <p:cNvSpPr>
            <a:spLocks/>
          </p:cNvSpPr>
          <p:nvPr/>
        </p:nvSpPr>
        <p:spPr bwMode="auto">
          <a:xfrm>
            <a:off x="8382000" y="4800600"/>
            <a:ext cx="327025" cy="995363"/>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ysDot"/>
            <a:round/>
            <a:headEnd/>
            <a:tailEnd type="triangle" w="lg" len="med"/>
          </a:ln>
          <a:effectLst/>
        </p:spPr>
        <p:txBody>
          <a:bodyPr/>
          <a:lstStyle/>
          <a:p>
            <a:endParaRPr lang="en-US"/>
          </a:p>
        </p:txBody>
      </p:sp>
      <p:sp>
        <p:nvSpPr>
          <p:cNvPr id="312362" name="Freeform 42"/>
          <p:cNvSpPr>
            <a:spLocks/>
          </p:cNvSpPr>
          <p:nvPr/>
        </p:nvSpPr>
        <p:spPr bwMode="auto">
          <a:xfrm>
            <a:off x="7620000" y="4724400"/>
            <a:ext cx="381000" cy="995363"/>
          </a:xfrm>
          <a:custGeom>
            <a:avLst/>
            <a:gdLst/>
            <a:ahLst/>
            <a:cxnLst>
              <a:cxn ang="0">
                <a:pos x="155" y="771"/>
              </a:cxn>
              <a:cxn ang="0">
                <a:pos x="19" y="658"/>
              </a:cxn>
              <a:cxn ang="0">
                <a:pos x="42" y="499"/>
              </a:cxn>
              <a:cxn ang="0">
                <a:pos x="201" y="454"/>
              </a:cxn>
              <a:cxn ang="0">
                <a:pos x="246" y="340"/>
              </a:cxn>
              <a:cxn ang="0">
                <a:pos x="155" y="250"/>
              </a:cxn>
              <a:cxn ang="0">
                <a:pos x="42" y="182"/>
              </a:cxn>
              <a:cxn ang="0">
                <a:pos x="42" y="0"/>
              </a:cxn>
            </a:cxnLst>
            <a:rect l="0" t="0" r="r" b="b"/>
            <a:pathLst>
              <a:path w="254" h="771">
                <a:moveTo>
                  <a:pt x="155" y="771"/>
                </a:moveTo>
                <a:cubicBezTo>
                  <a:pt x="96" y="737"/>
                  <a:pt x="38" y="703"/>
                  <a:pt x="19" y="658"/>
                </a:cubicBezTo>
                <a:cubicBezTo>
                  <a:pt x="0" y="613"/>
                  <a:pt x="12" y="533"/>
                  <a:pt x="42" y="499"/>
                </a:cubicBezTo>
                <a:cubicBezTo>
                  <a:pt x="72" y="465"/>
                  <a:pt x="167" y="480"/>
                  <a:pt x="201" y="454"/>
                </a:cubicBezTo>
                <a:cubicBezTo>
                  <a:pt x="235" y="428"/>
                  <a:pt x="254" y="374"/>
                  <a:pt x="246" y="340"/>
                </a:cubicBezTo>
                <a:cubicBezTo>
                  <a:pt x="238" y="306"/>
                  <a:pt x="189" y="276"/>
                  <a:pt x="155" y="250"/>
                </a:cubicBezTo>
                <a:cubicBezTo>
                  <a:pt x="121" y="224"/>
                  <a:pt x="61" y="224"/>
                  <a:pt x="42" y="182"/>
                </a:cubicBezTo>
                <a:cubicBezTo>
                  <a:pt x="23" y="140"/>
                  <a:pt x="32" y="70"/>
                  <a:pt x="42" y="0"/>
                </a:cubicBezTo>
              </a:path>
            </a:pathLst>
          </a:custGeom>
          <a:noFill/>
          <a:ln w="25400" cap="flat">
            <a:solidFill>
              <a:srgbClr val="FF6600"/>
            </a:solidFill>
            <a:prstDash val="sysDot"/>
            <a:round/>
            <a:headEnd/>
            <a:tailEnd type="triangle" w="lg" len="med"/>
          </a:ln>
          <a:effectLst/>
        </p:spPr>
        <p:txBody>
          <a:bodyPr/>
          <a:lstStyle/>
          <a:p>
            <a:endParaRPr lang="en-US"/>
          </a:p>
        </p:txBody>
      </p:sp>
      <p:sp>
        <p:nvSpPr>
          <p:cNvPr id="312363" name="Text Box 43"/>
          <p:cNvSpPr txBox="1">
            <a:spLocks noChangeArrowheads="1"/>
          </p:cNvSpPr>
          <p:nvPr/>
        </p:nvSpPr>
        <p:spPr bwMode="auto">
          <a:xfrm>
            <a:off x="3733800" y="1828800"/>
            <a:ext cx="5638800" cy="473075"/>
          </a:xfrm>
          <a:prstGeom prst="rect">
            <a:avLst/>
          </a:prstGeom>
          <a:noFill/>
          <a:ln w="9525">
            <a:noFill/>
            <a:miter lim="800000"/>
            <a:headEnd/>
            <a:tailEnd/>
          </a:ln>
          <a:effectLst/>
        </p:spPr>
        <p:txBody>
          <a:bodyPr lIns="91418" tIns="45709" rIns="91418" bIns="45709">
            <a:spAutoFit/>
          </a:bodyPr>
          <a:lstStyle/>
          <a:p>
            <a:pPr>
              <a:spcBef>
                <a:spcPct val="50000"/>
              </a:spcBef>
              <a:buSzPct val="160000"/>
              <a:buFontTx/>
              <a:buChar char="•"/>
            </a:pPr>
            <a:r>
              <a:rPr lang="en-US" sz="2500" b="1">
                <a:cs typeface="Arial" pitchFamily="34" charset="0"/>
              </a:rPr>
              <a:t> Construct Conceptual Site Model</a:t>
            </a:r>
          </a:p>
        </p:txBody>
      </p:sp>
      <p:sp>
        <p:nvSpPr>
          <p:cNvPr id="312364" name="Text Box 44"/>
          <p:cNvSpPr txBox="1">
            <a:spLocks noChangeArrowheads="1"/>
          </p:cNvSpPr>
          <p:nvPr/>
        </p:nvSpPr>
        <p:spPr bwMode="auto">
          <a:xfrm>
            <a:off x="3962400" y="1295400"/>
            <a:ext cx="4648200" cy="473075"/>
          </a:xfrm>
          <a:prstGeom prst="rect">
            <a:avLst/>
          </a:prstGeom>
          <a:noFill/>
          <a:ln w="9525">
            <a:noFill/>
            <a:miter lim="800000"/>
            <a:headEnd/>
            <a:tailEnd/>
          </a:ln>
          <a:effectLst/>
        </p:spPr>
        <p:txBody>
          <a:bodyPr lIns="91418" tIns="45709" rIns="91418" bIns="45709">
            <a:spAutoFit/>
          </a:bodyPr>
          <a:lstStyle/>
          <a:p>
            <a:pPr>
              <a:spcBef>
                <a:spcPct val="50000"/>
              </a:spcBef>
              <a:buSzPct val="160000"/>
            </a:pPr>
            <a:r>
              <a:rPr lang="en-US" sz="2500" b="1">
                <a:cs typeface="Arial" pitchFamily="34" charset="0"/>
              </a:rPr>
              <a:t>Petroleum Vapor Sources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533400" y="-76200"/>
            <a:ext cx="8001000" cy="990600"/>
          </a:xfrm>
          <a:prstGeom prst="rect">
            <a:avLst/>
          </a:prstGeom>
          <a:noFill/>
          <a:ln w="9525">
            <a:noFill/>
            <a:miter lim="800000"/>
            <a:headEnd/>
            <a:tailEnd/>
          </a:ln>
          <a:effectLst/>
        </p:spPr>
        <p:txBody>
          <a:bodyPr lIns="91387" tIns="45693" rIns="91387" bIns="45693"/>
          <a:lstStyle/>
          <a:p>
            <a:pPr marL="342900" indent="-342900" algn="ctr">
              <a:spcBef>
                <a:spcPct val="20000"/>
              </a:spcBef>
            </a:pPr>
            <a:r>
              <a:rPr lang="en-US" sz="5000" b="1">
                <a:solidFill>
                  <a:schemeClr val="accent2"/>
                </a:solidFill>
              </a:rPr>
              <a:t>Results of Field Data</a:t>
            </a:r>
          </a:p>
        </p:txBody>
      </p:sp>
      <p:sp>
        <p:nvSpPr>
          <p:cNvPr id="316419" name="Rectangle 3"/>
          <p:cNvSpPr>
            <a:spLocks noChangeArrowheads="1"/>
          </p:cNvSpPr>
          <p:nvPr/>
        </p:nvSpPr>
        <p:spPr bwMode="auto">
          <a:xfrm>
            <a:off x="457200" y="2590800"/>
            <a:ext cx="7772400" cy="6096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b="1">
                <a:solidFill>
                  <a:schemeClr val="accent2"/>
                </a:solidFill>
              </a:rPr>
              <a:t>- Characteristics of petroleum biodegradation &amp; vapor attenuation are well-understood &amp; predictable</a:t>
            </a:r>
          </a:p>
        </p:txBody>
      </p:sp>
      <p:sp>
        <p:nvSpPr>
          <p:cNvPr id="316420" name="Rectangle 4"/>
          <p:cNvSpPr>
            <a:spLocks noChangeArrowheads="1"/>
          </p:cNvSpPr>
          <p:nvPr/>
        </p:nvSpPr>
        <p:spPr bwMode="auto">
          <a:xfrm>
            <a:off x="457200" y="3200400"/>
            <a:ext cx="8686800" cy="6858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b="1">
                <a:solidFill>
                  <a:schemeClr val="accent2"/>
                </a:solidFill>
              </a:rPr>
              <a:t>- Vapors attenuate with 5-8 feet thickness of clean (uncontaminated) oxygenated (aerobic) overlying soil</a:t>
            </a:r>
          </a:p>
        </p:txBody>
      </p:sp>
      <p:sp>
        <p:nvSpPr>
          <p:cNvPr id="316421" name="Rectangle 5"/>
          <p:cNvSpPr>
            <a:spLocks noChangeArrowheads="1"/>
          </p:cNvSpPr>
          <p:nvPr/>
        </p:nvSpPr>
        <p:spPr bwMode="auto">
          <a:xfrm>
            <a:off x="457200" y="4191000"/>
            <a:ext cx="8001000" cy="5334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b="1">
                <a:solidFill>
                  <a:schemeClr val="accent2"/>
                </a:solidFill>
              </a:rPr>
              <a:t>- Vapors attenuate up to 1,000,000-fold, most 1000-10,000-fold</a:t>
            </a:r>
          </a:p>
        </p:txBody>
      </p:sp>
      <p:sp>
        <p:nvSpPr>
          <p:cNvPr id="316422" name="Rectangle 6"/>
          <p:cNvSpPr>
            <a:spLocks noChangeArrowheads="1"/>
          </p:cNvSpPr>
          <p:nvPr/>
        </p:nvSpPr>
        <p:spPr bwMode="auto">
          <a:xfrm>
            <a:off x="457200" y="1981200"/>
            <a:ext cx="8305800" cy="6096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b="1">
                <a:solidFill>
                  <a:schemeClr val="accent2"/>
                </a:solidFill>
              </a:rPr>
              <a:t>- Biodegradation of Petroleum Hydrocarbons by hundreds/thousands microbial genera/species proven by 100 years of published research</a:t>
            </a:r>
          </a:p>
        </p:txBody>
      </p:sp>
      <p:sp>
        <p:nvSpPr>
          <p:cNvPr id="316423" name="Rectangle 7"/>
          <p:cNvSpPr>
            <a:spLocks noChangeArrowheads="1"/>
          </p:cNvSpPr>
          <p:nvPr/>
        </p:nvSpPr>
        <p:spPr bwMode="auto">
          <a:xfrm>
            <a:off x="609600" y="6172200"/>
            <a:ext cx="8458200" cy="6858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sz="2000" b="1">
                <a:solidFill>
                  <a:schemeClr val="accent2"/>
                </a:solidFill>
              </a:rPr>
              <a:t>- LNAPL, contaminated soil or high dissolved concentrations near or in direct contact with buildings, sumps, elevator shafts</a:t>
            </a:r>
          </a:p>
          <a:p>
            <a:pPr marL="342900" indent="-342900">
              <a:lnSpc>
                <a:spcPct val="80000"/>
              </a:lnSpc>
              <a:spcBef>
                <a:spcPct val="20000"/>
              </a:spcBef>
              <a:buClr>
                <a:schemeClr val="tx2"/>
              </a:buClr>
              <a:buFont typeface="Wingdings" pitchFamily="2" charset="2"/>
              <a:buChar char="Ø"/>
            </a:pPr>
            <a:endParaRPr lang="en-US" sz="2000" b="1">
              <a:solidFill>
                <a:schemeClr val="accent2"/>
              </a:solidFill>
            </a:endParaRPr>
          </a:p>
        </p:txBody>
      </p:sp>
      <p:sp>
        <p:nvSpPr>
          <p:cNvPr id="316424" name="Rectangle 8"/>
          <p:cNvSpPr>
            <a:spLocks noChangeArrowheads="1"/>
          </p:cNvSpPr>
          <p:nvPr/>
        </p:nvSpPr>
        <p:spPr bwMode="auto">
          <a:xfrm>
            <a:off x="304800" y="5715000"/>
            <a:ext cx="8610600" cy="6096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SzPct val="150000"/>
              <a:buFontTx/>
              <a:buChar char="•"/>
            </a:pPr>
            <a:r>
              <a:rPr lang="en-US" sz="3000" b="1">
                <a:solidFill>
                  <a:schemeClr val="tx2"/>
                </a:solidFill>
              </a:rPr>
              <a:t>Causes of petroleum vapor intrusion:</a:t>
            </a:r>
          </a:p>
        </p:txBody>
      </p:sp>
      <p:sp>
        <p:nvSpPr>
          <p:cNvPr id="316425" name="Rectangle 9"/>
          <p:cNvSpPr>
            <a:spLocks noChangeArrowheads="1"/>
          </p:cNvSpPr>
          <p:nvPr/>
        </p:nvSpPr>
        <p:spPr bwMode="auto">
          <a:xfrm>
            <a:off x="152400" y="1447800"/>
            <a:ext cx="8839200" cy="5334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SzPct val="150000"/>
              <a:buFontTx/>
              <a:buChar char="•"/>
            </a:pPr>
            <a:r>
              <a:rPr lang="en-US" sz="3000" b="1">
                <a:solidFill>
                  <a:schemeClr val="tx2"/>
                </a:solidFill>
              </a:rPr>
              <a:t>Subsurface soil is a natural bioreactor:</a:t>
            </a:r>
          </a:p>
        </p:txBody>
      </p:sp>
      <p:sp>
        <p:nvSpPr>
          <p:cNvPr id="316426" name="Rectangle 10"/>
          <p:cNvSpPr>
            <a:spLocks noChangeArrowheads="1"/>
          </p:cNvSpPr>
          <p:nvPr/>
        </p:nvSpPr>
        <p:spPr bwMode="auto">
          <a:xfrm>
            <a:off x="304800" y="4724400"/>
            <a:ext cx="8382000" cy="9144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SzPct val="150000"/>
              <a:buFontTx/>
              <a:buChar char="•"/>
            </a:pPr>
            <a:r>
              <a:rPr lang="en-US" sz="3000" b="1">
                <a:solidFill>
                  <a:schemeClr val="tx2"/>
                </a:solidFill>
              </a:rPr>
              <a:t>No reported cases of petroleum vapor intrusion from low source strengths</a:t>
            </a:r>
          </a:p>
        </p:txBody>
      </p:sp>
      <p:sp>
        <p:nvSpPr>
          <p:cNvPr id="316427" name="Rectangle 11"/>
          <p:cNvSpPr>
            <a:spLocks noChangeArrowheads="1"/>
          </p:cNvSpPr>
          <p:nvPr/>
        </p:nvSpPr>
        <p:spPr bwMode="auto">
          <a:xfrm>
            <a:off x="533400" y="609600"/>
            <a:ext cx="8001000" cy="990600"/>
          </a:xfrm>
          <a:prstGeom prst="rect">
            <a:avLst/>
          </a:prstGeom>
          <a:noFill/>
          <a:ln w="9525">
            <a:noFill/>
            <a:miter lim="800000"/>
            <a:headEnd/>
            <a:tailEnd/>
          </a:ln>
          <a:effectLst/>
        </p:spPr>
        <p:txBody>
          <a:bodyPr lIns="91387" tIns="45693" rIns="91387" bIns="45693"/>
          <a:lstStyle/>
          <a:p>
            <a:pPr marL="342900" indent="-342900" algn="ctr">
              <a:spcBef>
                <a:spcPct val="20000"/>
              </a:spcBef>
            </a:pPr>
            <a:r>
              <a:rPr lang="en-US" sz="5000" b="1">
                <a:solidFill>
                  <a:schemeClr val="accent2"/>
                </a:solidFill>
              </a:rPr>
              <a:t>&amp; Published Studies</a:t>
            </a:r>
          </a:p>
        </p:txBody>
      </p:sp>
      <p:sp>
        <p:nvSpPr>
          <p:cNvPr id="316428" name="Rectangle 12"/>
          <p:cNvSpPr>
            <a:spLocks noChangeArrowheads="1"/>
          </p:cNvSpPr>
          <p:nvPr/>
        </p:nvSpPr>
        <p:spPr bwMode="auto">
          <a:xfrm>
            <a:off x="457200" y="3810000"/>
            <a:ext cx="8686800" cy="685800"/>
          </a:xfrm>
          <a:prstGeom prst="rect">
            <a:avLst/>
          </a:prstGeom>
          <a:noFill/>
          <a:ln w="9525">
            <a:noFill/>
            <a:miter lim="800000"/>
            <a:headEnd/>
            <a:tailEnd/>
          </a:ln>
          <a:effectLst/>
        </p:spPr>
        <p:txBody>
          <a:bodyPr lIns="91387" tIns="45693" rIns="91387" bIns="45693"/>
          <a:lstStyle/>
          <a:p>
            <a:pPr marL="342900" indent="-342900">
              <a:lnSpc>
                <a:spcPct val="80000"/>
              </a:lnSpc>
              <a:spcBef>
                <a:spcPct val="20000"/>
              </a:spcBef>
              <a:buClr>
                <a:schemeClr val="tx2"/>
              </a:buClr>
              <a:buFont typeface="Wingdings" pitchFamily="2" charset="2"/>
              <a:buNone/>
            </a:pPr>
            <a:r>
              <a:rPr lang="en-US" b="1">
                <a:solidFill>
                  <a:schemeClr val="accent2"/>
                </a:solidFill>
              </a:rPr>
              <a:t>- Clean soil contains sufficient Oxygen needed to attenuate vapors, ~4% O2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381000" y="-304800"/>
            <a:ext cx="8458200" cy="2198688"/>
          </a:xfrm>
          <a:noFill/>
          <a:ln/>
        </p:spPr>
        <p:txBody>
          <a:bodyPr/>
          <a:lstStyle/>
          <a:p>
            <a:r>
              <a:rPr lang="en-US" sz="3000" b="1">
                <a:solidFill>
                  <a:schemeClr val="accent2"/>
                </a:solidFill>
              </a:rPr>
              <a:t>Recognize Signature Characteristics of Aerobic Biodegradation &amp; Attenuation of Petroleum Hydrocarbon Vapors</a:t>
            </a:r>
          </a:p>
        </p:txBody>
      </p:sp>
      <p:graphicFrame>
        <p:nvGraphicFramePr>
          <p:cNvPr id="300035" name="Object 3"/>
          <p:cNvGraphicFramePr>
            <a:graphicFrameLocks noChangeAspect="1"/>
          </p:cNvGraphicFramePr>
          <p:nvPr>
            <p:ph idx="1"/>
          </p:nvPr>
        </p:nvGraphicFramePr>
        <p:xfrm>
          <a:off x="2438400" y="2144713"/>
          <a:ext cx="4495800" cy="4408487"/>
        </p:xfrm>
        <a:graphic>
          <a:graphicData uri="http://schemas.openxmlformats.org/presentationml/2006/ole">
            <p:oleObj spid="_x0000_s300035" name="Chart" r:id="rId4" imgW="5892800" imgH="4013116" progId="Excel.Sheet.8">
              <p:embed/>
            </p:oleObj>
          </a:graphicData>
        </a:graphic>
      </p:graphicFrame>
      <p:sp>
        <p:nvSpPr>
          <p:cNvPr id="300036" name="Rectangle 4"/>
          <p:cNvSpPr>
            <a:spLocks noChangeArrowheads="1"/>
          </p:cNvSpPr>
          <p:nvPr/>
        </p:nvSpPr>
        <p:spPr bwMode="auto">
          <a:xfrm>
            <a:off x="2362200" y="1535113"/>
            <a:ext cx="4495800" cy="381000"/>
          </a:xfrm>
          <a:prstGeom prst="rect">
            <a:avLst/>
          </a:prstGeom>
          <a:noFill/>
          <a:ln w="9525">
            <a:noFill/>
            <a:miter lim="800000"/>
            <a:headEnd/>
            <a:tailEnd/>
          </a:ln>
          <a:effectLst/>
        </p:spPr>
        <p:txBody>
          <a:bodyPr lIns="91397" tIns="45698" rIns="91397" bIns="45698" anchor="b"/>
          <a:lstStyle/>
          <a:p>
            <a:pPr algn="ctr"/>
            <a:r>
              <a:rPr lang="en-US" sz="1500" b="1">
                <a:solidFill>
                  <a:srgbClr val="06060A"/>
                </a:solidFill>
              </a:rPr>
              <a:t>Vapor Monitoring Well NJ-VW-2</a:t>
            </a:r>
          </a:p>
        </p:txBody>
      </p:sp>
      <p:sp>
        <p:nvSpPr>
          <p:cNvPr id="300037" name="Rectangle 5"/>
          <p:cNvSpPr>
            <a:spLocks noChangeArrowheads="1"/>
          </p:cNvSpPr>
          <p:nvPr/>
        </p:nvSpPr>
        <p:spPr bwMode="auto">
          <a:xfrm rot="-5400000">
            <a:off x="2057400" y="4191000"/>
            <a:ext cx="1524000" cy="3048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sz="1200" b="1">
                <a:solidFill>
                  <a:srgbClr val="06060A"/>
                </a:solidFill>
              </a:rPr>
              <a:t>Depth feet bgs</a:t>
            </a:r>
          </a:p>
        </p:txBody>
      </p:sp>
      <p:sp>
        <p:nvSpPr>
          <p:cNvPr id="300038" name="Rectangle 6"/>
          <p:cNvSpPr>
            <a:spLocks noChangeArrowheads="1"/>
          </p:cNvSpPr>
          <p:nvPr/>
        </p:nvSpPr>
        <p:spPr bwMode="auto">
          <a:xfrm>
            <a:off x="2482850" y="1851025"/>
            <a:ext cx="4343400" cy="304800"/>
          </a:xfrm>
          <a:prstGeom prst="rect">
            <a:avLst/>
          </a:prstGeom>
          <a:noFill/>
          <a:ln w="9525">
            <a:noFill/>
            <a:miter lim="800000"/>
            <a:headEnd/>
            <a:tailEnd/>
          </a:ln>
          <a:effectLst/>
        </p:spPr>
        <p:txBody>
          <a:bodyPr lIns="91397" tIns="45698" rIns="91397" bIns="45698"/>
          <a:lstStyle/>
          <a:p>
            <a:pPr marL="342900" indent="-342900" algn="ctr">
              <a:lnSpc>
                <a:spcPct val="80000"/>
              </a:lnSpc>
              <a:spcBef>
                <a:spcPct val="20000"/>
              </a:spcBef>
              <a:buFont typeface="Wingdings" pitchFamily="2" charset="2"/>
              <a:buNone/>
            </a:pPr>
            <a:r>
              <a:rPr lang="en-US" sz="1200" b="1">
                <a:solidFill>
                  <a:srgbClr val="06060A"/>
                </a:solidFill>
              </a:rPr>
              <a:t>Beaufort, SC, Lahvis et al, 1999</a:t>
            </a:r>
          </a:p>
        </p:txBody>
      </p:sp>
      <p:sp>
        <p:nvSpPr>
          <p:cNvPr id="300039" name="Text Box 7"/>
          <p:cNvSpPr txBox="1">
            <a:spLocks noChangeArrowheads="1"/>
          </p:cNvSpPr>
          <p:nvPr/>
        </p:nvSpPr>
        <p:spPr bwMode="auto">
          <a:xfrm>
            <a:off x="2514600" y="2232025"/>
            <a:ext cx="1676400" cy="244475"/>
          </a:xfrm>
          <a:prstGeom prst="rect">
            <a:avLst/>
          </a:prstGeom>
          <a:solidFill>
            <a:srgbClr val="FFFFFF"/>
          </a:solidFill>
          <a:ln w="9525">
            <a:noFill/>
            <a:miter lim="800000"/>
            <a:headEnd/>
            <a:tailEnd/>
          </a:ln>
          <a:effectLst/>
        </p:spPr>
        <p:txBody>
          <a:bodyPr lIns="91429" tIns="45714" rIns="91429" bIns="45714">
            <a:spAutoFit/>
          </a:bodyPr>
          <a:lstStyle/>
          <a:p>
            <a:pPr>
              <a:spcBef>
                <a:spcPct val="50000"/>
              </a:spcBef>
            </a:pPr>
            <a:r>
              <a:rPr lang="en-US" sz="1000" b="1" i="1">
                <a:solidFill>
                  <a:srgbClr val="06060A"/>
                </a:solidFill>
                <a:cs typeface="Arial" pitchFamily="34" charset="0"/>
              </a:rPr>
              <a:t>Sand, fine-grained, silt</a:t>
            </a:r>
          </a:p>
        </p:txBody>
      </p:sp>
      <p:sp>
        <p:nvSpPr>
          <p:cNvPr id="300040" name="Text Box 8"/>
          <p:cNvSpPr txBox="1">
            <a:spLocks noChangeArrowheads="1"/>
          </p:cNvSpPr>
          <p:nvPr/>
        </p:nvSpPr>
        <p:spPr bwMode="auto">
          <a:xfrm>
            <a:off x="2514600" y="2460625"/>
            <a:ext cx="2209800" cy="244475"/>
          </a:xfrm>
          <a:prstGeom prst="rect">
            <a:avLst/>
          </a:prstGeom>
          <a:solidFill>
            <a:srgbClr val="FFFFFF"/>
          </a:solidFill>
          <a:ln w="9525">
            <a:noFill/>
            <a:miter lim="800000"/>
            <a:headEnd/>
            <a:tailEnd/>
          </a:ln>
          <a:effectLst/>
        </p:spPr>
        <p:txBody>
          <a:bodyPr lIns="91429" tIns="45714" rIns="91429" bIns="45714">
            <a:spAutoFit/>
          </a:bodyPr>
          <a:lstStyle/>
          <a:p>
            <a:pPr>
              <a:spcBef>
                <a:spcPct val="50000"/>
              </a:spcBef>
            </a:pPr>
            <a:r>
              <a:rPr lang="en-US" sz="1000" b="1" i="1">
                <a:solidFill>
                  <a:srgbClr val="06060A"/>
                </a:solidFill>
                <a:cs typeface="Arial" pitchFamily="34" charset="0"/>
              </a:rPr>
              <a:t>8 ft clean soil attenuates vapors</a:t>
            </a:r>
          </a:p>
        </p:txBody>
      </p:sp>
      <p:sp>
        <p:nvSpPr>
          <p:cNvPr id="300041" name="Text Box 9"/>
          <p:cNvSpPr txBox="1">
            <a:spLocks noChangeArrowheads="1"/>
          </p:cNvSpPr>
          <p:nvPr/>
        </p:nvSpPr>
        <p:spPr bwMode="auto">
          <a:xfrm>
            <a:off x="2514600" y="2667000"/>
            <a:ext cx="1752600" cy="244475"/>
          </a:xfrm>
          <a:prstGeom prst="rect">
            <a:avLst/>
          </a:prstGeom>
          <a:noFill/>
          <a:ln w="9525">
            <a:noFill/>
            <a:miter lim="800000"/>
            <a:headEnd/>
            <a:tailEnd/>
          </a:ln>
          <a:effectLst/>
        </p:spPr>
        <p:txBody>
          <a:bodyPr lIns="91429" tIns="45714" rIns="91429" bIns="45714">
            <a:spAutoFit/>
          </a:bodyPr>
          <a:lstStyle/>
          <a:p>
            <a:pPr>
              <a:spcBef>
                <a:spcPct val="50000"/>
              </a:spcBef>
            </a:pPr>
            <a:r>
              <a:rPr lang="en-US" sz="1000" b="1" i="1">
                <a:solidFill>
                  <a:srgbClr val="06060A"/>
                </a:solidFill>
                <a:cs typeface="Arial" pitchFamily="34" charset="0"/>
              </a:rPr>
              <a:t>Subsurface Bio-AF=7E-07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ltGray">
          <a:xfrm>
            <a:off x="558800" y="152400"/>
            <a:ext cx="8128000" cy="1066800"/>
          </a:xfrm>
          <a:prstGeom prst="rect">
            <a:avLst/>
          </a:prstGeom>
          <a:noFill/>
          <a:ln w="9525">
            <a:noFill/>
            <a:miter lim="800000"/>
            <a:headEnd/>
            <a:tailEnd/>
          </a:ln>
          <a:effectLst/>
        </p:spPr>
        <p:txBody>
          <a:bodyPr lIns="91213" tIns="45605" rIns="91213" bIns="45605">
            <a:spAutoFit/>
          </a:bodyPr>
          <a:lstStyle/>
          <a:p>
            <a:pPr algn="ctr" defTabSz="636588"/>
            <a:r>
              <a:rPr lang="en-US" sz="3200" b="1">
                <a:solidFill>
                  <a:schemeClr val="accent2"/>
                </a:solidFill>
                <a:cs typeface="Arial" pitchFamily="34" charset="0"/>
              </a:rPr>
              <a:t>Recognize Non-Attenuation of Vapors due to Lack of Clean Overlying Soil</a:t>
            </a:r>
          </a:p>
        </p:txBody>
      </p:sp>
      <p:graphicFrame>
        <p:nvGraphicFramePr>
          <p:cNvPr id="302083" name="Object 3"/>
          <p:cNvGraphicFramePr>
            <a:graphicFrameLocks noChangeAspect="1"/>
          </p:cNvGraphicFramePr>
          <p:nvPr/>
        </p:nvGraphicFramePr>
        <p:xfrm>
          <a:off x="1905000" y="1219200"/>
          <a:ext cx="4999038" cy="5486400"/>
        </p:xfrm>
        <a:graphic>
          <a:graphicData uri="http://schemas.openxmlformats.org/presentationml/2006/ole">
            <p:oleObj spid="_x0000_s302083" name="Chart" r:id="rId4" imgW="4978400" imgH="4546637" progId="Excel.Sheet.8">
              <p:embed/>
            </p:oleObj>
          </a:graphicData>
        </a:graphic>
      </p:graphicFrame>
      <p:sp>
        <p:nvSpPr>
          <p:cNvPr id="302084" name="Rectangle 4"/>
          <p:cNvSpPr>
            <a:spLocks noChangeArrowheads="1"/>
          </p:cNvSpPr>
          <p:nvPr/>
        </p:nvSpPr>
        <p:spPr bwMode="ltGray">
          <a:xfrm>
            <a:off x="5715000" y="3952875"/>
            <a:ext cx="1692275" cy="457200"/>
          </a:xfrm>
          <a:prstGeom prst="rect">
            <a:avLst/>
          </a:prstGeom>
          <a:noFill/>
          <a:ln w="9525">
            <a:noFill/>
            <a:miter lim="800000"/>
            <a:headEnd/>
            <a:tailEnd/>
          </a:ln>
          <a:effectLst/>
        </p:spPr>
        <p:txBody>
          <a:bodyPr lIns="91213" tIns="45605" rIns="91213" bIns="45605">
            <a:spAutoFit/>
          </a:bodyPr>
          <a:lstStyle/>
          <a:p>
            <a:pPr defTabSz="636588"/>
            <a:r>
              <a:rPr lang="en-US" sz="1200" b="1">
                <a:cs typeface="Arial" pitchFamily="34" charset="0"/>
              </a:rPr>
              <a:t>Contaminated Soil (sand, silty sand)</a:t>
            </a:r>
          </a:p>
        </p:txBody>
      </p:sp>
      <p:sp>
        <p:nvSpPr>
          <p:cNvPr id="302085" name="Text Box 5"/>
          <p:cNvSpPr txBox="1">
            <a:spLocks noChangeArrowheads="1"/>
          </p:cNvSpPr>
          <p:nvPr/>
        </p:nvSpPr>
        <p:spPr bwMode="auto">
          <a:xfrm>
            <a:off x="1905000" y="1828800"/>
            <a:ext cx="1752600" cy="244475"/>
          </a:xfrm>
          <a:prstGeom prst="rect">
            <a:avLst/>
          </a:prstGeom>
          <a:solidFill>
            <a:schemeClr val="bg1"/>
          </a:solidFill>
          <a:ln w="9525">
            <a:noFill/>
            <a:miter lim="800000"/>
            <a:headEnd/>
            <a:tailEnd/>
          </a:ln>
          <a:effectLst/>
        </p:spPr>
        <p:txBody>
          <a:bodyPr lIns="91429" tIns="45714" rIns="91429" bIns="45714">
            <a:spAutoFit/>
          </a:bodyPr>
          <a:lstStyle/>
          <a:p>
            <a:pPr>
              <a:spcBef>
                <a:spcPct val="50000"/>
              </a:spcBef>
            </a:pPr>
            <a:r>
              <a:rPr lang="en-US" sz="1000" b="1" i="1">
                <a:solidFill>
                  <a:srgbClr val="06060A"/>
                </a:solidFill>
                <a:cs typeface="Arial" pitchFamily="34" charset="0"/>
              </a:rPr>
              <a:t>Subsurface Bio-AF=7E-01</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6942</TotalTime>
  <Words>6274</Words>
  <Application>Microsoft Office PowerPoint</Application>
  <PresentationFormat>On-screen Show (4:3)</PresentationFormat>
  <Paragraphs>716</Paragraphs>
  <Slides>35</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Document</vt:lpstr>
      <vt:lpstr>Chart</vt:lpstr>
      <vt:lpstr>Slide 1</vt:lpstr>
      <vt:lpstr>OBJECTIVE</vt:lpstr>
      <vt:lpstr>Slide 3</vt:lpstr>
      <vt:lpstr>Slide 4</vt:lpstr>
      <vt:lpstr>Slide 5</vt:lpstr>
      <vt:lpstr>Slide 6</vt:lpstr>
      <vt:lpstr>Slide 7</vt:lpstr>
      <vt:lpstr>Recognize Signature Characteristics of Aerobic Biodegradation &amp; Attenuation of Petroleum Hydrocarbon Vapors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Field-Based Screening/Exclusion Distances from Soil Gas Data (Lahvis, M., 2011)</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fooco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claff</cp:lastModifiedBy>
  <cp:revision>2024</cp:revision>
  <dcterms:created xsi:type="dcterms:W3CDTF">2009-06-07T19:18:36Z</dcterms:created>
  <dcterms:modified xsi:type="dcterms:W3CDTF">2011-10-10T18:57:32Z</dcterms:modified>
</cp:coreProperties>
</file>