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5" r:id="rId2"/>
    <p:sldId id="268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0E0"/>
    <a:srgbClr val="D60921"/>
    <a:srgbClr val="888888"/>
    <a:srgbClr val="ED503F"/>
    <a:srgbClr val="6CAB69"/>
    <a:srgbClr val="000066"/>
    <a:srgbClr val="3A6939"/>
    <a:srgbClr val="F07062"/>
    <a:srgbClr val="89190D"/>
    <a:srgbClr val="4E87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253" autoAdjust="0"/>
  </p:normalViewPr>
  <p:slideViewPr>
    <p:cSldViewPr>
      <p:cViewPr>
        <p:scale>
          <a:sx n="174" d="100"/>
          <a:sy n="174" d="100"/>
        </p:scale>
        <p:origin x="1440" y="16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108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0EB4A81E-931F-464D-8FE1-19F3ACB7C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60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D5262CD1-52B5-AD42-B4E9-2FC685BE8A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9988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Communications supports on the ground efforts.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B953ECB-7B06-2944-BB84-0809CC895836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1220 L Street, NW  •  Washington, DC 20005-4070  •  www.api.org</a:t>
            </a:r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3DD8D-EC87-2948-AE8A-88C8C3C3B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49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1220 L Street, NW  •  Washington, DC 20005-4070  •  www.api.org</a:t>
            </a:r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39718-ADD7-E843-9352-2A69EF7C6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14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99213" y="1676400"/>
            <a:ext cx="1828800" cy="4191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2813" y="1676400"/>
            <a:ext cx="5334000" cy="4191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1220 L Street, NW  •  Washington, DC 20005-4070  •  www.api.org</a:t>
            </a:r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388A8-F8B7-D249-BE03-C0678F7D2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97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1220 L Street, NW  •  Washington, DC 20005-4070  •  www.api.org</a:t>
            </a:r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2A803-00EA-594F-9F97-E60DDAE3A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295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1220 L Street, NW  •  Washington, DC 20005-4070  •  www.api.org</a:t>
            </a:r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61533-2298-3240-95AC-D7653B64FD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03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636838"/>
            <a:ext cx="3579813" cy="3230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636838"/>
            <a:ext cx="3581400" cy="3230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1220 L Street, NW  •  Washington, DC 20005-4070  •  www.api.org</a:t>
            </a:r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9CE20-2DA7-284B-8B16-FE3CE690E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37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1220 L Street, NW  •  Washington, DC 20005-4070  •  www.api.org</a:t>
            </a:r>
          </a:p>
        </p:txBody>
      </p:sp>
      <p:sp>
        <p:nvSpPr>
          <p:cNvPr id="8" name="Rectangle 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B4D24-3199-3A43-BB63-4BA35CA86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07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1220 L Street, NW  •  Washington, DC 20005-4070  •  www.api.org</a:t>
            </a:r>
          </a:p>
        </p:txBody>
      </p:sp>
      <p:sp>
        <p:nvSpPr>
          <p:cNvPr id="4" name="Rectangle 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FCB27-EF2E-7548-9880-D605008B4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9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1220 L Street, NW  •  Washington, DC 20005-4070  •  www.api.org</a:t>
            </a:r>
          </a:p>
        </p:txBody>
      </p:sp>
      <p:sp>
        <p:nvSpPr>
          <p:cNvPr id="3" name="Rectangle 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CBA52-2F79-9E46-AAD0-D3D569B99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9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1220 L Street, NW  •  Washington, DC 20005-4070  •  www.api.org</a:t>
            </a:r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1E9C4-CCD9-924A-B32C-9E37B4FE6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1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1220 L Street, NW  •  Washington, DC 20005-4070  •  www.api.org</a:t>
            </a:r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38FAE-682C-FF44-B849-40A9F3003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6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6" descr="white_header_energyAPI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5613"/>
            <a:ext cx="23526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7"/>
          <p:cNvSpPr>
            <a:spLocks noGrp="1" noChangeArrowheads="1"/>
          </p:cNvSpPr>
          <p:nvPr>
            <p:ph type="title"/>
          </p:nvPr>
        </p:nvSpPr>
        <p:spPr bwMode="auto">
          <a:xfrm>
            <a:off x="912813" y="1676400"/>
            <a:ext cx="73136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Header: Myriad Web, 36pt., black</a:t>
            </a:r>
          </a:p>
        </p:txBody>
      </p:sp>
      <p:sp>
        <p:nvSpPr>
          <p:cNvPr id="1028" name="Rectangle 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636838"/>
            <a:ext cx="7313613" cy="323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9013" y="6553200"/>
            <a:ext cx="40401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E31B23"/>
                </a:solidFill>
                <a:latin typeface="Myriad Web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1220 L Street, NW  •  Washington, DC 20005-4070  •  www.api.org</a:t>
            </a:r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0" y="65532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E31B23"/>
                </a:solidFill>
                <a:latin typeface="Myriad Web" charset="0"/>
                <a:cs typeface="Arial" charset="0"/>
              </a:defRPr>
            </a:lvl1pPr>
          </a:lstStyle>
          <a:p>
            <a:pPr>
              <a:defRPr/>
            </a:pPr>
            <a:fld id="{AD5361B0-C787-544C-9263-0E76772B2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32"/>
          <p:cNvSpPr>
            <a:spLocks noChangeShapeType="1"/>
          </p:cNvSpPr>
          <p:nvPr/>
        </p:nvSpPr>
        <p:spPr bwMode="auto">
          <a:xfrm>
            <a:off x="990600" y="6400800"/>
            <a:ext cx="8153400" cy="0"/>
          </a:xfrm>
          <a:prstGeom prst="line">
            <a:avLst/>
          </a:prstGeom>
          <a:noFill/>
          <a:ln w="1270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209800"/>
            <a:ext cx="9144000" cy="3200400"/>
          </a:xfrm>
          <a:prstGeom prst="rect">
            <a:avLst/>
          </a:prstGeom>
          <a:solidFill>
            <a:srgbClr val="D609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2057400"/>
            <a:ext cx="9144000" cy="914400"/>
          </a:xfrm>
          <a:prstGeom prst="rect">
            <a:avLst/>
          </a:prstGeom>
          <a:solidFill>
            <a:srgbClr val="E0E0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352800"/>
            <a:ext cx="8382000" cy="2365375"/>
          </a:xfrm>
        </p:spPr>
        <p:txBody>
          <a:bodyPr/>
          <a:lstStyle/>
          <a:p>
            <a:pPr algn="ctr"/>
            <a:r>
              <a:rPr lang="en-US" sz="4800" spc="-150" dirty="0" smtClean="0">
                <a:solidFill>
                  <a:schemeClr val="bg1"/>
                </a:solidFill>
                <a:latin typeface="Arial"/>
                <a:cs typeface="Arial"/>
              </a:rPr>
              <a:t>API </a:t>
            </a:r>
            <a:r>
              <a:rPr lang="en-US" sz="4800" spc="-150" dirty="0">
                <a:solidFill>
                  <a:schemeClr val="bg1"/>
                </a:solidFill>
                <a:latin typeface="Arial"/>
                <a:cs typeface="Arial"/>
              </a:rPr>
              <a:t>Joint Board of Directors/</a:t>
            </a:r>
            <a:br>
              <a:rPr lang="en-US" sz="4800" spc="-150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4800" spc="-150" dirty="0">
                <a:solidFill>
                  <a:schemeClr val="bg1"/>
                </a:solidFill>
                <a:latin typeface="Arial"/>
                <a:cs typeface="Arial"/>
              </a:rPr>
              <a:t>Annual Membership </a:t>
            </a:r>
            <a:r>
              <a:rPr lang="en-US" sz="4800" spc="-150" dirty="0" smtClean="0">
                <a:solidFill>
                  <a:schemeClr val="bg1"/>
                </a:solidFill>
                <a:latin typeface="Arial"/>
                <a:cs typeface="Arial"/>
              </a:rPr>
              <a:t>Meeting</a:t>
            </a:r>
            <a:endParaRPr lang="en-US" sz="4800" spc="-15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1220 L Street, NW  •  Washington, DC 20005-4070  •  </a:t>
            </a:r>
            <a:r>
              <a:rPr lang="en-US" dirty="0" err="1" smtClean="0"/>
              <a:t>www.api.org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83DD8D-EC87-2948-AE8A-88C8C3C3B4A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81000" y="2162796"/>
            <a:ext cx="838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Myriad Web" pitchFamily="34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Myriad Web" pitchFamily="34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Myriad Web" pitchFamily="34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Myriad Web" pitchFamily="34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Myriad Web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Myriad Web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Myriad Web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Myriad Web" pitchFamily="34" charset="0"/>
              </a:defRPr>
            </a:lvl9pPr>
          </a:lstStyle>
          <a:p>
            <a:pPr algn="ctr"/>
            <a:r>
              <a:rPr lang="en-US" sz="4400" b="0" dirty="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rPr>
              <a:t>2013</a:t>
            </a:r>
          </a:p>
        </p:txBody>
      </p:sp>
    </p:spTree>
    <p:extLst>
      <p:ext uri="{BB962C8B-B14F-4D97-AF65-F5344CB8AC3E}">
        <p14:creationId xmlns:p14="http://schemas.microsoft.com/office/powerpoint/2010/main" val="3684122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14820"/>
            <a:ext cx="9144000" cy="4617720"/>
          </a:xfrm>
          <a:prstGeom prst="rect">
            <a:avLst/>
          </a:prstGeom>
          <a:solidFill>
            <a:srgbClr val="E0E0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5800" y="2874551"/>
            <a:ext cx="8458200" cy="113106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TextBox 239"/>
          <p:cNvSpPr txBox="1"/>
          <p:nvPr/>
        </p:nvSpPr>
        <p:spPr>
          <a:xfrm>
            <a:off x="3657600" y="1643420"/>
            <a:ext cx="4953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smtClean="0">
                <a:latin typeface="Arial"/>
                <a:cs typeface="Arial"/>
              </a:rPr>
              <a:t>THE </a:t>
            </a:r>
            <a:br>
              <a:rPr lang="en-US" sz="2300" dirty="0" smtClean="0">
                <a:latin typeface="Arial"/>
                <a:cs typeface="Arial"/>
              </a:rPr>
            </a:br>
            <a:r>
              <a:rPr lang="en-US" sz="2300" dirty="0" smtClean="0">
                <a:latin typeface="Arial"/>
                <a:cs typeface="Arial"/>
              </a:rPr>
              <a:t>AMERICAN </a:t>
            </a:r>
            <a:r>
              <a:rPr lang="en-US" sz="2300" dirty="0">
                <a:latin typeface="Arial"/>
                <a:cs typeface="Arial"/>
              </a:rPr>
              <a:t>PETROLEUM INSTITUTE </a:t>
            </a:r>
            <a:r>
              <a:rPr lang="en-US" sz="2300" dirty="0" smtClean="0">
                <a:latin typeface="Arial"/>
                <a:cs typeface="Arial"/>
              </a:rPr>
              <a:t/>
            </a:r>
            <a:br>
              <a:rPr lang="en-US" sz="2300" dirty="0" smtClean="0">
                <a:latin typeface="Arial"/>
                <a:cs typeface="Arial"/>
              </a:rPr>
            </a:br>
            <a:r>
              <a:rPr lang="en-US" sz="2300" dirty="0" smtClean="0">
                <a:latin typeface="Arial"/>
                <a:cs typeface="Arial"/>
              </a:rPr>
              <a:t/>
            </a:r>
            <a:br>
              <a:rPr lang="en-US" sz="2300" dirty="0" smtClean="0">
                <a:latin typeface="Arial"/>
                <a:cs typeface="Arial"/>
              </a:rPr>
            </a:br>
            <a:r>
              <a:rPr lang="en-US" sz="2400" b="1" dirty="0" smtClean="0">
                <a:solidFill>
                  <a:srgbClr val="DA8200"/>
                </a:solidFill>
                <a:latin typeface="Arial"/>
                <a:cs typeface="Arial"/>
              </a:rPr>
              <a:t>GOLD </a:t>
            </a:r>
            <a:r>
              <a:rPr lang="en-US" sz="2400" b="1" dirty="0">
                <a:solidFill>
                  <a:srgbClr val="DA8200"/>
                </a:solidFill>
                <a:latin typeface="Arial"/>
                <a:cs typeface="Arial"/>
              </a:rPr>
              <a:t>MEDAL FOR DISTINGUISHED </a:t>
            </a:r>
            <a:r>
              <a:rPr lang="en-US" sz="2400" b="1" dirty="0" smtClean="0">
                <a:solidFill>
                  <a:srgbClr val="DA8200"/>
                </a:solidFill>
                <a:latin typeface="Arial"/>
                <a:cs typeface="Arial"/>
              </a:rPr>
              <a:t>ACHIEVEMENT </a:t>
            </a:r>
          </a:p>
          <a:p>
            <a:pPr algn="ctr"/>
            <a:endParaRPr lang="en-US" sz="2300" b="1" dirty="0">
              <a:latin typeface="Arial"/>
              <a:cs typeface="Arial"/>
            </a:endParaRPr>
          </a:p>
          <a:p>
            <a:pPr algn="ctr"/>
            <a:r>
              <a:rPr lang="en-US" sz="2200" dirty="0" smtClean="0">
                <a:latin typeface="Arial"/>
                <a:cs typeface="Arial"/>
              </a:rPr>
              <a:t>IS </a:t>
            </a:r>
            <a:r>
              <a:rPr lang="en-US" sz="2200" dirty="0">
                <a:latin typeface="Arial"/>
                <a:cs typeface="Arial"/>
              </a:rPr>
              <a:t>HEREBY AWARDED TO </a:t>
            </a:r>
            <a:endParaRPr lang="en-US" sz="2200" dirty="0" smtClean="0">
              <a:latin typeface="Arial"/>
              <a:cs typeface="Arial"/>
            </a:endParaRPr>
          </a:p>
          <a:p>
            <a:endParaRPr lang="en-US" sz="1200" dirty="0">
              <a:latin typeface="Arial"/>
              <a:cs typeface="Arial"/>
            </a:endParaRPr>
          </a:p>
          <a:p>
            <a:endParaRPr lang="en-US" sz="1200" dirty="0" smtClean="0">
              <a:latin typeface="Arial"/>
              <a:cs typeface="Arial"/>
            </a:endParaRPr>
          </a:p>
          <a:p>
            <a:pPr algn="ctr"/>
            <a:r>
              <a:rPr lang="en-US" sz="3200" b="1" dirty="0" smtClean="0">
                <a:latin typeface="Georgia"/>
                <a:cs typeface="Georgia"/>
              </a:rPr>
              <a:t>James T. Hackett</a:t>
            </a:r>
            <a:r>
              <a:rPr lang="en-US" sz="3200" dirty="0" smtClean="0">
                <a:latin typeface="Georgia"/>
                <a:cs typeface="Georgia"/>
              </a:rPr>
              <a:t/>
            </a:r>
            <a:br>
              <a:rPr lang="en-US" sz="3200" dirty="0" smtClean="0">
                <a:latin typeface="Georgia"/>
                <a:cs typeface="Georgia"/>
              </a:rPr>
            </a:b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Partner, </a:t>
            </a:r>
            <a:r>
              <a:rPr lang="en-US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Riverstone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Partners, LLC</a:t>
            </a:r>
          </a:p>
          <a:p>
            <a:pPr algn="ctr"/>
            <a:endParaRPr lang="en-US" sz="23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sz="2300" dirty="0" smtClean="0">
              <a:latin typeface="Arial"/>
              <a:cs typeface="Arial"/>
            </a:endParaRPr>
          </a:p>
        </p:txBody>
      </p:sp>
      <p:sp>
        <p:nvSpPr>
          <p:cNvPr id="24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096000" y="6553200"/>
            <a:ext cx="2133600" cy="476250"/>
          </a:xfrm>
        </p:spPr>
        <p:txBody>
          <a:bodyPr/>
          <a:lstStyle/>
          <a:p>
            <a:pPr>
              <a:defRPr/>
            </a:pPr>
            <a:fld id="{C183DD8D-EC87-2948-AE8A-88C8C3C3B4A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989013" y="6553200"/>
            <a:ext cx="4040187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1220 L Street, NW  •  Washington, DC 20005-4070  •  </a:t>
            </a:r>
            <a:r>
              <a:rPr lang="en-US" dirty="0" err="1" smtClean="0"/>
              <a:t>www.api.org</a:t>
            </a:r>
            <a:endParaRPr lang="en-US" dirty="0"/>
          </a:p>
        </p:txBody>
      </p:sp>
      <p:pic>
        <p:nvPicPr>
          <p:cNvPr id="11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674" b="7846"/>
          <a:stretch/>
        </p:blipFill>
        <p:spPr>
          <a:xfrm>
            <a:off x="457200" y="1600200"/>
            <a:ext cx="3116171" cy="424836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Myriad Web"/>
        <a:ea typeface=""/>
        <a:cs typeface=""/>
      </a:majorFont>
      <a:minorFont>
        <a:latin typeface="Myriad We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7798</TotalTime>
  <Words>42</Words>
  <Application>Microsoft Office PowerPoint</Application>
  <PresentationFormat>On-screen Show (4:3)</PresentationFormat>
  <Paragraphs>14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API Joint Board of Directors/ Annual Membership Meeting</vt:lpstr>
      <vt:lpstr>PowerPoint Presentation</vt:lpstr>
    </vt:vector>
  </TitlesOfParts>
  <Company>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mercuriom</dc:creator>
  <cp:lastModifiedBy>Clinton Manning</cp:lastModifiedBy>
  <cp:revision>91</cp:revision>
  <dcterms:created xsi:type="dcterms:W3CDTF">2006-03-29T15:57:19Z</dcterms:created>
  <dcterms:modified xsi:type="dcterms:W3CDTF">2013-11-08T17:03:52Z</dcterms:modified>
</cp:coreProperties>
</file>