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672" r:id="rId3"/>
  </p:sldMasterIdLst>
  <p:notesMasterIdLst>
    <p:notesMasterId r:id="rId64"/>
  </p:notesMasterIdLst>
  <p:handoutMasterIdLst>
    <p:handoutMasterId r:id="rId65"/>
  </p:handoutMasterIdLst>
  <p:sldIdLst>
    <p:sldId id="410" r:id="rId4"/>
    <p:sldId id="422" r:id="rId5"/>
    <p:sldId id="446" r:id="rId6"/>
    <p:sldId id="474" r:id="rId7"/>
    <p:sldId id="447" r:id="rId8"/>
    <p:sldId id="464" r:id="rId9"/>
    <p:sldId id="471" r:id="rId10"/>
    <p:sldId id="448" r:id="rId11"/>
    <p:sldId id="469" r:id="rId12"/>
    <p:sldId id="449" r:id="rId13"/>
    <p:sldId id="450" r:id="rId14"/>
    <p:sldId id="451" r:id="rId15"/>
    <p:sldId id="452" r:id="rId16"/>
    <p:sldId id="453" r:id="rId17"/>
    <p:sldId id="454" r:id="rId18"/>
    <p:sldId id="466" r:id="rId19"/>
    <p:sldId id="455" r:id="rId20"/>
    <p:sldId id="456" r:id="rId21"/>
    <p:sldId id="457" r:id="rId22"/>
    <p:sldId id="458" r:id="rId23"/>
    <p:sldId id="476" r:id="rId24"/>
    <p:sldId id="470" r:id="rId25"/>
    <p:sldId id="465" r:id="rId26"/>
    <p:sldId id="459" r:id="rId27"/>
    <p:sldId id="460" r:id="rId28"/>
    <p:sldId id="504" r:id="rId29"/>
    <p:sldId id="438" r:id="rId30"/>
    <p:sldId id="436" r:id="rId31"/>
    <p:sldId id="437" r:id="rId32"/>
    <p:sldId id="439" r:id="rId33"/>
    <p:sldId id="441" r:id="rId34"/>
    <p:sldId id="440" r:id="rId35"/>
    <p:sldId id="477" r:id="rId36"/>
    <p:sldId id="443" r:id="rId37"/>
    <p:sldId id="444" r:id="rId38"/>
    <p:sldId id="503" r:id="rId39"/>
    <p:sldId id="478" r:id="rId40"/>
    <p:sldId id="479" r:id="rId41"/>
    <p:sldId id="480" r:id="rId42"/>
    <p:sldId id="481" r:id="rId43"/>
    <p:sldId id="482" r:id="rId44"/>
    <p:sldId id="483" r:id="rId45"/>
    <p:sldId id="484" r:id="rId46"/>
    <p:sldId id="485" r:id="rId47"/>
    <p:sldId id="486" r:id="rId48"/>
    <p:sldId id="487" r:id="rId49"/>
    <p:sldId id="488" r:id="rId50"/>
    <p:sldId id="489" r:id="rId51"/>
    <p:sldId id="490" r:id="rId52"/>
    <p:sldId id="491" r:id="rId53"/>
    <p:sldId id="492" r:id="rId54"/>
    <p:sldId id="494" r:id="rId55"/>
    <p:sldId id="495" r:id="rId56"/>
    <p:sldId id="496" r:id="rId57"/>
    <p:sldId id="497" r:id="rId58"/>
    <p:sldId id="498" r:id="rId59"/>
    <p:sldId id="499" r:id="rId60"/>
    <p:sldId id="500" r:id="rId61"/>
    <p:sldId id="501" r:id="rId62"/>
    <p:sldId id="502" r:id="rId6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nando.Sierra"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00"/>
    <a:srgbClr val="3399FF"/>
    <a:srgbClr val="33CCFF"/>
    <a:srgbClr val="FFFFCC"/>
    <a:srgbClr val="0066FF"/>
    <a:srgbClr val="F8D93E"/>
    <a:srgbClr val="00FFFF"/>
    <a:srgbClr val="DAA600"/>
    <a:srgbClr val="D3E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8" autoAdjust="0"/>
    <p:restoredTop sz="92184" autoAdjust="0"/>
  </p:normalViewPr>
  <p:slideViewPr>
    <p:cSldViewPr>
      <p:cViewPr>
        <p:scale>
          <a:sx n="100" d="100"/>
          <a:sy n="100" d="100"/>
        </p:scale>
        <p:origin x="-1944" y="-258"/>
      </p:cViewPr>
      <p:guideLst>
        <p:guide orient="horz" pos="3936"/>
        <p:guide orient="horz" pos="709"/>
        <p:guide orient="horz" pos="149"/>
        <p:guide orient="horz" pos="845"/>
        <p:guide orient="horz" pos="971"/>
        <p:guide orient="horz" pos="281"/>
        <p:guide orient="horz" pos="719"/>
        <p:guide pos="574"/>
        <p:guide pos="5466"/>
        <p:guide pos="2925"/>
        <p:guide pos="1338"/>
        <p:guide pos="5193"/>
        <p:guide pos="414"/>
      </p:guideLst>
    </p:cSldViewPr>
  </p:slideViewPr>
  <p:outlineViewPr>
    <p:cViewPr>
      <p:scale>
        <a:sx n="33" d="100"/>
        <a:sy n="33" d="100"/>
      </p:scale>
      <p:origin x="0" y="564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144" y="86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2776" y="9119068"/>
            <a:ext cx="3170717" cy="480597"/>
          </a:xfrm>
          <a:prstGeom prst="rect">
            <a:avLst/>
          </a:prstGeom>
        </p:spPr>
        <p:txBody>
          <a:bodyPr vert="horz" lIns="91429" tIns="45714" rIns="91429" bIns="45714" rtlCol="0" anchor="b"/>
          <a:lstStyle>
            <a:lvl1pPr algn="r" fontAlgn="auto">
              <a:spcBef>
                <a:spcPts val="0"/>
              </a:spcBef>
              <a:spcAft>
                <a:spcPts val="0"/>
              </a:spcAft>
              <a:defRPr sz="1200">
                <a:latin typeface="+mn-lt"/>
                <a:cs typeface="+mn-cs"/>
              </a:defRPr>
            </a:lvl1pPr>
          </a:lstStyle>
          <a:p>
            <a:pPr>
              <a:defRPr/>
            </a:pPr>
            <a:fld id="{BC3813C5-624A-4F75-A911-BA3CFBE31F85}" type="slidenum">
              <a:rPr lang="en-GB"/>
              <a:pPr>
                <a:defRPr/>
              </a:pPr>
              <a:t>‹#›</a:t>
            </a:fld>
            <a:endParaRPr lang="en-GB"/>
          </a:p>
        </p:txBody>
      </p:sp>
    </p:spTree>
    <p:extLst>
      <p:ext uri="{BB962C8B-B14F-4D97-AF65-F5344CB8AC3E}">
        <p14:creationId xmlns:p14="http://schemas.microsoft.com/office/powerpoint/2010/main" val="326132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29" tIns="45714" rIns="91429" bIns="45714" rtlCol="0" anchor="ctr"/>
          <a:lstStyle/>
          <a:p>
            <a:pPr lvl="0"/>
            <a:endParaRPr lang="en-GB" noProof="0"/>
          </a:p>
        </p:txBody>
      </p:sp>
      <p:sp>
        <p:nvSpPr>
          <p:cNvPr id="5" name="Notes Placeholder 4"/>
          <p:cNvSpPr>
            <a:spLocks noGrp="1"/>
          </p:cNvSpPr>
          <p:nvPr>
            <p:ph type="body" sz="quarter" idx="3"/>
          </p:nvPr>
        </p:nvSpPr>
        <p:spPr>
          <a:xfrm>
            <a:off x="731180" y="4560302"/>
            <a:ext cx="5852843" cy="4320770"/>
          </a:xfrm>
          <a:prstGeom prst="rect">
            <a:avLst/>
          </a:prstGeom>
        </p:spPr>
        <p:txBody>
          <a:bodyPr vert="horz" lIns="91429" tIns="45714" rIns="91429"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6"/>
          <p:cNvSpPr>
            <a:spLocks noGrp="1"/>
          </p:cNvSpPr>
          <p:nvPr>
            <p:ph type="sldNum" sz="quarter" idx="5"/>
          </p:nvPr>
        </p:nvSpPr>
        <p:spPr>
          <a:xfrm>
            <a:off x="4142776" y="9119068"/>
            <a:ext cx="3170717" cy="480597"/>
          </a:xfrm>
          <a:prstGeom prst="rect">
            <a:avLst/>
          </a:prstGeom>
        </p:spPr>
        <p:txBody>
          <a:bodyPr vert="horz" lIns="91429" tIns="45714" rIns="91429" bIns="45714" rtlCol="0" anchor="b"/>
          <a:lstStyle>
            <a:lvl1pPr algn="r" fontAlgn="auto">
              <a:spcBef>
                <a:spcPts val="0"/>
              </a:spcBef>
              <a:spcAft>
                <a:spcPts val="0"/>
              </a:spcAft>
              <a:defRPr sz="1200">
                <a:latin typeface="+mn-lt"/>
                <a:cs typeface="+mn-cs"/>
              </a:defRPr>
            </a:lvl1pPr>
          </a:lstStyle>
          <a:p>
            <a:pPr>
              <a:defRPr/>
            </a:pPr>
            <a:r>
              <a:rPr lang="en-GB" dirty="0" smtClean="0"/>
              <a:t>2B.</a:t>
            </a:r>
            <a:fld id="{20FC0A52-76B5-4DA1-9826-00180A08C680}" type="slidenum">
              <a:rPr lang="en-GB" smtClean="0"/>
              <a:pPr>
                <a:defRPr/>
              </a:pPr>
              <a:t>‹#›</a:t>
            </a:fld>
            <a:endParaRPr lang="en-GB" dirty="0"/>
          </a:p>
        </p:txBody>
      </p:sp>
    </p:spTree>
    <p:extLst>
      <p:ext uri="{BB962C8B-B14F-4D97-AF65-F5344CB8AC3E}">
        <p14:creationId xmlns:p14="http://schemas.microsoft.com/office/powerpoint/2010/main" val="4216896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section is a presentation on the </a:t>
            </a:r>
            <a:r>
              <a:rPr lang="en-US" dirty="0" err="1" smtClean="0"/>
              <a:t>BioVapor</a:t>
            </a:r>
            <a:r>
              <a:rPr lang="en-US" dirty="0" smtClean="0"/>
              <a:t> model, which was specifically developed for petroleum vapor intrusion estimates.</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 I’m going to jump to several applied examples  of results from this</a:t>
            </a:r>
            <a:r>
              <a:rPr lang="en-US" baseline="0" dirty="0" smtClean="0"/>
              <a:t> </a:t>
            </a:r>
            <a:r>
              <a:rPr lang="en-US" baseline="0" dirty="0" err="1" smtClean="0"/>
              <a:t>BioVapor</a:t>
            </a:r>
            <a:r>
              <a:rPr lang="en-US" baseline="0" dirty="0" smtClean="0"/>
              <a:t> model.</a:t>
            </a:r>
          </a:p>
          <a:p>
            <a:r>
              <a:rPr lang="en-US" baseline="0" dirty="0" smtClean="0"/>
              <a:t>+ The first is a comparison of the 1-D </a:t>
            </a:r>
            <a:r>
              <a:rPr lang="en-US" baseline="0" dirty="0" err="1" smtClean="0"/>
              <a:t>BioVapor</a:t>
            </a:r>
            <a:r>
              <a:rPr lang="en-US" baseline="0" dirty="0" smtClean="0"/>
              <a:t> model to the 3-D Lillian </a:t>
            </a:r>
            <a:r>
              <a:rPr lang="en-US" baseline="0" dirty="0" err="1" smtClean="0"/>
              <a:t>Abreu</a:t>
            </a:r>
            <a:r>
              <a:rPr lang="en-US" baseline="0" dirty="0" smtClean="0"/>
              <a:t> model, where we’re matching model parameters. The results (plot on the left) are reasonably consistent.</a:t>
            </a:r>
          </a:p>
          <a:p>
            <a:r>
              <a:rPr lang="en-US" baseline="0" dirty="0" smtClean="0"/>
              <a:t>+ The interesting part is that both models show a distance, which we’re calling an exclusion distance, </a:t>
            </a:r>
            <a:r>
              <a:rPr lang="en-US" baseline="0" dirty="0" err="1" smtClean="0"/>
              <a:t>beyound</a:t>
            </a:r>
            <a:r>
              <a:rPr lang="en-US" baseline="0" dirty="0" smtClean="0"/>
              <a:t> which the occurrence of petroleum vapor intrusion is virtually negligible.</a:t>
            </a:r>
          </a:p>
          <a:p>
            <a:endParaRPr lang="en-US" baseline="0" dirty="0" smtClean="0"/>
          </a:p>
          <a:p>
            <a:r>
              <a:rPr lang="en-US" baseline="0" dirty="0" smtClean="0"/>
              <a:t>+ The cartoon on the right illustrates the soil layer; what we have is a case when the significant reaction zone is far from the building, petroleum vapors are attenuated to negligible levels. And if the source is too close (or too high a concentration) the reaction zone is much shallower and attenuation is less. </a:t>
            </a:r>
            <a:endParaRPr lang="en-US" dirty="0" smtClean="0"/>
          </a:p>
          <a:p>
            <a:endParaRPr lang="en-US" dirty="0" smtClean="0"/>
          </a:p>
          <a:p>
            <a:endParaRPr lang="en-US" dirty="0" smtClean="0"/>
          </a:p>
          <a:p>
            <a:r>
              <a:rPr lang="en-US" dirty="0" smtClean="0"/>
              <a:t>DeVaull, 2007: A&amp;WMA VI Conference, Providence, RI.</a:t>
            </a:r>
          </a:p>
          <a:p>
            <a:r>
              <a:rPr lang="en-US" dirty="0" smtClean="0"/>
              <a:t>Both models show a distance beyond which indoor impacts are virtually negligible</a:t>
            </a:r>
          </a:p>
          <a:p>
            <a:r>
              <a:rPr lang="en-US" dirty="0" smtClean="0"/>
              <a:t>DeVaull, G., 2007: Indoor Air Vapor Intrusion: Predictive Estimates for Biodegrading Petroleum Chemicals, Air and Waste Management Association (A&amp;WMA) Specialty Conference: Vapor Intrusion: Learning from the Challenges, Providence, Rhode Island • September 26-28, 2007.</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sz="1300" dirty="0" smtClean="0"/>
              <a:t>Lahvis, M. A., A. L. </a:t>
            </a:r>
            <a:r>
              <a:rPr lang="en-US" sz="1300" dirty="0" err="1" smtClean="0"/>
              <a:t>Baehr</a:t>
            </a:r>
            <a:r>
              <a:rPr lang="en-US" sz="1300" dirty="0" smtClean="0"/>
              <a:t>, and R. J. Baker: Quantification of aerobic biodegradation and volatilization rates of gasoline hydrocarbons near the water table under natural attenuation conditions, W</a:t>
            </a:r>
            <a:r>
              <a:rPr lang="en-US" sz="1300" i="1" dirty="0" smtClean="0"/>
              <a:t>ater Resources Research</a:t>
            </a:r>
            <a:r>
              <a:rPr lang="en-US" sz="1300" dirty="0" smtClean="0"/>
              <a:t>, </a:t>
            </a:r>
            <a:r>
              <a:rPr lang="en-US" sz="1300" b="1" dirty="0" smtClean="0"/>
              <a:t>1999</a:t>
            </a:r>
            <a:r>
              <a:rPr lang="en-US" sz="1300" dirty="0" smtClean="0"/>
              <a:t>, 35, 3, 753-765. March.</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second example is qualitative, and looks at ‘worst case’ conditions.</a:t>
            </a:r>
            <a:r>
              <a:rPr lang="en-US" baseline="0" dirty="0" smtClean="0"/>
              <a:t> </a:t>
            </a:r>
          </a:p>
          <a:p>
            <a:pPr>
              <a:buFont typeface="Arial" pitchFamily="34" charset="0"/>
              <a:buChar char="•"/>
            </a:pPr>
            <a:r>
              <a:rPr lang="en-US" baseline="0" dirty="0" smtClean="0"/>
              <a:t>That is we define reasonable ranges for all the model parameters, then finding the conditions which produces the highest indoor air concentrations.</a:t>
            </a:r>
          </a:p>
          <a:p>
            <a:pPr>
              <a:buFont typeface="Arial" pitchFamily="34" charset="0"/>
              <a:buChar char="•"/>
            </a:pPr>
            <a:r>
              <a:rPr lang="en-US" baseline="0" dirty="0" smtClean="0"/>
              <a:t> We’re doing this for ‘non-degrading’ chemicals (PCE, TCE, etc) and aerobically-degrading chemicals like petroleum.</a:t>
            </a:r>
          </a:p>
          <a:p>
            <a:pPr>
              <a:buFont typeface="Arial" pitchFamily="34" charset="0"/>
              <a:buChar char="•"/>
            </a:pPr>
            <a:r>
              <a:rPr lang="en-US" baseline="0" dirty="0" smtClean="0"/>
              <a:t> The interesting part is where these two case differ, which is in the worst-case building foundation.  </a:t>
            </a:r>
            <a:r>
              <a:rPr lang="en-US" dirty="0" smtClean="0"/>
              <a:t> </a:t>
            </a:r>
          </a:p>
          <a:p>
            <a:pPr>
              <a:buFont typeface="Arial" pitchFamily="34" charset="0"/>
              <a:buChar char="•"/>
            </a:pPr>
            <a:r>
              <a:rPr lang="en-US" dirty="0" smtClean="0"/>
              <a:t> For non-degrading chemicals, worst-case is for foundations which pass the most vapors (low resistance). This would be, typically, a dirt floor,</a:t>
            </a:r>
            <a:r>
              <a:rPr lang="en-US" baseline="0" dirty="0" smtClean="0"/>
              <a:t> or a dirt floor in a sealed crawlspace.</a:t>
            </a:r>
          </a:p>
          <a:p>
            <a:pPr>
              <a:buFont typeface="Arial" pitchFamily="34" charset="0"/>
              <a:buChar char="•"/>
            </a:pPr>
            <a:r>
              <a:rPr lang="en-US" baseline="0" dirty="0" smtClean="0"/>
              <a:t>For degradable chemicals, a worst-case foundation </a:t>
            </a:r>
            <a:r>
              <a:rPr lang="en-US" dirty="0" smtClean="0"/>
              <a:t>keeps oxygen out of the subsurface (high resistance). This is typically an intact concrete foundation.</a:t>
            </a:r>
          </a:p>
          <a:p>
            <a:pPr>
              <a:buFont typeface="Arial" pitchFamily="34" charset="0"/>
              <a:buChar char="•"/>
            </a:pPr>
            <a:r>
              <a:rPr lang="en-US" dirty="0" smtClean="0"/>
              <a:t> So</a:t>
            </a:r>
            <a:r>
              <a:rPr lang="en-US" baseline="0" dirty="0" smtClean="0"/>
              <a:t> this type of result has implications in site assessment (what types of houses to examine), and, if needed, in mitigation measures.</a:t>
            </a:r>
            <a:endParaRPr lang="en-US" dirty="0" smtClean="0"/>
          </a:p>
          <a:p>
            <a:pPr>
              <a:buFont typeface="Arial" pitchFamily="34" charset="0"/>
              <a:buChar char="•"/>
            </a:pPr>
            <a:endParaRPr lang="en-US" dirty="0" smtClean="0"/>
          </a:p>
          <a:p>
            <a:pPr>
              <a:buFont typeface="Arial" pitchFamily="34" charset="0"/>
              <a:buChar char="•"/>
            </a:pPr>
            <a:r>
              <a:rPr lang="en-US" dirty="0" smtClean="0"/>
              <a:t>Figure to start:  \\houicvfc006\george.devaull$\Cached\My Documents\VI - paper\Screening Level Development\Shell-Internal\tables and files for review:  Figure – bldg.vsd</a:t>
            </a:r>
          </a:p>
          <a:p>
            <a:endParaRPr lang="en-US" dirty="0"/>
          </a:p>
        </p:txBody>
      </p:sp>
      <p:sp>
        <p:nvSpPr>
          <p:cNvPr id="4" name="Slide Number Placeholder 3"/>
          <p:cNvSpPr>
            <a:spLocks noGrp="1"/>
          </p:cNvSpPr>
          <p:nvPr>
            <p:ph type="sldNum" sz="quarter" idx="10"/>
          </p:nvPr>
        </p:nvSpPr>
        <p:spPr/>
        <p:txBody>
          <a:bodyPr/>
          <a:lstStyle/>
          <a:p>
            <a:pPr>
              <a:defRPr/>
            </a:pPr>
            <a:fld id="{20FC0A52-76B5-4DA1-9826-00180A08C680}" type="slidenum">
              <a:rPr lang="en-GB" smtClean="0"/>
              <a:pPr>
                <a:defRPr/>
              </a:pPr>
              <a:t>18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This example application</a:t>
            </a:r>
            <a:r>
              <a:rPr lang="en-US" baseline="0" dirty="0" smtClean="0"/>
              <a:t> is a variation on the last case.</a:t>
            </a:r>
          </a:p>
          <a:p>
            <a:r>
              <a:rPr lang="en-US" dirty="0" smtClean="0"/>
              <a:t>+ We define a base case consistent with proposed ‘exclusion criteria’</a:t>
            </a:r>
          </a:p>
          <a:p>
            <a:r>
              <a:rPr lang="en-US" dirty="0" smtClean="0"/>
              <a:t>+ Then look at</a:t>
            </a:r>
            <a:r>
              <a:rPr lang="en-US" baseline="0" dirty="0" smtClean="0"/>
              <a:t> varied foundation conditions to see if the ‘exclusion criteria’ are protective (they are, when biodegradation is included).</a:t>
            </a:r>
          </a:p>
          <a:p>
            <a:endParaRPr lang="en-US" baseline="0" dirty="0" smtClean="0"/>
          </a:p>
          <a:p>
            <a:r>
              <a:rPr lang="en-US" baseline="0" dirty="0" smtClean="0"/>
              <a:t>+ The illustrated trends (including and neglecting biodegradation) are consistent with the prior slide.</a:t>
            </a:r>
          </a:p>
          <a:p>
            <a:r>
              <a:rPr lang="en-US" baseline="0" dirty="0" smtClean="0"/>
              <a:t>      + Up to the case when oxygen is not limited below the building foundation; at this point the soil layer is entirely aerobic, oxygen is not limited, and a more permeable foundation lets more oxygen into the subsurface, but also more chemical into indoor air.</a:t>
            </a:r>
            <a:endParaRPr lang="en-US" dirty="0" smtClean="0"/>
          </a:p>
          <a:p>
            <a:endParaRPr lang="en-US" dirty="0" smtClean="0"/>
          </a:p>
          <a:p>
            <a:r>
              <a:rPr lang="en-US" dirty="0" smtClean="0"/>
              <a:t>+ This case also illustrates something that can be</a:t>
            </a:r>
            <a:r>
              <a:rPr lang="en-US" baseline="0" dirty="0" smtClean="0"/>
              <a:t> done with this modeling; we can make estimates for future land development (buildings that are not yet constructed).</a:t>
            </a:r>
            <a:endParaRPr lang="en-US" dirty="0" smtClean="0"/>
          </a:p>
          <a:p>
            <a:endParaRPr lang="en-US" dirty="0" smtClean="0"/>
          </a:p>
          <a:p>
            <a:r>
              <a:rPr lang="en-US" dirty="0" smtClean="0"/>
              <a:t>Base Case: 5 ft (152.4 cm) of clean overlying soil; Source strength of 1 mg/L benzene, 10 mg/L dissolved</a:t>
            </a:r>
            <a:r>
              <a:rPr lang="en-US" baseline="0" dirty="0" smtClean="0"/>
              <a:t> TPH (as 1-3-3-3 BTEX).</a:t>
            </a:r>
          </a:p>
          <a:p>
            <a:pPr defTabSz="914287">
              <a:defRPr/>
            </a:pPr>
            <a:r>
              <a:rPr lang="en-US" baseline="0" dirty="0" smtClean="0"/>
              <a:t>      Re. </a:t>
            </a:r>
            <a:r>
              <a:rPr lang="en-US" dirty="0" smtClean="0"/>
              <a:t>Davis (2010); Hartman (2010)</a:t>
            </a:r>
            <a:endParaRPr lang="en-US" baseline="0" dirty="0" smtClean="0"/>
          </a:p>
          <a:p>
            <a:r>
              <a:rPr lang="en-US" baseline="0" dirty="0" smtClean="0"/>
              <a:t>Check effect of 1-D foundation resistance (0.2 L/min to 60 L/min).</a:t>
            </a:r>
          </a:p>
          <a:p>
            <a:r>
              <a:rPr lang="en-US" baseline="0" dirty="0" smtClean="0"/>
              <a:t>      Query: Under what conditions will oxygen demand be limiting? [foundation]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FC0A52-76B5-4DA1-9826-00180A08C680}" type="slidenum">
              <a:rPr lang="en-GB" smtClean="0"/>
              <a:pPr>
                <a:defRPr/>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final case example, </a:t>
            </a:r>
          </a:p>
          <a:p>
            <a:r>
              <a:rPr lang="en-US" dirty="0" smtClean="0"/>
              <a:t>+ I’m using</a:t>
            </a:r>
            <a:r>
              <a:rPr lang="en-US" baseline="0" dirty="0" smtClean="0"/>
              <a:t> the plot from the last case, and adding the four ‘Scenario Types defined by Sophie </a:t>
            </a:r>
            <a:r>
              <a:rPr lang="en-US" baseline="0" dirty="0" err="1" smtClean="0"/>
              <a:t>Roggemans</a:t>
            </a:r>
            <a:r>
              <a:rPr lang="en-US" baseline="0" dirty="0" smtClean="0"/>
              <a:t> and others in an API Technical Bulletin.</a:t>
            </a:r>
          </a:p>
          <a:p>
            <a:r>
              <a:rPr lang="en-US" dirty="0" smtClean="0"/>
              <a:t>+ In this example, all four of the case types are included through the range of foundation conditions (defined by foundation airflow).</a:t>
            </a:r>
          </a:p>
          <a:p>
            <a:endParaRPr lang="en-US" dirty="0" smtClean="0"/>
          </a:p>
          <a:p>
            <a:r>
              <a:rPr lang="en-US" dirty="0" smtClean="0"/>
              <a:t>+ Similar plots and an overlay of these</a:t>
            </a:r>
            <a:r>
              <a:rPr lang="en-US" baseline="0" dirty="0" smtClean="0"/>
              <a:t> types can be put together for sensitivity analyses on other parameters (such as: varied source vapor concentration or varied source-to-foundation separation distance). On which the varied type classes can also be identified. </a:t>
            </a:r>
            <a:endParaRPr lang="en-US" dirty="0" smtClean="0"/>
          </a:p>
          <a:p>
            <a:endParaRPr lang="en-US" dirty="0" smtClean="0"/>
          </a:p>
          <a:p>
            <a:r>
              <a:rPr lang="en-US" dirty="0" smtClean="0"/>
              <a:t>+ This illustrates that the model is fairly robust; it can estimate</a:t>
            </a:r>
            <a:r>
              <a:rPr lang="en-US" baseline="0" dirty="0" smtClean="0"/>
              <a:t> a wide range of cases and further it can tie the identified conditions to values or ranges for key parameters.</a:t>
            </a:r>
            <a:endParaRPr lang="en-US" dirty="0" smtClean="0"/>
          </a:p>
          <a:p>
            <a:endParaRPr lang="en-US" dirty="0" smtClean="0"/>
          </a:p>
          <a:p>
            <a:r>
              <a:rPr lang="en-US" dirty="0" err="1" smtClean="0"/>
              <a:t>Roggemans</a:t>
            </a:r>
            <a:r>
              <a:rPr lang="en-US" dirty="0" smtClean="0"/>
              <a:t>, et al.; </a:t>
            </a:r>
            <a:r>
              <a:rPr lang="en-US" dirty="0" err="1" smtClean="0"/>
              <a:t>Vadose</a:t>
            </a:r>
            <a:r>
              <a:rPr lang="en-US" dirty="0" smtClean="0"/>
              <a:t> Zone Natural Attenuation Of Hydrocarbon Vapors: An Empirical Assessment Of Soil Gas Vertical Profile Data, </a:t>
            </a:r>
          </a:p>
          <a:p>
            <a:r>
              <a:rPr lang="en-US" dirty="0" smtClean="0"/>
              <a:t>API Soil and Groundwater Research Bulletin Number 15, American Petroleum Institute, December 2001</a:t>
            </a:r>
          </a:p>
          <a:p>
            <a:endParaRPr lang="en-US" dirty="0" smtClean="0"/>
          </a:p>
          <a:p>
            <a:r>
              <a:rPr lang="en-US" dirty="0" smtClean="0"/>
              <a:t> </a:t>
            </a:r>
          </a:p>
          <a:p>
            <a:endParaRPr lang="en-US" dirty="0" smtClean="0"/>
          </a:p>
          <a:p>
            <a:endParaRPr lang="en-US" dirty="0" smtClean="0"/>
          </a:p>
          <a:p>
            <a:endParaRPr lang="en-US" dirty="0" smtClean="0"/>
          </a:p>
          <a:p>
            <a:r>
              <a:rPr lang="en-US" dirty="0" smtClean="0"/>
              <a:t>\\houicvfc006\george.devaull$\Cached\My Documents\VI - paper\AWMA 2010\case examples.vsd &lt;Page&gt; page 13</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20</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p>
          <a:p>
            <a:r>
              <a:rPr lang="en-US" dirty="0" smtClean="0"/>
              <a:t>+ I’ve gone through an introduction for this </a:t>
            </a:r>
            <a:r>
              <a:rPr lang="en-US" dirty="0" err="1" smtClean="0"/>
              <a:t>Biovapor</a:t>
            </a:r>
            <a:r>
              <a:rPr lang="en-US" dirty="0" smtClean="0"/>
              <a:t> model and shown a few case examples.</a:t>
            </a:r>
          </a:p>
          <a:p>
            <a:r>
              <a:rPr lang="en-US" dirty="0" smtClean="0"/>
              <a:t>+ Currently EPA (Jim Weaver)</a:t>
            </a:r>
            <a:r>
              <a:rPr lang="en-US" baseline="0" dirty="0" smtClean="0"/>
              <a:t> is looking at a sensitivity analysis of the model; a contractor for EPA has previously validated the math.</a:t>
            </a:r>
          </a:p>
          <a:p>
            <a:r>
              <a:rPr lang="en-US" baseline="0" dirty="0" smtClean="0"/>
              <a:t>+ We have not run the model; API does have a workshop which includes hands-on running through a number of case examples.</a:t>
            </a:r>
          </a:p>
          <a:p>
            <a:r>
              <a:rPr lang="en-US" baseline="0" dirty="0" smtClean="0"/>
              <a:t>+ So far on the first model revision; no significant bugs or model issues have been identified.</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24</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a:t>
            </a:r>
            <a:r>
              <a:rPr lang="en-US" dirty="0" err="1" smtClean="0"/>
              <a:t>BioVapor</a:t>
            </a:r>
            <a:r>
              <a:rPr lang="en-US" dirty="0" smtClean="0"/>
              <a:t> model is available from API. It’s a free download.</a:t>
            </a:r>
          </a:p>
          <a:p>
            <a:r>
              <a:rPr lang="en-US" dirty="0" smtClean="0"/>
              <a:t>+ Registration is requested – for communication of updates and a download count.</a:t>
            </a:r>
          </a:p>
          <a:p>
            <a:r>
              <a:rPr lang="en-US" dirty="0" smtClean="0"/>
              <a:t>+ If</a:t>
            </a:r>
            <a:r>
              <a:rPr lang="en-US" baseline="0" dirty="0" smtClean="0"/>
              <a:t> you have questions, talk to me or contact API staff.</a:t>
            </a:r>
          </a:p>
          <a:p>
            <a:r>
              <a:rPr lang="en-US" baseline="0" dirty="0" smtClean="0"/>
              <a:t>+ And I acknowledge Tom McHugh and Paul Newberry of GSI who put together the software and user guide.</a:t>
            </a:r>
          </a:p>
          <a:p>
            <a:endParaRPr lang="en-US" baseline="0" dirty="0" smtClean="0"/>
          </a:p>
          <a:p>
            <a:r>
              <a:rPr lang="en-US" baseline="0" dirty="0" smtClean="0"/>
              <a:t>API website updated February 2012. Navigate www.api.org to </a:t>
            </a:r>
          </a:p>
          <a:p>
            <a:r>
              <a:rPr lang="en-US" baseline="0" dirty="0" smtClean="0"/>
              <a:t>Environment, Health &amp; Safety &gt; Soil &amp; Groundwater Research &gt; Vapor Intrusion</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25</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USEPA OUST is developing a compendium of information about petroleum vapor intrusion (PVI), available at www.epa.gov/oust.</a:t>
            </a:r>
          </a:p>
          <a:p>
            <a:r>
              <a:rPr lang="en-US" dirty="0" smtClean="0"/>
              <a:t>Contact: white.hal@epa.gov or 703-603-7177</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28</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29</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Figure 6.  Plot of benzene concentrations in soil gas versus distance above a LNAPL hydrocarbon source.   Non-detect values are plotted at the reporting limit.  The plot includes 467 soil-gas samples collected at 73 UST sites and 204 vertical sampling locations. The cumulative fraction of all (detect and non-detect) benzene soil-gas concentrations is noted on the right vertical axis.</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31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talk includes:</a:t>
            </a:r>
          </a:p>
          <a:p>
            <a:r>
              <a:rPr lang="en-US" dirty="0" smtClean="0"/>
              <a:t>+ A brief introduction and overview.</a:t>
            </a:r>
          </a:p>
          <a:p>
            <a:r>
              <a:rPr lang="en-US" dirty="0" smtClean="0"/>
              <a:t>+ Several applied examples of the model use.</a:t>
            </a:r>
          </a:p>
          <a:p>
            <a:r>
              <a:rPr lang="en-US" dirty="0" smtClean="0"/>
              <a:t>+ It does not include details of the model theory (which you can find in the model documentation)</a:t>
            </a:r>
          </a:p>
          <a:p>
            <a:r>
              <a:rPr lang="en-US" dirty="0" smtClean="0"/>
              <a:t>+</a:t>
            </a:r>
            <a:r>
              <a:rPr lang="en-US" baseline="0" dirty="0" smtClean="0"/>
              <a:t> And does not include running case examples.</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3</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talk includes:</a:t>
            </a:r>
          </a:p>
          <a:p>
            <a:r>
              <a:rPr lang="en-US" dirty="0" smtClean="0"/>
              <a:t>+ A brief introduction and overview.</a:t>
            </a:r>
          </a:p>
          <a:p>
            <a:r>
              <a:rPr lang="en-US" dirty="0" smtClean="0"/>
              <a:t>+ Several applied examples of the model use.</a:t>
            </a:r>
          </a:p>
          <a:p>
            <a:r>
              <a:rPr lang="en-US" dirty="0" smtClean="0"/>
              <a:t>+ It does not include details of the model theory (which you can find in the model documentation)</a:t>
            </a:r>
          </a:p>
          <a:p>
            <a:r>
              <a:rPr lang="en-US" dirty="0" smtClean="0"/>
              <a:t>+</a:t>
            </a:r>
            <a:r>
              <a:rPr lang="en-US" baseline="0" dirty="0" smtClean="0"/>
              <a:t> And does not include running case examples.</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37</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AF47A3B-C94A-49AC-834A-0221EA9796E1}" type="slidenum">
              <a:rPr lang="en-US">
                <a:cs typeface="Arial" pitchFamily="34" charset="0"/>
              </a:rPr>
              <a:pPr/>
              <a:t>38</a:t>
            </a:fld>
            <a:endParaRPr lang="en-US">
              <a:cs typeface="Arial" pitchFamily="34"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75360" y="4561226"/>
            <a:ext cx="5364480" cy="4320213"/>
          </a:xfrm>
          <a:noFill/>
          <a:ln/>
        </p:spPr>
        <p:txBody>
          <a:bodyPr>
            <a:normAutofit fontScale="85000" lnSpcReduction="10000"/>
          </a:bodyPr>
          <a:lstStyle/>
          <a:p>
            <a:pPr marL="242692" indent="-242692" eaLnBrk="1" hangingPunct="1"/>
            <a:r>
              <a:rPr lang="en-US" u="sng" dirty="0" smtClean="0">
                <a:latin typeface="Arial" pitchFamily="34" charset="0"/>
              </a:rPr>
              <a:t>Slide Topic: Conceptual model for vapor intrusion    Diffusion from source and advection into building does not match industry experience.</a:t>
            </a:r>
          </a:p>
          <a:p>
            <a:pPr marL="242692" indent="-242692" eaLnBrk="1" hangingPunct="1"/>
            <a:endParaRPr lang="en-US" u="sng" dirty="0" smtClean="0">
              <a:latin typeface="Arial" pitchFamily="34" charset="0"/>
            </a:endParaRPr>
          </a:p>
          <a:p>
            <a:pPr marL="242692" indent="-242692" eaLnBrk="1" hangingPunct="1"/>
            <a:r>
              <a:rPr lang="en-US" u="sng" dirty="0" smtClean="0">
                <a:latin typeface="Arial" pitchFamily="34" charset="0"/>
              </a:rPr>
              <a:t>The standard conceptual model of vapor intrusion has the following key elements:</a:t>
            </a:r>
          </a:p>
          <a:p>
            <a:pPr marL="242692" indent="-242692" eaLnBrk="1" hangingPunct="1"/>
            <a:endParaRPr lang="en-US" u="sng" dirty="0" smtClean="0">
              <a:latin typeface="Arial" pitchFamily="34" charset="0"/>
            </a:endParaRPr>
          </a:p>
          <a:p>
            <a:pPr marL="242692" indent="-242692" eaLnBrk="1" hangingPunct="1">
              <a:buFont typeface="Times" pitchFamily="-84" charset="0"/>
              <a:buAutoNum type="arabicParenR"/>
            </a:pPr>
            <a:r>
              <a:rPr lang="en-US" u="sng" dirty="0" smtClean="0">
                <a:latin typeface="Arial" pitchFamily="34" charset="0"/>
              </a:rPr>
              <a:t> Partitioning between the source and soil vapors.  An infinite source of VOCs is assumed (i.e., no mass flux or mass balance considerations)</a:t>
            </a:r>
          </a:p>
          <a:p>
            <a:pPr marL="242692" indent="-242692" eaLnBrk="1" hangingPunct="1">
              <a:buFont typeface="Times" pitchFamily="-84" charset="0"/>
              <a:buAutoNum type="arabicParenR"/>
            </a:pPr>
            <a:r>
              <a:rPr lang="en-US" u="sng" dirty="0" smtClean="0">
                <a:latin typeface="Arial" pitchFamily="34" charset="0"/>
              </a:rPr>
              <a:t> Diffusion and advection (but not biodegradation) through unsaturated soils and the building foundation</a:t>
            </a:r>
          </a:p>
          <a:p>
            <a:pPr marL="242692" indent="-242692" eaLnBrk="1" hangingPunct="1">
              <a:buFont typeface="Times" pitchFamily="-84" charset="0"/>
              <a:buAutoNum type="arabicParenR"/>
            </a:pPr>
            <a:r>
              <a:rPr lang="en-US" u="sng" dirty="0" smtClean="0">
                <a:latin typeface="Arial" pitchFamily="34" charset="0"/>
              </a:rPr>
              <a:t> Attenuation in the building due to exchange with ambient air.</a:t>
            </a:r>
          </a:p>
          <a:p>
            <a:pPr marL="242692" indent="-242692" eaLnBrk="1" hangingPunct="1"/>
            <a:endParaRPr lang="en-US" u="sng" dirty="0" smtClean="0">
              <a:latin typeface="Arial" pitchFamily="34" charset="0"/>
            </a:endParaRPr>
          </a:p>
          <a:p>
            <a:pPr marL="242692" indent="-242692" eaLnBrk="1" hangingPunct="1"/>
            <a:r>
              <a:rPr lang="en-US" u="sng" dirty="0" smtClean="0">
                <a:latin typeface="Arial" pitchFamily="34" charset="0"/>
              </a:rPr>
              <a:t>This conceptual model is based on the J&amp;E model.</a:t>
            </a:r>
          </a:p>
          <a:p>
            <a:pPr marL="242692" indent="-242692" eaLnBrk="1" hangingPunct="1"/>
            <a:r>
              <a:rPr lang="en-US" u="sng" dirty="0" smtClean="0">
                <a:latin typeface="Arial" pitchFamily="34" charset="0"/>
              </a:rPr>
              <a:t>The U.S. EPA VI guidance was developed using this conceptual model of vapor intrusion.</a:t>
            </a:r>
          </a:p>
          <a:p>
            <a:pPr marL="242692" indent="-242692" eaLnBrk="1" hangingPunct="1"/>
            <a:endParaRPr lang="en-US" u="sng" dirty="0" smtClean="0">
              <a:latin typeface="Arial" pitchFamily="34" charset="0"/>
            </a:endParaRPr>
          </a:p>
          <a:p>
            <a:pPr marL="242692" indent="-242692" eaLnBrk="1" hangingPunct="1"/>
            <a:r>
              <a:rPr lang="en-US" u="sng" dirty="0" smtClean="0">
                <a:latin typeface="Arial" pitchFamily="34" charset="0"/>
              </a:rPr>
              <a:t>Slide Presentation:  Describe the conventional conceptual model for vapor intrusion.</a:t>
            </a:r>
          </a:p>
          <a:p>
            <a:pPr marL="242692" indent="-242692" eaLnBrk="1" hangingPunct="1"/>
            <a:endParaRPr lang="en-US" u="sng" dirty="0" smtClean="0">
              <a:latin typeface="Arial" pitchFamily="34" charset="0"/>
            </a:endParaRPr>
          </a:p>
          <a:p>
            <a:pPr marL="242692" indent="-242692" eaLnBrk="1" hangingPunct="1"/>
            <a:r>
              <a:rPr lang="en-US" u="sng" dirty="0" smtClean="0">
                <a:latin typeface="Arial" pitchFamily="34" charset="0"/>
              </a:rPr>
              <a:t>Key Points:</a:t>
            </a:r>
          </a:p>
          <a:p>
            <a:pPr marL="242692" indent="-242692" eaLnBrk="1" hangingPunct="1"/>
            <a:endParaRPr lang="en-US" u="sng" dirty="0" smtClean="0">
              <a:latin typeface="Arial" pitchFamily="34" charset="0"/>
            </a:endParaRPr>
          </a:p>
          <a:p>
            <a:pPr marL="242692" indent="-242692" eaLnBrk="1" hangingPunct="1"/>
            <a:r>
              <a:rPr lang="en-US" u="sng" dirty="0" smtClean="0">
                <a:latin typeface="Arial" pitchFamily="34" charset="0"/>
              </a:rPr>
              <a:t>This conceptual model does not distinguish between petroleum and chlorinated VOCs.</a:t>
            </a:r>
          </a:p>
          <a:p>
            <a:pPr marL="242692" indent="-242692" eaLnBrk="1" hangingPunct="1"/>
            <a:r>
              <a:rPr lang="en-US" u="sng" dirty="0" smtClean="0">
                <a:latin typeface="Arial" pitchFamily="34" charset="0"/>
              </a:rPr>
              <a:t>The model assumes an infinite source of VOCs</a:t>
            </a:r>
          </a:p>
          <a:p>
            <a:pPr marL="242692" indent="-242692" eaLnBrk="1" hangingPunct="1"/>
            <a:r>
              <a:rPr lang="en-US" u="sng" dirty="0" smtClean="0">
                <a:latin typeface="Arial" pitchFamily="34" charset="0"/>
              </a:rPr>
              <a:t>The model does not account for biodegradation in the </a:t>
            </a:r>
            <a:r>
              <a:rPr lang="en-US" u="sng" dirty="0" err="1" smtClean="0">
                <a:latin typeface="Arial" pitchFamily="34" charset="0"/>
              </a:rPr>
              <a:t>vadose</a:t>
            </a:r>
            <a:r>
              <a:rPr lang="en-US" u="sng" dirty="0" smtClean="0">
                <a:latin typeface="Arial" pitchFamily="34" charset="0"/>
              </a:rPr>
              <a:t> zone.</a:t>
            </a:r>
          </a:p>
          <a:p>
            <a:pPr marL="242692" indent="-242692" eaLnBrk="1" hangingPunct="1"/>
            <a:r>
              <a:rPr lang="en-US" u="sng" dirty="0" smtClean="0">
                <a:latin typeface="Arial" pitchFamily="34" charset="0"/>
              </a:rPr>
              <a:t>The model does not reflect industry experience with petroleum vapor intrusion impacts (see next slide).</a:t>
            </a:r>
          </a:p>
          <a:p>
            <a:pPr marL="242692" indent="-242692" eaLnBrk="1" hangingPunct="1"/>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USEPA OUST is developing a compendium of information about petroleum vapor intrusion (PVI), available at www.epa.gov/oust.</a:t>
            </a:r>
          </a:p>
          <a:p>
            <a:r>
              <a:rPr lang="en-US" dirty="0" smtClean="0"/>
              <a:t>Contact: white.hal@epa.gov or 703-603-7177</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40</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talk includes:</a:t>
            </a:r>
          </a:p>
          <a:p>
            <a:r>
              <a:rPr lang="en-US" dirty="0" smtClean="0"/>
              <a:t>+ A brief introduction and overview.</a:t>
            </a:r>
          </a:p>
          <a:p>
            <a:r>
              <a:rPr lang="en-US" dirty="0" smtClean="0"/>
              <a:t>+ Several applied examples of the model use.</a:t>
            </a:r>
          </a:p>
          <a:p>
            <a:r>
              <a:rPr lang="en-US" dirty="0" smtClean="0"/>
              <a:t>+ It does not include details of the model theory (which you can find in the model documentation)</a:t>
            </a:r>
          </a:p>
          <a:p>
            <a:r>
              <a:rPr lang="en-US" dirty="0" smtClean="0"/>
              <a:t>+</a:t>
            </a:r>
            <a:r>
              <a:rPr lang="en-US" baseline="0" dirty="0" smtClean="0"/>
              <a:t> And does not include running case examples.</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41</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EPA. 2002. Draft Guidance for Evaluating the Vapor Intrusion to Indoor Air Pathway from Groundwater and Soils (Subsurface Vapor Intrusion Guidance). EPA/530/D-02/004, U.S. Environmental Protection Agency Office of Research and Development, Washington, DC, Washington, D.C., November, 2002:  pp. 52.</a:t>
            </a:r>
          </a:p>
          <a:p>
            <a:endParaRPr lang="en-US" dirty="0" smtClean="0"/>
          </a:p>
          <a:p>
            <a:r>
              <a:rPr lang="en-US" dirty="0" smtClean="0"/>
              <a:t>Tillman, F.D., and J.W. Weaver. 2005. Review of recent research on vapor intrusion. EPA/600/R-05/106, U. S. Environmental Protection Agency Office of Research and Development, Washington, DC, September, 2005:  pp. 41.</a:t>
            </a:r>
          </a:p>
          <a:p>
            <a:endParaRPr lang="en-US" dirty="0" smtClean="0"/>
          </a:p>
          <a:p>
            <a:r>
              <a:rPr lang="en-US" dirty="0" smtClean="0"/>
              <a:t>ITRC. 2007. Vapor intrusion: A practical guideline. Interstate Technology &amp; Regulatory Council, Washington, D.C., January, 2007:  pp. 74.</a:t>
            </a:r>
          </a:p>
          <a:p>
            <a:endParaRPr lang="en-US" dirty="0" smtClean="0"/>
          </a:p>
          <a:p>
            <a:r>
              <a:rPr lang="en-US" dirty="0" smtClean="0"/>
              <a:t>US EPA. 2011.  Petroleum Hydrocarbons And Chlorinated Hydrocarbons Differ In Their Potential For Vapor Intrusion. United States Environmental Protection Agency, Washington, D.C., September, 2011: pp. 13.</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42</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44</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illustrates simplified solutions in transport equation (two common cases – space and time).</a:t>
            </a:r>
          </a:p>
          <a:p>
            <a:endParaRPr lang="en-US" dirty="0" smtClean="0"/>
          </a:p>
          <a:p>
            <a:r>
              <a:rPr lang="en-US" dirty="0" smtClean="0"/>
              <a:t>Microcosm rate includes partitioning between chemical in water to total chemical mass.</a:t>
            </a:r>
          </a:p>
          <a:p>
            <a:r>
              <a:rPr lang="en-US" dirty="0" smtClean="0"/>
              <a:t>In microcosms, more volatile (in air phase) or sequestered (in oil phase) chemicals show slower observed decay, sometimes at very slow</a:t>
            </a:r>
            <a:r>
              <a:rPr lang="en-US" baseline="0" dirty="0" smtClean="0"/>
              <a:t> </a:t>
            </a:r>
            <a:r>
              <a:rPr lang="en-US" dirty="0" smtClean="0"/>
              <a:t>rates. </a:t>
            </a:r>
          </a:p>
          <a:p>
            <a:endParaRPr lang="en-US" dirty="0" smtClean="0"/>
          </a:p>
          <a:p>
            <a:pPr defTabSz="957468">
              <a:defRPr/>
            </a:pPr>
            <a:r>
              <a:rPr lang="en-US" dirty="0" smtClean="0"/>
              <a:t>Spatial rate includes a diffusion rate relative to a degradation rate.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Skewed (lognormal) distribution of data.</a:t>
            </a:r>
          </a:p>
          <a:p>
            <a:r>
              <a:rPr lang="en-US" dirty="0" smtClean="0"/>
              <a:t>Similar results for BTEX (means, median).</a:t>
            </a:r>
          </a:p>
          <a:p>
            <a:r>
              <a:rPr lang="en-US" dirty="0" smtClean="0"/>
              <a:t>More scatter for naphthalene (but lower Henry’s law than BTEX).</a:t>
            </a:r>
          </a:p>
          <a:p>
            <a:r>
              <a:rPr lang="en-US" dirty="0" smtClean="0"/>
              <a:t>Maybe faster</a:t>
            </a:r>
            <a:r>
              <a:rPr lang="en-US" baseline="0" dirty="0" smtClean="0"/>
              <a:t> for </a:t>
            </a:r>
            <a:r>
              <a:rPr lang="en-US" baseline="0" dirty="0" err="1" smtClean="0"/>
              <a:t>cumene</a:t>
            </a:r>
            <a:r>
              <a:rPr lang="en-US" baseline="0" dirty="0" smtClean="0"/>
              <a:t> (which is more aliphatic-like): </a:t>
            </a:r>
            <a:r>
              <a:rPr lang="en-US" baseline="0" dirty="0" err="1" smtClean="0"/>
              <a:t>isopropylbenzene</a:t>
            </a:r>
            <a:r>
              <a:rPr lang="en-US" baseline="0" dirty="0" smtClean="0"/>
              <a:t>, or just limited data.</a:t>
            </a:r>
          </a:p>
          <a:p>
            <a:endParaRPr lang="en-US" baseline="0" dirty="0" smtClean="0"/>
          </a:p>
          <a:p>
            <a:r>
              <a:rPr lang="en-US" baseline="0" dirty="0" smtClean="0"/>
              <a:t>Figure: rate </a:t>
            </a:r>
            <a:r>
              <a:rPr lang="en-US" baseline="0" dirty="0" smtClean="0">
                <a:solidFill>
                  <a:srgbClr val="FF0000"/>
                </a:solidFill>
              </a:rPr>
              <a:t>figure.vsd &lt;Page 6</a:t>
            </a:r>
            <a:r>
              <a:rPr lang="en-US" baseline="0" dirty="0" smtClean="0"/>
              <a:t>&gt;</a:t>
            </a:r>
          </a:p>
          <a:p>
            <a:r>
              <a:rPr lang="en-US" baseline="0" dirty="0" smtClean="0"/>
              <a:t>Consolidated from data:  </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Cartoon on where the data evaluation is applicable.</a:t>
            </a:r>
          </a:p>
          <a:p>
            <a:endParaRPr lang="en-US" dirty="0" smtClean="0"/>
          </a:p>
          <a:p>
            <a:r>
              <a:rPr lang="en-US" dirty="0" smtClean="0"/>
              <a:t>Low </a:t>
            </a:r>
            <a:r>
              <a:rPr lang="en-US" dirty="0" err="1" smtClean="0"/>
              <a:t>advective</a:t>
            </a:r>
            <a:r>
              <a:rPr lang="en-US" dirty="0" smtClean="0"/>
              <a:t> velocity (for </a:t>
            </a:r>
            <a:r>
              <a:rPr lang="en-US" dirty="0" err="1" smtClean="0"/>
              <a:t>equilibruim</a:t>
            </a:r>
            <a:r>
              <a:rPr lang="en-US" dirty="0" smtClean="0"/>
              <a:t> phase partitioning).  Low </a:t>
            </a:r>
            <a:r>
              <a:rPr lang="en-US" dirty="0" err="1" smtClean="0"/>
              <a:t>Pe</a:t>
            </a:r>
            <a:r>
              <a:rPr lang="en-US" dirty="0" smtClean="0"/>
              <a:t> = ( U · L / </a:t>
            </a:r>
            <a:r>
              <a:rPr lang="en-US" dirty="0" err="1" smtClean="0"/>
              <a:t>Deff</a:t>
            </a:r>
            <a:r>
              <a:rPr lang="en-US" dirty="0" smtClean="0"/>
              <a:t> ) = velocity · length / diffusion</a:t>
            </a:r>
          </a:p>
          <a:p>
            <a:endParaRPr lang="en-US" dirty="0" smtClean="0"/>
          </a:p>
          <a:p>
            <a:pPr defTabSz="957468">
              <a:defRPr/>
            </a:pPr>
            <a:r>
              <a:rPr lang="en-US" dirty="0" smtClean="0"/>
              <a:t>And adequate diffusion rate (see next).</a:t>
            </a:r>
          </a:p>
          <a:p>
            <a:pPr defTabSz="957468">
              <a:defRPr/>
            </a:pPr>
            <a:endParaRPr lang="en-US" dirty="0" smtClean="0"/>
          </a:p>
          <a:p>
            <a:pPr defTabSz="957468">
              <a:defRPr/>
            </a:pPr>
            <a:endParaRPr lang="en-US" dirty="0" smtClean="0"/>
          </a:p>
          <a:p>
            <a:pPr defTabSz="957468">
              <a:defRPr/>
            </a:pPr>
            <a:r>
              <a:rPr lang="en-US" dirty="0" smtClean="0"/>
              <a:t> Figure Diffusion Coefficients &lt;Page-2&gt;</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49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a:t>
            </a:r>
            <a:r>
              <a:rPr lang="en-US" dirty="0" err="1" smtClean="0"/>
              <a:t>BioVapor</a:t>
            </a:r>
            <a:r>
              <a:rPr lang="en-US" dirty="0" smtClean="0"/>
              <a:t> model is available from API. It’s a free download.</a:t>
            </a:r>
          </a:p>
          <a:p>
            <a:r>
              <a:rPr lang="en-US" dirty="0" smtClean="0"/>
              <a:t>+ Registration is requested – for communication of updates and a download count.</a:t>
            </a:r>
          </a:p>
          <a:p>
            <a:r>
              <a:rPr lang="en-US" dirty="0" smtClean="0"/>
              <a:t>+ If</a:t>
            </a:r>
            <a:r>
              <a:rPr lang="en-US" baseline="0" dirty="0" smtClean="0"/>
              <a:t> you have questions, talk to me or contact API staff.</a:t>
            </a:r>
          </a:p>
          <a:p>
            <a:r>
              <a:rPr lang="en-US" baseline="0" dirty="0" smtClean="0"/>
              <a:t>+ And I acknowledge Tom McHugh and Paul Newberry of GSI who put together the software and user guide.</a:t>
            </a:r>
          </a:p>
          <a:p>
            <a:endParaRPr lang="en-US" baseline="0" dirty="0" smtClean="0"/>
          </a:p>
          <a:p>
            <a:r>
              <a:rPr lang="en-US" baseline="0" dirty="0" smtClean="0"/>
              <a:t>API website updated February 2012. Navigate www.api.org to </a:t>
            </a:r>
          </a:p>
          <a:p>
            <a:r>
              <a:rPr lang="en-US" baseline="0" dirty="0" smtClean="0"/>
              <a:t>Environment, Health &amp; Safety &gt; Soil &amp; Groundwater Research &gt; Vapor Intrusion</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5</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Phase partitioning diagram. Phase</a:t>
            </a:r>
            <a:r>
              <a:rPr lang="en-US" baseline="0" dirty="0" smtClean="0"/>
              <a:t> volumes shown are typical for </a:t>
            </a:r>
            <a:r>
              <a:rPr lang="en-US" baseline="0" dirty="0" err="1" smtClean="0"/>
              <a:t>vadose</a:t>
            </a:r>
            <a:r>
              <a:rPr lang="en-US" baseline="0" dirty="0" smtClean="0"/>
              <a:t> zone soil, no residual oil in soil, low organic carbon in soil</a:t>
            </a:r>
          </a:p>
          <a:p>
            <a:endParaRPr lang="en-US" sz="1300" dirty="0" smtClean="0"/>
          </a:p>
          <a:p>
            <a:r>
              <a:rPr lang="en-US" sz="1300" dirty="0" smtClean="0"/>
              <a:t>Discussion:</a:t>
            </a:r>
          </a:p>
          <a:p>
            <a:r>
              <a:rPr lang="en-US" sz="1300" dirty="0" smtClean="0"/>
              <a:t>A diagram similar to the one applied here is shown in an equilibrium compartment model presented by </a:t>
            </a:r>
            <a:r>
              <a:rPr lang="en-US" sz="1300" dirty="0" err="1" smtClean="0"/>
              <a:t>Gouin</a:t>
            </a:r>
            <a:r>
              <a:rPr lang="en-US" sz="1300" dirty="0" smtClean="0"/>
              <a:t> et al, 2000, and Foster et al., 2005, for a </a:t>
            </a:r>
            <a:r>
              <a:rPr lang="en-US" sz="1300" dirty="0" err="1" smtClean="0"/>
              <a:t>mesoscale</a:t>
            </a:r>
            <a:r>
              <a:rPr lang="en-US" sz="1300" dirty="0" smtClean="0"/>
              <a:t> volume of soil, air, and water. </a:t>
            </a:r>
            <a:r>
              <a:rPr lang="en-US" sz="1300" dirty="0" err="1" smtClean="0"/>
              <a:t>Octanol</a:t>
            </a:r>
            <a:r>
              <a:rPr lang="en-US" sz="1300" dirty="0" smtClean="0"/>
              <a:t> is a surrogate for organic carbon in soil and sediments.</a:t>
            </a:r>
          </a:p>
          <a:p>
            <a:endParaRPr lang="en-US" sz="1300" dirty="0" smtClean="0"/>
          </a:p>
          <a:p>
            <a:r>
              <a:rPr lang="en-US" sz="1300" dirty="0" smtClean="0"/>
              <a:t>I’ve used the same diagram, but applied it for a soil matrix, typical of moist, </a:t>
            </a:r>
            <a:r>
              <a:rPr lang="en-US" sz="1300" dirty="0" err="1" smtClean="0"/>
              <a:t>vadose</a:t>
            </a:r>
            <a:r>
              <a:rPr lang="en-US" sz="1300" dirty="0" smtClean="0"/>
              <a:t> zone soils.</a:t>
            </a:r>
          </a:p>
          <a:p>
            <a:r>
              <a:rPr lang="en-US" sz="1300" dirty="0" smtClean="0"/>
              <a:t>Soil Matrix:</a:t>
            </a:r>
          </a:p>
          <a:p>
            <a:r>
              <a:rPr lang="en-US" sz="1300" dirty="0" smtClean="0"/>
              <a:t>porosity = 0.425 </a:t>
            </a:r>
            <a:r>
              <a:rPr lang="en-US" sz="1300" dirty="0" err="1" smtClean="0"/>
              <a:t>mL</a:t>
            </a:r>
            <a:r>
              <a:rPr lang="en-US" sz="1300" dirty="0" smtClean="0"/>
              <a:t>-void/</a:t>
            </a:r>
            <a:r>
              <a:rPr lang="en-US" sz="1300" dirty="0" err="1" smtClean="0"/>
              <a:t>mL</a:t>
            </a:r>
            <a:r>
              <a:rPr lang="en-US" sz="1300" dirty="0" smtClean="0"/>
              <a:t>-soil</a:t>
            </a:r>
          </a:p>
          <a:p>
            <a:r>
              <a:rPr lang="en-US" sz="1300" dirty="0" smtClean="0"/>
              <a:t>Moisture = 0.13 </a:t>
            </a:r>
            <a:r>
              <a:rPr lang="en-US" sz="1300" dirty="0" err="1" smtClean="0"/>
              <a:t>mL</a:t>
            </a:r>
            <a:r>
              <a:rPr lang="en-US" sz="1300" dirty="0" smtClean="0"/>
              <a:t>-water/</a:t>
            </a:r>
            <a:r>
              <a:rPr lang="en-US" sz="1300" dirty="0" err="1" smtClean="0"/>
              <a:t>mL</a:t>
            </a:r>
            <a:r>
              <a:rPr lang="en-US" sz="1300" dirty="0" smtClean="0"/>
              <a:t>-soil </a:t>
            </a:r>
          </a:p>
          <a:p>
            <a:r>
              <a:rPr lang="en-US" sz="1300" dirty="0" err="1" smtClean="0"/>
              <a:t>foc</a:t>
            </a:r>
            <a:r>
              <a:rPr lang="en-US" sz="1300" dirty="0" smtClean="0"/>
              <a:t> = 0.005 g/g</a:t>
            </a:r>
          </a:p>
          <a:p>
            <a:endParaRPr lang="en-US" sz="1300" dirty="0" smtClean="0"/>
          </a:p>
          <a:p>
            <a:r>
              <a:rPr lang="en-US" sz="1300" dirty="0" smtClean="0"/>
              <a:t>Data is plotted for light petroleum chemicals, normal boiling point less than 225°C.</a:t>
            </a:r>
          </a:p>
          <a:p>
            <a:endParaRPr lang="en-US" sz="1300" dirty="0" smtClean="0"/>
          </a:p>
          <a:p>
            <a:r>
              <a:rPr lang="en-US" sz="1300" dirty="0" smtClean="0"/>
              <a:t>Henry’s law coefficient (air-water partitioning) is approximately 1.5 to 3 orders of magnitude less for aromatics than </a:t>
            </a:r>
            <a:r>
              <a:rPr lang="en-US" sz="1300" dirty="0" err="1" smtClean="0"/>
              <a:t>aliphatics</a:t>
            </a:r>
            <a:r>
              <a:rPr lang="en-US" sz="1300" dirty="0" smtClean="0"/>
              <a:t>.</a:t>
            </a:r>
          </a:p>
          <a:p>
            <a:endParaRPr lang="en-US" sz="1300" dirty="0" smtClean="0"/>
          </a:p>
          <a:p>
            <a:endParaRPr lang="en-US" sz="1300" dirty="0" smtClean="0"/>
          </a:p>
          <a:p>
            <a:r>
              <a:rPr lang="en-US" sz="1300" dirty="0" smtClean="0"/>
              <a:t>References:</a:t>
            </a:r>
          </a:p>
          <a:p>
            <a:r>
              <a:rPr lang="en-US" sz="1300" dirty="0" smtClean="0"/>
              <a:t>Foster, K. L.; Mackay, D.; </a:t>
            </a:r>
            <a:r>
              <a:rPr lang="en-US" sz="1300" dirty="0" err="1" smtClean="0"/>
              <a:t>Parkerton</a:t>
            </a:r>
            <a:r>
              <a:rPr lang="en-US" sz="1300" dirty="0" smtClean="0"/>
              <a:t>, T. F.; Webster, E.; Milford, L.; Five-Stage Environmental Exposure Assessment Strategy for Mixtures: Gasoline as a Case Study, Environ, Sci. Technol., 2005, 39, 2711-2718.</a:t>
            </a:r>
          </a:p>
          <a:p>
            <a:r>
              <a:rPr lang="en-US" sz="1300" dirty="0" err="1" smtClean="0"/>
              <a:t>Gouin</a:t>
            </a:r>
            <a:r>
              <a:rPr lang="en-US" sz="1300" dirty="0" smtClean="0"/>
              <a:t>, T.; Mackay, D.; Webster, E.; </a:t>
            </a:r>
            <a:r>
              <a:rPr lang="en-US" sz="1300" dirty="0" err="1" smtClean="0"/>
              <a:t>Wania</a:t>
            </a:r>
            <a:r>
              <a:rPr lang="en-US" sz="1300" dirty="0" smtClean="0"/>
              <a:t>, F.; Screening Chemicals for Persistence in the Environment, Environ, Sci. Technol., 2000, 34, 881-884.</a:t>
            </a:r>
          </a:p>
          <a:p>
            <a:endParaRPr lang="en-US" sz="1300" dirty="0" smtClean="0"/>
          </a:p>
          <a:p>
            <a:r>
              <a:rPr lang="en-US" dirty="0" smtClean="0"/>
              <a:t>Figure: Partitioning diagram.vsd &lt;page 4&gt;</a:t>
            </a:r>
          </a:p>
          <a:p>
            <a:r>
              <a:rPr lang="en-US" dirty="0" smtClean="0"/>
              <a:t>Calculation: </a:t>
            </a:r>
            <a:r>
              <a:rPr lang="en-US" sz="1300" dirty="0" smtClean="0"/>
              <a:t>My Documents\Fuel Chemicals\</a:t>
            </a:r>
            <a:r>
              <a:rPr lang="en-US" sz="1300" dirty="0" err="1" smtClean="0"/>
              <a:t>gw</a:t>
            </a:r>
            <a:r>
              <a:rPr lang="en-US" sz="1300" dirty="0" smtClean="0"/>
              <a:t>-models-notes\Compartment Models\partition v4 - oil only.xls</a:t>
            </a:r>
          </a:p>
          <a:p>
            <a:endParaRPr lang="en-US" sz="1300" dirty="0" smtClean="0"/>
          </a:p>
          <a:p>
            <a:pPr defTabSz="957468">
              <a:defRPr/>
            </a:pPr>
            <a:endParaRPr lang="en-US" sz="1300"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50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talk includes:</a:t>
            </a:r>
          </a:p>
          <a:p>
            <a:r>
              <a:rPr lang="en-US" dirty="0" smtClean="0"/>
              <a:t>+ A brief introduction and overview.</a:t>
            </a:r>
          </a:p>
          <a:p>
            <a:r>
              <a:rPr lang="en-US" dirty="0" smtClean="0"/>
              <a:t>+ Several applied examples of the model use.</a:t>
            </a:r>
          </a:p>
          <a:p>
            <a:r>
              <a:rPr lang="en-US" dirty="0" smtClean="0"/>
              <a:t>+ It does not include details of the model theory (which you can find in the model documentation)</a:t>
            </a:r>
          </a:p>
          <a:p>
            <a:r>
              <a:rPr lang="en-US" dirty="0" smtClean="0"/>
              <a:t>+</a:t>
            </a:r>
            <a:r>
              <a:rPr lang="en-US" baseline="0" dirty="0" smtClean="0"/>
              <a:t> And does not include running case examples.</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52</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5080"/>
            <a:fld id="{39262022-9F42-4798-BB3F-AB260AE5B7FD}" type="slidenum">
              <a:rPr lang="en-US" smtClean="0"/>
              <a:pPr defTabSz="965080"/>
              <a:t>54</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09600" y="4560889"/>
            <a:ext cx="6172201" cy="4321175"/>
          </a:xfrm>
          <a:noFill/>
          <a:ln/>
        </p:spPr>
        <p:txBody>
          <a:bodyPr/>
          <a:lstStyle/>
          <a:p>
            <a:pPr eaLnBrk="1" hangingPunct="1">
              <a:buFontTx/>
              <a:buChar char="•"/>
            </a:pPr>
            <a:r>
              <a:rPr lang="en-US" sz="1000" dirty="0" smtClean="0"/>
              <a:t> Building foundations and construction techniques vary considerably, as do descriptions. Pictures help.</a:t>
            </a:r>
          </a:p>
          <a:p>
            <a:pPr eaLnBrk="1" hangingPunct="1">
              <a:buFontTx/>
              <a:buChar char="•"/>
            </a:pPr>
            <a:r>
              <a:rPr lang="en-US" sz="1000" dirty="0" smtClean="0"/>
              <a:t> Buildings with relatively impermeable surfaces in contact with the soil surface may have restricted airflow below the building foundation These can be poured concrete, concrete block, or stone foundations. </a:t>
            </a:r>
            <a:r>
              <a:rPr lang="en-US" sz="1000" dirty="0" smtClean="0">
                <a:solidFill>
                  <a:schemeClr val="accent2"/>
                </a:solidFill>
              </a:rPr>
              <a:t>[basements, slab-on grade, some crawlspaces with concrete floors]</a:t>
            </a:r>
            <a:r>
              <a:rPr lang="en-US" sz="1000" dirty="0" smtClean="0"/>
              <a:t>. There is still airflow under the foundation, driven by indoor/outdoor temperature differences, and wind generated pressure differences between indoors and outdoors. There are penetrations through foundations, either as cracks or intended openings for utilities. In this case oxygen concentration right below the foundation may be less than ambient. </a:t>
            </a:r>
            <a:r>
              <a:rPr lang="en-US" sz="1000" dirty="0" smtClean="0">
                <a:solidFill>
                  <a:schemeClr val="accent2"/>
                </a:solidFill>
              </a:rPr>
              <a:t>In the biodegradation model application to be discussed, oxygen is constrained to [1] less than or equal to ambient oxygen concentrations in the atmosphere and [2] less than or equal to the mass flux of oxygen available from convective airflow through and under the foundation.</a:t>
            </a:r>
            <a:r>
              <a:rPr lang="en-US" sz="1000" dirty="0" smtClean="0"/>
              <a:t> </a:t>
            </a:r>
          </a:p>
          <a:p>
            <a:pPr eaLnBrk="1" hangingPunct="1">
              <a:buFontTx/>
              <a:buChar char="•"/>
            </a:pPr>
            <a:r>
              <a:rPr lang="en-US" sz="1000" dirty="0" smtClean="0"/>
              <a:t> Some buildings have relatively open airflow below the foundation, and below the occupied living space. These spaces may be open (as in the included pictures), or closed (with skirting covering the opening between the building floor and the ground surface) </a:t>
            </a:r>
            <a:r>
              <a:rPr lang="en-US" sz="1000" dirty="0" smtClean="0">
                <a:solidFill>
                  <a:schemeClr val="accent2"/>
                </a:solidFill>
              </a:rPr>
              <a:t>[pier, piles, stilt foundations]</a:t>
            </a:r>
            <a:r>
              <a:rPr lang="en-US" sz="1000" dirty="0" smtClean="0"/>
              <a:t>. If the soil surface is open, oxygen concentrations in air and at the soil surface are equal to ambient concentrations. In these cases the airflow (and oxygen flow) into the soil can be considered relatively non-restricted. </a:t>
            </a:r>
            <a:r>
              <a:rPr lang="en-US" sz="1000" dirty="0" smtClean="0">
                <a:solidFill>
                  <a:schemeClr val="accent2"/>
                </a:solidFill>
              </a:rPr>
              <a:t>In biodegradation model application, oxygen at the soil surface is equal to atmospheric oxygen levels. No restriction on oxygen flux into the soil is imposed.</a:t>
            </a:r>
          </a:p>
          <a:p>
            <a:pPr eaLnBrk="1" hangingPunct="1">
              <a:buFontTx/>
              <a:buChar char="•"/>
            </a:pPr>
            <a:r>
              <a:rPr lang="en-US" sz="1000" dirty="0" smtClean="0">
                <a:solidFill>
                  <a:schemeClr val="accent2"/>
                </a:solidFill>
              </a:rPr>
              <a:t> If the building construction is unknown, </a:t>
            </a:r>
            <a:r>
              <a:rPr lang="en-US" sz="1000" dirty="0" smtClean="0"/>
              <a:t>we presume restricted airflow, which is more conservative (over estimating exposure) for the biodegradation scenarios. </a:t>
            </a:r>
          </a:p>
          <a:p>
            <a:pPr eaLnBrk="1" hangingPunct="1">
              <a:buFontTx/>
              <a:buChar char="•"/>
            </a:pPr>
            <a:r>
              <a:rPr lang="en-US" sz="1000" dirty="0" smtClean="0"/>
              <a:t> In addition to foundation construction, buildings may be “airtight”, that is with more restricted indoor/outdoor airflow, in severe or cold climates, or where mechanical heating and cooling systems are used. “Open/ breezy” buildings are more common in moderate and tropical climates.</a:t>
            </a:r>
          </a:p>
          <a:p>
            <a:pPr eaLnBrk="1" hangingPunct="1">
              <a:buFontTx/>
              <a:buChar char="•"/>
            </a:pPr>
            <a:r>
              <a:rPr lang="en-US" sz="1000" dirty="0" smtClean="0"/>
              <a:t> A special note: For commercial or high rise residential buildings with basement parking garages, the required ventilation for potential carbon monoxide issues in the parking areas can also be sufficient to address potential for subsurface vapor intrusion issues.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alpha </a:t>
            </a:r>
            <a:r>
              <a:rPr lang="en-US" dirty="0" err="1" smtClean="0"/>
              <a:t>pinene</a:t>
            </a:r>
            <a:r>
              <a:rPr lang="en-US" dirty="0" smtClean="0"/>
              <a:t/>
            </a:r>
            <a:br>
              <a:rPr lang="en-US" dirty="0" smtClean="0"/>
            </a:br>
            <a:r>
              <a:rPr lang="en-US" dirty="0" smtClean="0"/>
              <a:t>- limonene</a:t>
            </a:r>
            <a:br>
              <a:rPr lang="en-US" dirty="0" smtClean="0"/>
            </a:br>
            <a:r>
              <a:rPr lang="en-US" dirty="0" smtClean="0"/>
              <a:t>- p-dichlorobenzene</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57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BioVapor</a:t>
            </a:r>
            <a:r>
              <a:rPr lang="en-US" dirty="0" smtClean="0"/>
              <a:t> is not the only model available, but the intent</a:t>
            </a:r>
            <a:r>
              <a:rPr lang="en-US" baseline="0" dirty="0" smtClean="0"/>
              <a:t> here was to have a model that was simple-to-use, run, and apply.</a:t>
            </a:r>
          </a:p>
          <a:p>
            <a:r>
              <a:rPr lang="en-US" baseline="0" dirty="0" smtClean="0"/>
              <a:t>+ The model includes relatively simple defined input menus and output tables and plots.</a:t>
            </a:r>
          </a:p>
          <a:p>
            <a:r>
              <a:rPr lang="en-US" baseline="0" dirty="0" smtClean="0"/>
              <a:t>+ If you want to check, the model is open and can be unlocked.</a:t>
            </a:r>
          </a:p>
          <a:p>
            <a:r>
              <a:rPr lang="en-US" baseline="0" dirty="0" smtClean="0"/>
              <a:t>+ Parameters are same as for many implementations of the Johnson and </a:t>
            </a:r>
            <a:r>
              <a:rPr lang="en-US" baseline="0" dirty="0" err="1" smtClean="0"/>
              <a:t>Ettinger</a:t>
            </a:r>
            <a:r>
              <a:rPr lang="en-US" baseline="0" dirty="0" smtClean="0"/>
              <a:t> model, but the model includes oxygen limited chemical biodegradation.</a:t>
            </a:r>
          </a:p>
          <a:p>
            <a:r>
              <a:rPr lang="en-US" baseline="0" dirty="0" smtClean="0"/>
              <a:t>+ So therefore there are a few more model parameters. These are either easy to estimate, or included in the model database (like degradation rates).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a:t>
            </a:r>
            <a:r>
              <a:rPr lang="en-US" dirty="0" err="1" smtClean="0"/>
              <a:t>BioVapor</a:t>
            </a:r>
            <a:r>
              <a:rPr lang="en-US" dirty="0" smtClean="0"/>
              <a:t> conceptual model follows the diagram on the left.</a:t>
            </a:r>
          </a:p>
          <a:p>
            <a:r>
              <a:rPr lang="en-US" dirty="0" smtClean="0"/>
              <a:t>+</a:t>
            </a:r>
            <a:r>
              <a:rPr lang="en-US" baseline="0" dirty="0" smtClean="0"/>
              <a:t> It includes a building, a soil layer, and a petroleum vapor source at depth.</a:t>
            </a:r>
          </a:p>
          <a:p>
            <a:r>
              <a:rPr lang="en-US" baseline="0" dirty="0" smtClean="0"/>
              <a:t>+ A shallow aerobic soil layer is included where degradation occurs. If oxygen is limited there is a deeper anaerobic layer where degradation is neglected.</a:t>
            </a:r>
          </a:p>
          <a:p>
            <a:r>
              <a:rPr lang="en-US" baseline="0" dirty="0" smtClean="0"/>
              <a:t>+ The key idea there is that oxygen consumption is directly linked to petroleum biodegradation and attenuation.</a:t>
            </a:r>
          </a:p>
          <a:p>
            <a:endParaRPr lang="en-US" baseline="0" dirty="0" smtClean="0"/>
          </a:p>
          <a:p>
            <a:r>
              <a:rPr lang="en-US" baseline="0" dirty="0" smtClean="0"/>
              <a:t>+ I’ve included another conceptual model on the right, as a flow-resistance diagram. As in the other figure we have oxygen at the top and petroleum vapor at the bottom, and reaction of both in the middle. This diagram helps illustrate that the flow resistances – for oxygen and other gases, through the building, foundation, and soil, as well as petroleum vapors are substantially similar. So if we have resistance parameters for one chemical, we have or can estimate the parameters for any and all of the gasses or vapors.</a:t>
            </a:r>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10</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a:t>
            </a:r>
            <a:r>
              <a:rPr lang="en-US" baseline="0" dirty="0" smtClean="0"/>
              <a:t> aerobic biodegradation, disappearance of oxygen and hydrocarbons are proportionately related. On a mass basis, this is about a 1 to 3 ratio.</a:t>
            </a:r>
          </a:p>
          <a:p>
            <a:r>
              <a:rPr lang="en-US" baseline="0" dirty="0" smtClean="0"/>
              <a:t>+ Using the concentration of oxygen in air, we can see that there is significant capacity for aerobic petroleum degradation. On a concentration basis, about 92 million micrograms per cubic meter.</a:t>
            </a:r>
          </a:p>
          <a:p>
            <a:r>
              <a:rPr lang="en-US" baseline="0" dirty="0" smtClean="0"/>
              <a:t>+ The question in our conceptual model is whether oxygen can get below the foundation and into the soil.</a:t>
            </a:r>
          </a:p>
          <a:p>
            <a:r>
              <a:rPr lang="en-US" baseline="0" dirty="0" smtClean="0"/>
              <a:t>+ It can go through the foundation (similar to chemical vapors, which move both ways), and it can also go around the edges of a foundation. </a:t>
            </a:r>
          </a:p>
          <a:p>
            <a:r>
              <a:rPr lang="en-US" baseline="0" dirty="0" smtClean="0"/>
              <a:t>  + there are provisions in the model for including both, or conservatively neglecting the airflow around the foundation, either way.</a:t>
            </a:r>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Now in the model, oxygen</a:t>
            </a:r>
            <a:r>
              <a:rPr lang="en-US" baseline="0" dirty="0" smtClean="0"/>
              <a:t> (or the contribution of degradation) can be specified three ways:</a:t>
            </a:r>
          </a:p>
          <a:p>
            <a:pPr marL="239367" indent="-239367"/>
            <a:r>
              <a:rPr lang="en-US" baseline="0" dirty="0" smtClean="0"/>
              <a:t>1) Directly specify the aerobic depth – comes from a measurement.</a:t>
            </a:r>
          </a:p>
          <a:p>
            <a:pPr marL="239367" indent="-239367"/>
            <a:r>
              <a:rPr lang="en-US" baseline="0" dirty="0" smtClean="0"/>
              <a:t>2) Specify oxygen concentration under a foundation.</a:t>
            </a:r>
          </a:p>
          <a:p>
            <a:pPr marL="239367" indent="-239367"/>
            <a:r>
              <a:rPr lang="en-US" baseline="0" dirty="0" smtClean="0"/>
              <a:t>or</a:t>
            </a:r>
          </a:p>
          <a:p>
            <a:pPr marL="239367" indent="-239367"/>
            <a:r>
              <a:rPr lang="en-US" baseline="0" dirty="0" smtClean="0"/>
              <a:t>3) Specify the source vapor concentration (either measured or conservatively estimated). Then the model estimates the oxygen consumption and the aerobic depth.</a:t>
            </a:r>
          </a:p>
          <a:p>
            <a:pPr marL="239367" indent="-239367"/>
            <a:endParaRPr lang="en-US" baseline="0" dirty="0" smtClean="0"/>
          </a:p>
          <a:p>
            <a:pPr marL="239367" indent="-239367"/>
            <a:r>
              <a:rPr lang="en-US" baseline="0" dirty="0" smtClean="0"/>
              <a:t>The third method is fairly novel. It means we can conservatively make these estimates based on existing data.</a:t>
            </a:r>
          </a:p>
          <a:p>
            <a:pPr marL="239367" indent="-239367"/>
            <a:r>
              <a:rPr lang="en-US" baseline="0" dirty="0" smtClean="0"/>
              <a:t>All three of the methods are related in a given scenario. If one oxygen value is specified, the other two are directly related and predicted. </a:t>
            </a:r>
          </a:p>
          <a:p>
            <a:pPr marL="239367" indent="-239367"/>
            <a:endParaRPr lang="en-US" baseline="0" dirty="0" smtClean="0"/>
          </a:p>
          <a:p>
            <a:pPr marL="239367" indent="-239367"/>
            <a:r>
              <a:rPr lang="en-US" baseline="0" dirty="0" smtClean="0"/>
              <a:t> </a:t>
            </a:r>
          </a:p>
          <a:p>
            <a:pPr marL="239367" indent="-239367"/>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12</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dirty="0" smtClean="0">
                <a:solidFill>
                  <a:srgbClr val="000000"/>
                </a:solidFill>
                <a:latin typeface="Arial" pitchFamily="34" charset="0"/>
              </a:rPr>
              <a:t>+ Another part of the model is in estimating aerobic</a:t>
            </a:r>
            <a:r>
              <a:rPr lang="en-US" baseline="0" dirty="0" smtClean="0">
                <a:solidFill>
                  <a:srgbClr val="000000"/>
                </a:solidFill>
                <a:latin typeface="Arial" pitchFamily="34" charset="0"/>
              </a:rPr>
              <a:t> biodegradation rates in </a:t>
            </a:r>
            <a:r>
              <a:rPr lang="en-US" baseline="0" dirty="0" err="1" smtClean="0">
                <a:solidFill>
                  <a:srgbClr val="000000"/>
                </a:solidFill>
                <a:latin typeface="Arial" pitchFamily="34" charset="0"/>
              </a:rPr>
              <a:t>vadose</a:t>
            </a:r>
            <a:r>
              <a:rPr lang="en-US" baseline="0" dirty="0" smtClean="0">
                <a:solidFill>
                  <a:srgbClr val="000000"/>
                </a:solidFill>
                <a:latin typeface="Arial" pitchFamily="34" charset="0"/>
              </a:rPr>
              <a:t> zone soil. </a:t>
            </a:r>
          </a:p>
          <a:p>
            <a:pPr defTabSz="957468">
              <a:defRPr/>
            </a:pPr>
            <a:r>
              <a:rPr lang="en-US" baseline="0" dirty="0" smtClean="0">
                <a:solidFill>
                  <a:srgbClr val="000000"/>
                </a:solidFill>
                <a:latin typeface="Arial" pitchFamily="34" charset="0"/>
              </a:rPr>
              <a:t>+I am showing a figure from a recent presentation this summer at the Battelle conference of ‘first-order water phase degradation rates’ for a range of petroleum hydrocarbon chemicals. Based on field and laboratory measurements.</a:t>
            </a:r>
            <a:endParaRPr lang="en-US" dirty="0" smtClean="0">
              <a:solidFill>
                <a:srgbClr val="000000"/>
              </a:solidFill>
              <a:latin typeface="Arial" pitchFamily="34" charset="0"/>
            </a:endParaRPr>
          </a:p>
          <a:p>
            <a:pPr defTabSz="957468">
              <a:defRPr/>
            </a:pPr>
            <a:r>
              <a:rPr lang="en-US" baseline="0" dirty="0" smtClean="0">
                <a:solidFill>
                  <a:srgbClr val="000000"/>
                </a:solidFill>
                <a:latin typeface="Arial" pitchFamily="34" charset="0"/>
              </a:rPr>
              <a:t>+ These values are consistent with what is in the </a:t>
            </a:r>
            <a:r>
              <a:rPr lang="en-US" baseline="0" dirty="0" err="1" smtClean="0">
                <a:solidFill>
                  <a:srgbClr val="000000"/>
                </a:solidFill>
                <a:latin typeface="Arial" pitchFamily="34" charset="0"/>
              </a:rPr>
              <a:t>BioVapor</a:t>
            </a:r>
            <a:r>
              <a:rPr lang="en-US" baseline="0" dirty="0" smtClean="0">
                <a:solidFill>
                  <a:srgbClr val="000000"/>
                </a:solidFill>
                <a:latin typeface="Arial" pitchFamily="34" charset="0"/>
              </a:rPr>
              <a:t> model and in the 2007 E&amp;ST paper. Not exactly matching, but consistent.</a:t>
            </a:r>
          </a:p>
          <a:p>
            <a:pPr defTabSz="957468">
              <a:defRPr/>
            </a:pPr>
            <a:r>
              <a:rPr lang="en-US" baseline="0" dirty="0" smtClean="0">
                <a:solidFill>
                  <a:srgbClr val="000000"/>
                </a:solidFill>
                <a:latin typeface="Arial" pitchFamily="34" charset="0"/>
              </a:rPr>
              <a:t>+ What is shown gives us more granularity on the data – more chemical-specific rates, shows comparisons between different chemicals, and distributions of rates across a wide range of empirical data sets.</a:t>
            </a:r>
          </a:p>
          <a:p>
            <a:pPr defTabSz="957468">
              <a:defRPr/>
            </a:pPr>
            <a:endParaRPr lang="en-US" baseline="0" dirty="0" smtClean="0">
              <a:solidFill>
                <a:srgbClr val="000000"/>
              </a:solidFill>
              <a:latin typeface="Arial" pitchFamily="34" charset="0"/>
            </a:endParaRPr>
          </a:p>
          <a:p>
            <a:pPr defTabSz="957468">
              <a:defRPr/>
            </a:pPr>
            <a:r>
              <a:rPr lang="en-US" baseline="0" dirty="0" smtClean="0">
                <a:solidFill>
                  <a:srgbClr val="000000"/>
                </a:solidFill>
                <a:latin typeface="Arial" pitchFamily="34" charset="0"/>
              </a:rPr>
              <a:t>+ The last point on this slide is that the ‘first-order water phase rates’ are not applied directly, but are combined in the model with soil-specific parameters (soil moisture) and chemical-specific properties (Henry’s law coefficient). In combination with a soil diffusion coefficient, this gives a ‘diffusion reaction length’ for each chemical in soil.</a:t>
            </a:r>
          </a:p>
          <a:p>
            <a:pPr defTabSz="957468">
              <a:defRPr/>
            </a:pPr>
            <a:endParaRPr lang="en-US" dirty="0" smtClean="0">
              <a:solidFill>
                <a:srgbClr val="000000"/>
              </a:solidFill>
              <a:latin typeface="Arial" pitchFamily="34" charset="0"/>
            </a:endParaRPr>
          </a:p>
          <a:p>
            <a:pPr defTabSz="957468">
              <a:defRPr/>
            </a:pPr>
            <a:r>
              <a:rPr lang="en-US" dirty="0" smtClean="0">
                <a:solidFill>
                  <a:srgbClr val="000000"/>
                </a:solidFill>
                <a:latin typeface="Arial" pitchFamily="34" charset="0"/>
              </a:rPr>
              <a:t>DeVaull, 2011: Biodegradation rates for petroleum hydrocarbons in aerobic soils: A summary of measured data, </a:t>
            </a:r>
            <a:r>
              <a:rPr lang="en-US" sz="1300" dirty="0" smtClean="0">
                <a:solidFill>
                  <a:srgbClr val="000000"/>
                </a:solidFill>
              </a:rPr>
              <a:t>International Symposium on Bioremediation and Sustainable Environmental Technologies, June 27-30, 2011, Reno, Nevada</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13</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3-D</a:t>
            </a:r>
            <a:r>
              <a:rPr lang="en-US" baseline="0" dirty="0" smtClean="0"/>
              <a:t> model parameters from:</a:t>
            </a:r>
          </a:p>
          <a:p>
            <a:r>
              <a:rPr lang="en-US" dirty="0" err="1" smtClean="0"/>
              <a:t>Lilian</a:t>
            </a:r>
            <a:r>
              <a:rPr lang="en-US" dirty="0" smtClean="0"/>
              <a:t> D. V. </a:t>
            </a:r>
            <a:r>
              <a:rPr lang="en-US" dirty="0" err="1" smtClean="0"/>
              <a:t>Abreu</a:t>
            </a:r>
            <a:r>
              <a:rPr lang="en-US" dirty="0" smtClean="0"/>
              <a:t>, Robert </a:t>
            </a:r>
            <a:r>
              <a:rPr lang="en-US" dirty="0" err="1" smtClean="0"/>
              <a:t>Ettinger</a:t>
            </a:r>
            <a:r>
              <a:rPr lang="en-US" dirty="0" smtClean="0"/>
              <a:t>, and Todd </a:t>
            </a:r>
            <a:r>
              <a:rPr lang="en-US" dirty="0" err="1" smtClean="0"/>
              <a:t>McAlary</a:t>
            </a:r>
            <a:r>
              <a:rPr lang="en-US" dirty="0" smtClean="0"/>
              <a:t>, 2009: Simulating the Effect of Aerobic Biodegradation on Soil Vapor Intrusion into</a:t>
            </a:r>
          </a:p>
          <a:p>
            <a:r>
              <a:rPr lang="en-US" dirty="0" smtClean="0"/>
              <a:t>Buildings: Evaluation of Low Strength Sources Associated with Dissolved Gasoline Plumes, API Publication 4775, April 2009, American Petroleum Institute, Washington, DC. http://www.api.org/ehs/groundwater/vapor/api-4775.cfm</a:t>
            </a:r>
          </a:p>
          <a:p>
            <a:endParaRPr lang="en-US" dirty="0" smtClean="0"/>
          </a:p>
          <a:p>
            <a:r>
              <a:rPr lang="en-US" dirty="0" err="1" smtClean="0"/>
              <a:t>Lilian</a:t>
            </a:r>
            <a:r>
              <a:rPr lang="en-US" dirty="0" smtClean="0"/>
              <a:t> D.V. </a:t>
            </a:r>
            <a:r>
              <a:rPr lang="en-US" dirty="0" err="1" smtClean="0"/>
              <a:t>Abreu</a:t>
            </a:r>
            <a:r>
              <a:rPr lang="en-US" dirty="0" smtClean="0"/>
              <a:t>, Robert </a:t>
            </a:r>
            <a:r>
              <a:rPr lang="en-US" dirty="0" err="1" smtClean="0"/>
              <a:t>Ettinger</a:t>
            </a:r>
            <a:r>
              <a:rPr lang="en-US" dirty="0" smtClean="0"/>
              <a:t>, and Todd </a:t>
            </a:r>
            <a:r>
              <a:rPr lang="en-US" dirty="0" err="1" smtClean="0"/>
              <a:t>McAlary</a:t>
            </a:r>
            <a:r>
              <a:rPr lang="en-US" dirty="0" smtClean="0"/>
              <a:t>, Simulated Soil Vapor Intrusion Attenuation Factors Including Biodegradation for Petroleum Hydrocarbons, Ground Water Monitoring &amp; Remediation 29, no. 1/ Winter 2009/pages 105–117.</a:t>
            </a:r>
          </a:p>
          <a:p>
            <a:endParaRPr lang="en-US" dirty="0" smtClean="0"/>
          </a:p>
          <a:p>
            <a:r>
              <a:rPr lang="en-US" dirty="0" smtClean="0"/>
              <a:t>Match </a:t>
            </a:r>
            <a:r>
              <a:rPr lang="en-US" dirty="0" err="1" smtClean="0"/>
              <a:t>BioVapor</a:t>
            </a:r>
            <a:r>
              <a:rPr lang="en-US" dirty="0" smtClean="0"/>
              <a:t> attenuation at aerobic limit to 3-D </a:t>
            </a:r>
            <a:r>
              <a:rPr lang="en-US" dirty="0" err="1" smtClean="0"/>
              <a:t>Abreu</a:t>
            </a:r>
            <a:r>
              <a:rPr lang="en-US" dirty="0" smtClean="0"/>
              <a:t> estimates to get effective total</a:t>
            </a:r>
            <a:r>
              <a:rPr lang="en-US" baseline="0" dirty="0" smtClean="0"/>
              <a:t> </a:t>
            </a:r>
            <a:r>
              <a:rPr lang="en-US" dirty="0" smtClean="0"/>
              <a:t>depth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GB" smtClean="0"/>
              <a:t>2B.</a:t>
            </a:r>
            <a:fld id="{20FC0A52-76B5-4DA1-9826-00180A08C680}" type="slidenum">
              <a:rPr lang="en-GB" smtClean="0"/>
              <a:pPr>
                <a:defRPr/>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468313" y="225425"/>
            <a:ext cx="8142287" cy="6167438"/>
            <a:chOff x="468313" y="226142"/>
            <a:chExt cx="8142959" cy="6167226"/>
          </a:xfrm>
        </p:grpSpPr>
        <p:sp>
          <p:nvSpPr>
            <p:cNvPr id="5" name="Rectangle 4"/>
            <p:cNvSpPr>
              <a:spLocks noChangeArrowheads="1"/>
            </p:cNvSpPr>
            <p:nvPr/>
          </p:nvSpPr>
          <p:spPr bwMode="auto">
            <a:xfrm flipH="1">
              <a:off x="468313" y="1307193"/>
              <a:ext cx="7020504" cy="5086175"/>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r>
                <a:rPr lang="en-GB">
                  <a:latin typeface="+mn-lt"/>
                  <a:cs typeface="+mn-cs"/>
                </a:rPr>
                <a:t> </a:t>
              </a:r>
              <a:endParaRPr lang="en-GB" dirty="0">
                <a:latin typeface="+mn-lt"/>
                <a:cs typeface="+mn-cs"/>
              </a:endParaRPr>
            </a:p>
          </p:txBody>
        </p:sp>
        <p:sp>
          <p:nvSpPr>
            <p:cNvPr id="6" name="Rectangle 4"/>
            <p:cNvSpPr>
              <a:spLocks noChangeArrowheads="1"/>
            </p:cNvSpPr>
            <p:nvPr/>
          </p:nvSpPr>
          <p:spPr bwMode="auto">
            <a:xfrm flipH="1">
              <a:off x="1547902" y="226142"/>
              <a:ext cx="7063370" cy="5040140"/>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7" name="Rectangle 4"/>
            <p:cNvSpPr>
              <a:spLocks noChangeArrowheads="1"/>
            </p:cNvSpPr>
            <p:nvPr/>
          </p:nvSpPr>
          <p:spPr bwMode="auto">
            <a:xfrm flipH="1">
              <a:off x="1547902" y="1307193"/>
              <a:ext cx="5942502" cy="395908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pic>
          <p:nvPicPr>
            <p:cNvPr id="8" name="Picture 16" descr="Shell-2010-Pecten-RGBpc.wmf"/>
            <p:cNvPicPr>
              <a:picLocks noChangeAspect="1"/>
            </p:cNvPicPr>
            <p:nvPr/>
          </p:nvPicPr>
          <p:blipFill>
            <a:blip r:embed="rId2" cstate="print"/>
            <a:srcRect/>
            <a:stretch>
              <a:fillRect/>
            </a:stretch>
          </p:blipFill>
          <p:spPr bwMode="auto">
            <a:xfrm flipH="1">
              <a:off x="468313" y="290934"/>
              <a:ext cx="720000" cy="667868"/>
            </a:xfrm>
            <a:prstGeom prst="rect">
              <a:avLst/>
            </a:prstGeom>
            <a:noFill/>
            <a:ln w="9525">
              <a:noFill/>
              <a:miter lim="800000"/>
              <a:headEnd/>
              <a:tailEnd/>
            </a:ln>
          </p:spPr>
        </p:pic>
      </p:grpSp>
      <p:sp>
        <p:nvSpPr>
          <p:cNvPr id="9" name="Rectangle 6" descr="Rectangle 6"/>
          <p:cNvSpPr txBox="1">
            <a:spLocks noChangeArrowheads="1"/>
          </p:cNvSpPr>
          <p:nvPr userDrawn="1"/>
        </p:nvSpPr>
        <p:spPr bwMode="auto">
          <a:xfrm>
            <a:off x="8377238" y="6470650"/>
            <a:ext cx="266700" cy="168275"/>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F1A5E8E0-B70F-4E5D-A1DF-3C8CA481784A}" type="slidenum">
              <a:rPr lang="en-GB" smtClean="0"/>
              <a:pPr fontAlgn="auto">
                <a:spcBef>
                  <a:spcPts val="0"/>
                </a:spcBef>
                <a:spcAft>
                  <a:spcPts val="0"/>
                </a:spcAft>
                <a:defRPr/>
              </a:pPr>
              <a:t>‹#›</a:t>
            </a:fld>
            <a:endParaRPr lang="en-GB" dirty="0"/>
          </a:p>
        </p:txBody>
      </p:sp>
      <p:sp>
        <p:nvSpPr>
          <p:cNvPr id="11" name="Rectangle 10"/>
          <p:cNvSpPr/>
          <p:nvPr userDrawn="1"/>
        </p:nvSpPr>
        <p:spPr>
          <a:xfrm>
            <a:off x="4519613" y="2851150"/>
            <a:ext cx="2879725" cy="2339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50" dirty="0">
                <a:solidFill>
                  <a:schemeClr val="tx1"/>
                </a:solidFill>
              </a:rPr>
              <a:t>Use this area for cover image</a:t>
            </a:r>
            <a:br>
              <a:rPr lang="en-GB" sz="1050" dirty="0">
                <a:solidFill>
                  <a:schemeClr val="tx1"/>
                </a:solidFill>
              </a:rPr>
            </a:br>
            <a:r>
              <a:rPr lang="en-GB" sz="1050" dirty="0">
                <a:solidFill>
                  <a:schemeClr val="tx1"/>
                </a:solidFill>
              </a:rPr>
              <a:t>(Maximum height 6.5cm &amp; width 8cm)</a:t>
            </a:r>
          </a:p>
        </p:txBody>
      </p:sp>
      <p:sp>
        <p:nvSpPr>
          <p:cNvPr id="28" name="Rectangle 2"/>
          <p:cNvSpPr>
            <a:spLocks noGrp="1" noChangeArrowheads="1"/>
          </p:cNvSpPr>
          <p:nvPr>
            <p:ph type="ctrTitle"/>
          </p:nvPr>
        </p:nvSpPr>
        <p:spPr>
          <a:xfrm>
            <a:off x="1697782" y="1400847"/>
            <a:ext cx="5670000" cy="1206000"/>
          </a:xfrm>
          <a:noFill/>
        </p:spPr>
        <p:txBody>
          <a:bodyPr/>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29" name="Rectangle 3"/>
          <p:cNvSpPr>
            <a:spLocks noGrp="1" noChangeArrowheads="1"/>
          </p:cNvSpPr>
          <p:nvPr>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37B414-DFCE-4DD7-9B82-B4DD1FDF596B}" type="datetimeFigureOut">
              <a:rPr lang="en-US"/>
              <a:pPr>
                <a:defRPr/>
              </a:pPr>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7C40CB-6AD7-40DC-9853-65DDFEA796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0DB21F8-E5F9-4440-859D-0E008CFBC792}" type="datetimeFigureOut">
              <a:rPr lang="en-US"/>
              <a:pPr>
                <a:defRPr/>
              </a:pPr>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3DE7C-F5FE-422B-912E-BC769468A5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CDF37AD-61CE-4B29-8C40-DD7DCD90887E}" type="datetimeFigureOut">
              <a:rPr lang="en-US"/>
              <a:pPr>
                <a:defRPr/>
              </a:pPr>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226AFE-03DA-46D5-9985-BBE696C82F0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D8F6B5F-3A31-4B5C-A1E4-55E64716F654}" type="datetimeFigureOut">
              <a:rPr lang="en-US"/>
              <a:pPr>
                <a:defRPr/>
              </a:pPr>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141712-29FA-42D6-8A20-F5809C43FF4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8F330138-5D2D-4532-A58B-35FBEFAE08E4}" type="datetimeFigureOut">
              <a:rPr lang="en-US"/>
              <a:pPr>
                <a:defRPr/>
              </a:pPr>
              <a:t>3/13/2015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6C570E2-4FBA-4A88-852E-DDCF5D60742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DDDB793-9B3A-45EB-9E30-5989D3BDD3F6}" type="datetimeFigureOut">
              <a:rPr lang="en-US"/>
              <a:pPr>
                <a:defRPr/>
              </a:pPr>
              <a:t>3/13/2015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8358988-BD98-45B8-8027-E203B2A7ADB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CFA94C17-0BB9-4A40-87EE-B862FFA7E0E2}" type="datetimeFigureOut">
              <a:rPr lang="en-US"/>
              <a:pPr>
                <a:defRPr/>
              </a:pPr>
              <a:t>3/13/2015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5B478EE-78A8-4BC3-9EA8-72E323D8D37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4DDC72B-7E45-47BA-9EA9-6973E2452CC5}" type="datetimeFigureOut">
              <a:rPr lang="en-US"/>
              <a:pPr>
                <a:defRPr/>
              </a:pPr>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653AC9C-6119-44EB-A705-43BDE6AF101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B3A5094-126C-405A-899C-AAF62CC93CBA}" type="datetimeFigureOut">
              <a:rPr lang="en-US"/>
              <a:pPr>
                <a:defRPr/>
              </a:pPr>
              <a:t>3/13/2015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3694B0-04FA-42A0-81C9-3D3B052C60C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36CA5D0-694A-4266-A6C9-11B705F36520}" type="datetimeFigureOut">
              <a:rPr lang="en-US"/>
              <a:pPr>
                <a:defRPr/>
              </a:pPr>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E65D6C-2FBA-442C-9144-FD7A9920E6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E024D1-CD08-43DE-B5EE-77D41E678593}" type="datetimeFigureOut">
              <a:rPr lang="en-US"/>
              <a:pPr>
                <a:defRPr/>
              </a:pPr>
              <a:t>3/13/2015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2D24086-6FB6-4F3F-90E3-D9D7BF14901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ar - 1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
        <p:nvSpPr>
          <p:cNvPr id="5" name="Rectangle 6"/>
          <p:cNvSpPr>
            <a:spLocks noGrp="1" noChangeArrowheads="1"/>
          </p:cNvSpPr>
          <p:nvPr>
            <p:ph type="sldNum" sz="quarter" idx="10"/>
          </p:nvPr>
        </p:nvSpPr>
        <p:spPr/>
        <p:txBody>
          <a:bodyPr/>
          <a:lstStyle>
            <a:lvl1pPr algn="r">
              <a:defRPr sz="800">
                <a:solidFill>
                  <a:schemeClr val="bg2"/>
                </a:solidFill>
                <a:latin typeface="+mn-lt"/>
                <a:cs typeface="Arial" pitchFamily="34" charset="0"/>
              </a:defRPr>
            </a:lvl1pPr>
          </a:lstStyle>
          <a:p>
            <a:pPr>
              <a:defRPr/>
            </a:pPr>
            <a:fld id="{6FBB28F1-7FBF-493A-AC6F-2F39779B873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ar - 2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dirty="0" smtClean="0"/>
              <a:t>Click to edit Master title style</a:t>
            </a:r>
          </a:p>
        </p:txBody>
      </p:sp>
      <p:sp>
        <p:nvSpPr>
          <p:cNvPr id="5" name="Rectangle 6"/>
          <p:cNvSpPr>
            <a:spLocks noGrp="1" noChangeArrowheads="1"/>
          </p:cNvSpPr>
          <p:nvPr>
            <p:ph type="sldNum" sz="quarter" idx="10"/>
          </p:nvPr>
        </p:nvSpPr>
        <p:spPr/>
        <p:txBody>
          <a:bodyPr/>
          <a:lstStyle>
            <a:lvl1pPr algn="r">
              <a:defRPr sz="800">
                <a:solidFill>
                  <a:schemeClr val="bg2"/>
                </a:solidFill>
                <a:latin typeface="+mn-lt"/>
                <a:cs typeface="Arial" pitchFamily="34" charset="0"/>
              </a:defRPr>
            </a:lvl1pPr>
          </a:lstStyle>
          <a:p>
            <a:pPr>
              <a:defRPr/>
            </a:pPr>
            <a:fld id="{4B050308-048E-48AE-9F0E-DD1ACA2B5439}"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900113" y="647700"/>
            <a:ext cx="7380287" cy="5634038"/>
            <a:chOff x="900000" y="648000"/>
            <a:chExt cx="7380000" cy="5633999"/>
          </a:xfrm>
        </p:grpSpPr>
        <p:sp>
          <p:nvSpPr>
            <p:cNvPr id="6" name="Rectangle 4"/>
            <p:cNvSpPr>
              <a:spLocks noChangeArrowheads="1"/>
            </p:cNvSpPr>
            <p:nvPr userDrawn="1"/>
          </p:nvSpPr>
          <p:spPr bwMode="auto">
            <a:xfrm flipH="1">
              <a:off x="900000" y="1368720"/>
              <a:ext cx="6660891" cy="4913279"/>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7" name="Rectangle 6"/>
            <p:cNvSpPr>
              <a:spLocks noChangeArrowheads="1"/>
            </p:cNvSpPr>
            <p:nvPr userDrawn="1"/>
          </p:nvSpPr>
          <p:spPr bwMode="auto">
            <a:xfrm flipH="1">
              <a:off x="1620697" y="648000"/>
              <a:ext cx="6659303" cy="4913279"/>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8" name="Rectangle 4"/>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4" name="Text Placeholder 13"/>
          <p:cNvSpPr>
            <a:spLocks noGrp="1"/>
          </p:cNvSpPr>
          <p:nvPr>
            <p:ph type="body" sz="quarter" idx="13"/>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900113" y="647700"/>
            <a:ext cx="7380287" cy="5634038"/>
            <a:chOff x="900000" y="648000"/>
            <a:chExt cx="7380000" cy="5633999"/>
          </a:xfrm>
        </p:grpSpPr>
        <p:sp>
          <p:nvSpPr>
            <p:cNvPr id="4" name="Rectangle 4"/>
            <p:cNvSpPr>
              <a:spLocks noChangeArrowheads="1"/>
            </p:cNvSpPr>
            <p:nvPr userDrawn="1"/>
          </p:nvSpPr>
          <p:spPr bwMode="auto">
            <a:xfrm flipH="1">
              <a:off x="900000" y="1368720"/>
              <a:ext cx="6660891" cy="4913279"/>
            </a:xfrm>
            <a:prstGeom prst="rect">
              <a:avLst/>
            </a:prstGeom>
            <a:solidFill>
              <a:srgbClr val="FCEC8B"/>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5" name="Rectangle 4"/>
            <p:cNvSpPr>
              <a:spLocks noChangeArrowheads="1"/>
            </p:cNvSpPr>
            <p:nvPr userDrawn="1"/>
          </p:nvSpPr>
          <p:spPr bwMode="auto">
            <a:xfrm flipH="1">
              <a:off x="1620697" y="648000"/>
              <a:ext cx="6659303" cy="4913279"/>
            </a:xfrm>
            <a:prstGeom prst="rect">
              <a:avLst/>
            </a:prstGeom>
            <a:solidFill>
              <a:srgbClr val="FAE374"/>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6" name="Rectangle 4"/>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grpSp>
      <p:sp>
        <p:nvSpPr>
          <p:cNvPr id="34" name="Text Placeholder 13"/>
          <p:cNvSpPr>
            <a:spLocks noGrp="1"/>
          </p:cNvSpPr>
          <p:nvPr>
            <p:ph type="body" sz="quarter" idx="13"/>
          </p:nvPr>
        </p:nvSpPr>
        <p:spPr>
          <a:xfrm>
            <a:off x="1782069" y="1440000"/>
            <a:ext cx="2520000" cy="900000"/>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Rectangle 6"/>
          <p:cNvSpPr>
            <a:spLocks noGrp="1" noChangeArrowheads="1"/>
          </p:cNvSpPr>
          <p:nvPr>
            <p:ph type="sldNum" sz="quarter" idx="10"/>
          </p:nvPr>
        </p:nvSpPr>
        <p:spPr/>
        <p:txBody>
          <a:bodyPr/>
          <a:lstStyle>
            <a:lvl1pPr algn="r">
              <a:defRPr sz="800">
                <a:solidFill>
                  <a:schemeClr val="bg2"/>
                </a:solidFill>
                <a:latin typeface="+mn-lt"/>
                <a:cs typeface="Arial" pitchFamily="34" charset="0"/>
              </a:defRPr>
            </a:lvl1pPr>
          </a:lstStyle>
          <a:p>
            <a:pPr>
              <a:defRPr/>
            </a:pPr>
            <a:fld id="{2C8052BD-2251-405C-9069-E88A827E370B}"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pic>
        <p:nvPicPr>
          <p:cNvPr id="2" name="Picture 2" descr="Shell-2010-Pecten-RGBpc.wmf"/>
          <p:cNvPicPr>
            <a:picLocks noChangeAspect="1"/>
          </p:cNvPicPr>
          <p:nvPr userDrawn="1"/>
        </p:nvPicPr>
        <p:blipFill>
          <a:blip r:embed="rId2" cstate="print"/>
          <a:srcRect/>
          <a:stretch>
            <a:fillRect/>
          </a:stretch>
        </p:blipFill>
        <p:spPr bwMode="auto">
          <a:xfrm>
            <a:off x="3402013" y="2343150"/>
            <a:ext cx="2339975" cy="2171700"/>
          </a:xfrm>
          <a:prstGeom prst="rect">
            <a:avLst/>
          </a:prstGeom>
          <a:noFill/>
          <a:ln w="9525">
            <a:noFill/>
            <a:miter lim="800000"/>
            <a:headEnd/>
            <a:tailEnd/>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6"/>
          <p:cNvSpPr>
            <a:spLocks noGrp="1" noChangeArrowheads="1"/>
          </p:cNvSpPr>
          <p:nvPr>
            <p:ph type="sldNum" sz="quarter" idx="11"/>
          </p:nvPr>
        </p:nvSpPr>
        <p:spPr bwMode="auto">
          <a:xfrm>
            <a:off x="8429625" y="6550025"/>
            <a:ext cx="266700" cy="169863"/>
          </a:xfrm>
          <a:prstGeom prst="rect">
            <a:avLst/>
          </a:prstGeom>
          <a:ln>
            <a:miter lim="800000"/>
            <a:headEnd/>
            <a:tailEnd/>
          </a:ln>
        </p:spPr>
        <p:txBody>
          <a:bodyPr vert="horz" wrap="none" lIns="0" tIns="0" rIns="0" bIns="45720" numCol="1" anchor="b" anchorCtr="0" compatLnSpc="1">
            <a:prstTxWarp prst="textNoShape">
              <a:avLst/>
            </a:prstTxWarp>
          </a:bodyPr>
          <a:lstStyle>
            <a:lvl1pPr algn="r" fontAlgn="auto">
              <a:spcBef>
                <a:spcPts val="0"/>
              </a:spcBef>
              <a:spcAft>
                <a:spcPts val="0"/>
              </a:spcAft>
              <a:defRPr sz="800">
                <a:solidFill>
                  <a:schemeClr val="bg2"/>
                </a:solidFill>
                <a:latin typeface="+mn-lt"/>
                <a:cs typeface="Arial" pitchFamily="34" charset="0"/>
              </a:defRPr>
            </a:lvl1pPr>
          </a:lstStyle>
          <a:p>
            <a:pPr>
              <a:defRPr/>
            </a:pPr>
            <a:fld id="{472B1F5C-DA32-441D-A342-EFA033260139}" type="slidenum">
              <a:rPr lang="en-US"/>
              <a:pPr>
                <a:defRPr/>
              </a:pPr>
              <a:t>‹#›</a:t>
            </a:fld>
            <a:endParaRPr lang="en-US" dirty="0"/>
          </a:p>
        </p:txBody>
      </p:sp>
      <p:sp>
        <p:nvSpPr>
          <p:cNvPr id="6" name="Footer Placeholder 3"/>
          <p:cNvSpPr>
            <a:spLocks noGrp="1"/>
          </p:cNvSpPr>
          <p:nvPr userDrawn="1">
            <p:ph type="ftr" sz="quarter" idx="12"/>
          </p:nvPr>
        </p:nvSpPr>
        <p:spPr>
          <a:xfrm>
            <a:off x="3489325" y="6470650"/>
            <a:ext cx="2519363" cy="323850"/>
          </a:xfrm>
          <a:prstGeom prst="rect">
            <a:avLst/>
          </a:prstGeom>
        </p:spPr>
        <p:txBody>
          <a:bodyPr/>
          <a:lstStyle>
            <a:lvl1pPr>
              <a:defRPr sz="800"/>
            </a:lvl1pPr>
          </a:lstStyle>
          <a:p>
            <a:pPr>
              <a:defRPr/>
            </a:pPr>
            <a:r>
              <a:rPr lang="en-GB"/>
              <a:t>Footer: Title may be placed here or disclaimer if required. May sit up to two lines in depth.</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Line Heading and 2 Column Bullet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10"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3"/>
          <p:cNvSpPr>
            <a:spLocks noGrp="1"/>
          </p:cNvSpPr>
          <p:nvPr userDrawn="1">
            <p:ph type="ftr" sz="quarter" idx="14"/>
          </p:nvPr>
        </p:nvSpPr>
        <p:spPr>
          <a:xfrm>
            <a:off x="3489325" y="6470650"/>
            <a:ext cx="2519363" cy="323850"/>
          </a:xfrm>
          <a:prstGeom prst="rect">
            <a:avLst/>
          </a:prstGeom>
        </p:spPr>
        <p:txBody>
          <a:bodyPr/>
          <a:lstStyle>
            <a:lvl1pPr>
              <a:defRPr sz="800"/>
            </a:lvl1pPr>
          </a:lstStyle>
          <a:p>
            <a:pPr>
              <a:defRPr/>
            </a:pPr>
            <a:r>
              <a:rPr lang="en-GB"/>
              <a:t>Footer: Title may be placed here or disclaimer if required. May sit up to two lines in depth.</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Line Heading and 2 Column Bullet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12"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3"/>
          <p:cNvSpPr>
            <a:spLocks noGrp="1"/>
          </p:cNvSpPr>
          <p:nvPr userDrawn="1">
            <p:ph type="ftr" sz="quarter" idx="14"/>
          </p:nvPr>
        </p:nvSpPr>
        <p:spPr>
          <a:xfrm>
            <a:off x="3489325" y="6470650"/>
            <a:ext cx="2519363" cy="323850"/>
          </a:xfrm>
          <a:prstGeom prst="rect">
            <a:avLst/>
          </a:prstGeom>
        </p:spPr>
        <p:txBody>
          <a:bodyPr/>
          <a:lstStyle>
            <a:lvl1pPr>
              <a:defRPr sz="800"/>
            </a:lvl1pPr>
          </a:lstStyle>
          <a:p>
            <a:pPr>
              <a:defRPr/>
            </a:pPr>
            <a:r>
              <a:rPr lang="en-GB"/>
              <a:t>Footer: Title may be placed here or disclaimer if required. May sit up to two lines in depth.</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488810-F453-4485-91E0-16EE1049DF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692727" y="6235875"/>
            <a:ext cx="1870364" cy="467812"/>
          </a:xfrm>
          <a:prstGeom prst="rect">
            <a:avLst/>
          </a:prstGeom>
          <a:ln/>
        </p:spPr>
        <p:txBody>
          <a:bodyPr/>
          <a:lstStyle>
            <a:lvl1pPr>
              <a:defRPr/>
            </a:lvl1pPr>
          </a:lstStyle>
          <a:p>
            <a:endParaRPr lang="en-US"/>
          </a:p>
        </p:txBody>
      </p:sp>
      <p:sp>
        <p:nvSpPr>
          <p:cNvPr id="3" name="Rectangle 3"/>
          <p:cNvSpPr>
            <a:spLocks noGrp="1" noChangeArrowheads="1"/>
          </p:cNvSpPr>
          <p:nvPr>
            <p:ph type="ftr" sz="quarter" idx="11"/>
          </p:nvPr>
        </p:nvSpPr>
        <p:spPr>
          <a:xfrm>
            <a:off x="3117273" y="6235875"/>
            <a:ext cx="2909455" cy="467812"/>
          </a:xfrm>
          <a:prstGeom prst="rect">
            <a:avLst/>
          </a:prstGeom>
          <a:ln/>
        </p:spPr>
        <p:txBody>
          <a:bodyPr/>
          <a:lstStyle>
            <a:lvl1pPr>
              <a:defRPr/>
            </a:lvl1pPr>
          </a:lstStyle>
          <a:p>
            <a:endParaRPr lang="en-US"/>
          </a:p>
        </p:txBody>
      </p:sp>
      <p:sp>
        <p:nvSpPr>
          <p:cNvPr id="4" name="Rectangle 4"/>
          <p:cNvSpPr>
            <a:spLocks noGrp="1" noChangeArrowheads="1"/>
          </p:cNvSpPr>
          <p:nvPr>
            <p:ph type="sldNum" sz="quarter" idx="12"/>
          </p:nvPr>
        </p:nvSpPr>
        <p:spPr>
          <a:xfrm>
            <a:off x="6580909" y="6235875"/>
            <a:ext cx="1870364" cy="467812"/>
          </a:xfrm>
          <a:prstGeom prst="rect">
            <a:avLst/>
          </a:prstGeom>
          <a:ln/>
        </p:spPr>
        <p:txBody>
          <a:bodyPr/>
          <a:lstStyle>
            <a:lvl1pPr>
              <a:defRPr/>
            </a:lvl1pPr>
          </a:lstStyle>
          <a:p>
            <a:fld id="{067668B1-7E93-4445-A5B2-D3B3952C955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2051" name="Rectangle 3"/>
          <p:cNvSpPr>
            <a:spLocks noGrp="1" noChangeArrowheads="1"/>
          </p:cNvSpPr>
          <p:nvPr>
            <p:ph type="body" idx="1"/>
          </p:nvPr>
        </p:nvSpPr>
        <p:spPr bwMode="auto">
          <a:xfrm>
            <a:off x="900113" y="1309688"/>
            <a:ext cx="7747000"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52" name="Rectangle 2"/>
          <p:cNvSpPr>
            <a:spLocks noGrp="1" noChangeArrowheads="1"/>
          </p:cNvSpPr>
          <p:nvPr>
            <p:ph type="title"/>
          </p:nvPr>
        </p:nvSpPr>
        <p:spPr bwMode="auto">
          <a:xfrm>
            <a:off x="900113" y="295275"/>
            <a:ext cx="7700962" cy="4191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4" name="Rectangle 6" descr="Rectangle 6"/>
          <p:cNvSpPr txBox="1">
            <a:spLocks noChangeArrowheads="1"/>
          </p:cNvSpPr>
          <p:nvPr/>
        </p:nvSpPr>
        <p:spPr bwMode="auto">
          <a:xfrm>
            <a:off x="8377238" y="6470650"/>
            <a:ext cx="266700" cy="168275"/>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08AC7F2C-2CBE-45EC-96D1-61E3131B464E}" type="slidenum">
              <a:rPr lang="en-GB" smtClean="0"/>
              <a:pPr fontAlgn="auto">
                <a:spcBef>
                  <a:spcPts val="0"/>
                </a:spcBef>
                <a:spcAft>
                  <a:spcPts val="0"/>
                </a:spcAft>
                <a:defRPr/>
              </a:pPr>
              <a:t>‹#›</a:t>
            </a:fld>
            <a:endParaRPr lang="en-GB" dirty="0"/>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81" r:id="rId7"/>
    <p:sldLayoutId id="2147484083" r:id="rId8"/>
    <p:sldLayoutId id="2147484084" r:id="rId9"/>
  </p:sldLayoutIdLst>
  <p:transition>
    <p:fade/>
  </p:transition>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Futura Medium" pitchFamily="2" charset="0"/>
        </a:defRPr>
      </a:lvl2pPr>
      <a:lvl3pPr algn="l" rtl="0" eaLnBrk="0" fontAlgn="base" hangingPunct="0">
        <a:spcBef>
          <a:spcPct val="0"/>
        </a:spcBef>
        <a:spcAft>
          <a:spcPct val="0"/>
        </a:spcAft>
        <a:defRPr sz="2400" b="1">
          <a:solidFill>
            <a:schemeClr val="accent2"/>
          </a:solidFill>
          <a:latin typeface="Futura Medium" pitchFamily="2" charset="0"/>
        </a:defRPr>
      </a:lvl3pPr>
      <a:lvl4pPr algn="l" rtl="0" eaLnBrk="0" fontAlgn="base" hangingPunct="0">
        <a:spcBef>
          <a:spcPct val="0"/>
        </a:spcBef>
        <a:spcAft>
          <a:spcPct val="0"/>
        </a:spcAft>
        <a:defRPr sz="2400" b="1">
          <a:solidFill>
            <a:schemeClr val="accent2"/>
          </a:solidFill>
          <a:latin typeface="Futura Medium" pitchFamily="2" charset="0"/>
        </a:defRPr>
      </a:lvl4pPr>
      <a:lvl5pPr algn="l" rtl="0" eaLnBrk="0" fontAlgn="base" hangingPunct="0">
        <a:spcBef>
          <a:spcPct val="0"/>
        </a:spcBef>
        <a:spcAft>
          <a:spcPct val="0"/>
        </a:spcAft>
        <a:defRPr sz="2400" b="1">
          <a:solidFill>
            <a:schemeClr val="accent2"/>
          </a:solidFill>
          <a:latin typeface="Futura Medium" pitchFamily="2" charset="0"/>
        </a:defRPr>
      </a:lvl5pPr>
      <a:lvl6pPr marL="457200" algn="l" rtl="0" fontAlgn="base">
        <a:spcBef>
          <a:spcPct val="0"/>
        </a:spcBef>
        <a:spcAft>
          <a:spcPct val="0"/>
        </a:spcAft>
        <a:defRPr sz="2400" b="1">
          <a:solidFill>
            <a:schemeClr val="accent2"/>
          </a:solidFill>
          <a:latin typeface="Futura Medium" pitchFamily="2" charset="0"/>
        </a:defRPr>
      </a:lvl6pPr>
      <a:lvl7pPr marL="914400" algn="l" rtl="0" fontAlgn="base">
        <a:spcBef>
          <a:spcPct val="0"/>
        </a:spcBef>
        <a:spcAft>
          <a:spcPct val="0"/>
        </a:spcAft>
        <a:defRPr sz="2400" b="1">
          <a:solidFill>
            <a:schemeClr val="accent2"/>
          </a:solidFill>
          <a:latin typeface="Futura Medium" pitchFamily="2" charset="0"/>
        </a:defRPr>
      </a:lvl7pPr>
      <a:lvl8pPr marL="1371600" algn="l" rtl="0" fontAlgn="base">
        <a:spcBef>
          <a:spcPct val="0"/>
        </a:spcBef>
        <a:spcAft>
          <a:spcPct val="0"/>
        </a:spcAft>
        <a:defRPr sz="2400" b="1">
          <a:solidFill>
            <a:schemeClr val="accent2"/>
          </a:solidFill>
          <a:latin typeface="Futura Medium" pitchFamily="2" charset="0"/>
        </a:defRPr>
      </a:lvl8pPr>
      <a:lvl9pPr marL="1828800" algn="l" rtl="0" fontAlgn="base">
        <a:spcBef>
          <a:spcPct val="0"/>
        </a:spcBef>
        <a:spcAft>
          <a:spcPct val="0"/>
        </a:spcAft>
        <a:defRPr sz="2400" b="1">
          <a:solidFill>
            <a:schemeClr val="accent2"/>
          </a:solidFill>
          <a:latin typeface="Futura Medium" pitchFamily="2" charset="0"/>
        </a:defRPr>
      </a:lvl9pPr>
    </p:titleStyle>
    <p:bodyStyle>
      <a:lvl1pPr marL="265113" indent="-265113" algn="l" rtl="0" eaLnBrk="0" fontAlgn="base" hangingPunct="0">
        <a:lnSpc>
          <a:spcPct val="140000"/>
        </a:lnSpc>
        <a:spcBef>
          <a:spcPct val="0"/>
        </a:spcBef>
        <a:spcAft>
          <a:spcPts val="600"/>
        </a:spcAft>
        <a:buClr>
          <a:schemeClr val="accent2"/>
        </a:buClr>
        <a:buSzPct val="75000"/>
        <a:buBlip>
          <a:blip r:embed="rId11"/>
        </a:buBlip>
        <a:defRPr sz="2000" kern="1200">
          <a:solidFill>
            <a:schemeClr val="tx1"/>
          </a:solidFill>
          <a:latin typeface="+mn-lt"/>
          <a:ea typeface="+mn-ea"/>
          <a:cs typeface="+mn-cs"/>
        </a:defRPr>
      </a:lvl1pPr>
      <a:lvl2pPr marL="447675" indent="-180975" algn="l" rtl="0" eaLnBrk="0" fontAlgn="base" hangingPunct="0">
        <a:lnSpc>
          <a:spcPct val="140000"/>
        </a:lnSpc>
        <a:spcBef>
          <a:spcPct val="0"/>
        </a:spcBef>
        <a:spcAft>
          <a:spcPts val="600"/>
        </a:spcAft>
        <a:buClr>
          <a:schemeClr val="tx1"/>
        </a:buClr>
        <a:buSzPct val="75000"/>
        <a:buFont typeface="Wingdings" pitchFamily="2" charset="2"/>
        <a:buChar char="n"/>
        <a:defRPr sz="2000" kern="1200">
          <a:solidFill>
            <a:schemeClr val="tx1"/>
          </a:solidFill>
          <a:latin typeface="+mn-lt"/>
          <a:ea typeface="+mn-ea"/>
          <a:cs typeface="+mn-cs"/>
        </a:defRPr>
      </a:lvl2pPr>
      <a:lvl3pPr marL="895350" indent="-180975" algn="l" rtl="0" eaLnBrk="0" fontAlgn="base" hangingPunct="0">
        <a:lnSpc>
          <a:spcPct val="140000"/>
        </a:lnSpc>
        <a:spcBef>
          <a:spcPct val="0"/>
        </a:spcBef>
        <a:spcAft>
          <a:spcPts val="600"/>
        </a:spcAft>
        <a:buClr>
          <a:schemeClr val="tx1"/>
        </a:buClr>
        <a:buSzPct val="75000"/>
        <a:buFont typeface="Wingdings" pitchFamily="2" charset="2"/>
        <a:buChar char="n"/>
        <a:defRPr sz="1600" kern="1200">
          <a:solidFill>
            <a:schemeClr val="tx1"/>
          </a:solidFill>
          <a:latin typeface="+mn-lt"/>
          <a:ea typeface="+mn-ea"/>
          <a:cs typeface="+mn-cs"/>
        </a:defRPr>
      </a:lvl3pPr>
      <a:lvl4pPr marL="1257300" indent="-180975" algn="l" rtl="0" eaLnBrk="0" fontAlgn="base" hangingPunct="0">
        <a:lnSpc>
          <a:spcPct val="140000"/>
        </a:lnSpc>
        <a:spcBef>
          <a:spcPct val="0"/>
        </a:spcBef>
        <a:spcAft>
          <a:spcPts val="600"/>
        </a:spcAft>
        <a:buClr>
          <a:schemeClr val="tx1"/>
        </a:buClr>
        <a:buSzPct val="75000"/>
        <a:buFont typeface="Wingdings" pitchFamily="2" charset="2"/>
        <a:buChar char="n"/>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6"/>
          <p:cNvSpPr>
            <a:spLocks noGrp="1" noChangeArrowheads="1"/>
          </p:cNvSpPr>
          <p:nvPr>
            <p:ph type="sldNum" sz="quarter" idx="4"/>
          </p:nvPr>
        </p:nvSpPr>
        <p:spPr bwMode="auto">
          <a:xfrm>
            <a:off x="8429625" y="6550025"/>
            <a:ext cx="266700" cy="169863"/>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lvl1pPr algn="r" fontAlgn="auto">
              <a:spcBef>
                <a:spcPts val="0"/>
              </a:spcBef>
              <a:spcAft>
                <a:spcPts val="0"/>
              </a:spcAft>
              <a:defRPr sz="800">
                <a:solidFill>
                  <a:schemeClr val="bg2"/>
                </a:solidFill>
                <a:latin typeface="+mn-lt"/>
                <a:cs typeface="Arial" pitchFamily="34" charset="0"/>
              </a:defRPr>
            </a:lvl1pPr>
          </a:lstStyle>
          <a:p>
            <a:pPr>
              <a:defRPr/>
            </a:pPr>
            <a:fld id="{6A7C4C52-BB48-4C54-8F3C-7074DD0F0D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Lst>
  <p:transition>
    <p:fade/>
  </p:transition>
  <p:hf hdr="0"/>
  <p:txStyles>
    <p:titleStyle>
      <a:lvl1pPr algn="l" rtl="0" eaLnBrk="0" fontAlgn="base" hangingPunct="0">
        <a:spcBef>
          <a:spcPct val="0"/>
        </a:spcBef>
        <a:spcAft>
          <a:spcPct val="0"/>
        </a:spcAft>
        <a:defRPr sz="2400" kern="1200">
          <a:solidFill>
            <a:srgbClr val="D42E12"/>
          </a:solidFill>
          <a:latin typeface="+mj-lt"/>
          <a:ea typeface="+mj-ea"/>
          <a:cs typeface="+mj-cs"/>
        </a:defRPr>
      </a:lvl1pPr>
      <a:lvl2pPr algn="l" rtl="0" eaLnBrk="0" fontAlgn="base" hangingPunct="0">
        <a:spcBef>
          <a:spcPct val="0"/>
        </a:spcBef>
        <a:spcAft>
          <a:spcPct val="0"/>
        </a:spcAft>
        <a:defRPr sz="2400">
          <a:solidFill>
            <a:srgbClr val="D42E12"/>
          </a:solidFill>
          <a:latin typeface="Futura Medium" pitchFamily="2" charset="0"/>
        </a:defRPr>
      </a:lvl2pPr>
      <a:lvl3pPr algn="l" rtl="0" eaLnBrk="0" fontAlgn="base" hangingPunct="0">
        <a:spcBef>
          <a:spcPct val="0"/>
        </a:spcBef>
        <a:spcAft>
          <a:spcPct val="0"/>
        </a:spcAft>
        <a:defRPr sz="2400">
          <a:solidFill>
            <a:srgbClr val="D42E12"/>
          </a:solidFill>
          <a:latin typeface="Futura Medium" pitchFamily="2" charset="0"/>
        </a:defRPr>
      </a:lvl3pPr>
      <a:lvl4pPr algn="l" rtl="0" eaLnBrk="0" fontAlgn="base" hangingPunct="0">
        <a:spcBef>
          <a:spcPct val="0"/>
        </a:spcBef>
        <a:spcAft>
          <a:spcPct val="0"/>
        </a:spcAft>
        <a:defRPr sz="2400">
          <a:solidFill>
            <a:srgbClr val="D42E12"/>
          </a:solidFill>
          <a:latin typeface="Futura Medium" pitchFamily="2" charset="0"/>
        </a:defRPr>
      </a:lvl4pPr>
      <a:lvl5pPr algn="l" rtl="0" eaLnBrk="0" fontAlgn="base" hangingPunct="0">
        <a:spcBef>
          <a:spcPct val="0"/>
        </a:spcBef>
        <a:spcAft>
          <a:spcPct val="0"/>
        </a:spcAft>
        <a:defRPr sz="2400">
          <a:solidFill>
            <a:srgbClr val="D42E12"/>
          </a:solidFill>
          <a:latin typeface="Futura Medium" pitchFamily="2" charset="0"/>
        </a:defRPr>
      </a:lvl5pPr>
      <a:lvl6pPr marL="457200" algn="l" rtl="0" fontAlgn="base">
        <a:spcBef>
          <a:spcPct val="0"/>
        </a:spcBef>
        <a:spcAft>
          <a:spcPct val="0"/>
        </a:spcAft>
        <a:defRPr sz="2400">
          <a:solidFill>
            <a:srgbClr val="D42E12"/>
          </a:solidFill>
          <a:latin typeface="Futura Medium" pitchFamily="2" charset="0"/>
        </a:defRPr>
      </a:lvl6pPr>
      <a:lvl7pPr marL="914400" algn="l" rtl="0" fontAlgn="base">
        <a:spcBef>
          <a:spcPct val="0"/>
        </a:spcBef>
        <a:spcAft>
          <a:spcPct val="0"/>
        </a:spcAft>
        <a:defRPr sz="2400">
          <a:solidFill>
            <a:srgbClr val="D42E12"/>
          </a:solidFill>
          <a:latin typeface="Futura Medium" pitchFamily="2" charset="0"/>
        </a:defRPr>
      </a:lvl7pPr>
      <a:lvl8pPr marL="1371600" algn="l" rtl="0" fontAlgn="base">
        <a:spcBef>
          <a:spcPct val="0"/>
        </a:spcBef>
        <a:spcAft>
          <a:spcPct val="0"/>
        </a:spcAft>
        <a:defRPr sz="2400">
          <a:solidFill>
            <a:srgbClr val="D42E12"/>
          </a:solidFill>
          <a:latin typeface="Futura Medium" pitchFamily="2" charset="0"/>
        </a:defRPr>
      </a:lvl8pPr>
      <a:lvl9pPr marL="1828800" algn="l" rtl="0" fontAlgn="base">
        <a:spcBef>
          <a:spcPct val="0"/>
        </a:spcBef>
        <a:spcAft>
          <a:spcPct val="0"/>
        </a:spcAft>
        <a:defRPr sz="2400">
          <a:solidFill>
            <a:srgbClr val="D42E12"/>
          </a:solidFill>
          <a:latin typeface="Futura Medium" pitchFamily="2" charset="0"/>
        </a:defRPr>
      </a:lvl9pPr>
    </p:titleStyle>
    <p:bodyStyle>
      <a:lvl1pPr marL="265113" indent="-265113" algn="l" rtl="0" eaLnBrk="0" fontAlgn="base" hangingPunct="0">
        <a:spcBef>
          <a:spcPct val="20000"/>
        </a:spcBef>
        <a:spcAft>
          <a:spcPct val="0"/>
        </a:spcAft>
        <a:buClr>
          <a:schemeClr val="accent2"/>
        </a:buClr>
        <a:buSzPct val="75000"/>
        <a:buBlip>
          <a:blip r:embed="rId8"/>
        </a:buBlip>
        <a:defRPr kern="1200">
          <a:solidFill>
            <a:schemeClr val="tx1"/>
          </a:solidFill>
          <a:latin typeface="+mn-lt"/>
          <a:ea typeface="+mn-ea"/>
          <a:cs typeface="+mn-cs"/>
        </a:defRPr>
      </a:lvl1pPr>
      <a:lvl2pPr marL="447675" indent="-180975" algn="l" rtl="0" eaLnBrk="0" fontAlgn="base" hangingPunct="0">
        <a:spcBef>
          <a:spcPct val="20000"/>
        </a:spcBef>
        <a:spcAft>
          <a:spcPct val="0"/>
        </a:spcAft>
        <a:buFont typeface="Futura Medium" pitchFamily="2" charset="0"/>
        <a:buChar char="—"/>
        <a:defRPr sz="1600" kern="1200">
          <a:solidFill>
            <a:schemeClr val="tx1"/>
          </a:solidFill>
          <a:latin typeface="+mn-lt"/>
          <a:ea typeface="+mn-ea"/>
          <a:cs typeface="+mn-cs"/>
        </a:defRPr>
      </a:lvl2pPr>
      <a:lvl3pPr marL="895350" indent="-180975" algn="l" rtl="0" eaLnBrk="0" fontAlgn="base" hangingPunct="0">
        <a:spcBef>
          <a:spcPct val="20000"/>
        </a:spcBef>
        <a:spcAft>
          <a:spcPct val="0"/>
        </a:spcAft>
        <a:buFont typeface="Futura Medium" pitchFamily="2" charset="0"/>
        <a:buChar char="—"/>
        <a:defRPr sz="1400" kern="1200">
          <a:solidFill>
            <a:schemeClr val="tx1"/>
          </a:solidFill>
          <a:latin typeface="+mn-lt"/>
          <a:ea typeface="+mn-ea"/>
          <a:cs typeface="+mn-cs"/>
        </a:defRPr>
      </a:lvl3pPr>
      <a:lvl4pPr marL="1257300" indent="-180975" algn="l" rtl="0" eaLnBrk="0" fontAlgn="base" hangingPunct="0">
        <a:spcBef>
          <a:spcPct val="20000"/>
        </a:spcBef>
        <a:spcAft>
          <a:spcPct val="0"/>
        </a:spcAft>
        <a:buFont typeface="Futura Medium" pitchFamily="2"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orge.devaull@shel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laff@api.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www.api.org/pvi" TargetMode="External"/><Relationship Id="rId4" Type="http://schemas.openxmlformats.org/officeDocument/2006/relationships/hyperlink" Target="mailto:Bauman@api.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wmf"/><Relationship Id="rId5" Type="http://schemas.openxmlformats.org/officeDocument/2006/relationships/oleObject" Target="../embeddings/oleObject1.bin"/><Relationship Id="rId4" Type="http://schemas.openxmlformats.org/officeDocument/2006/relationships/image" Target="../media/image50.emf"/></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3" Type="http://schemas.openxmlformats.org/officeDocument/2006/relationships/hyperlink" Target="mailto:claff@api.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hyperlink" Target="http://www.api.org/pvi" TargetMode="External"/><Relationship Id="rId4" Type="http://schemas.openxmlformats.org/officeDocument/2006/relationships/hyperlink" Target="mailto:Bauman@api.or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57686" y="2571744"/>
            <a:ext cx="3071834" cy="2628896"/>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2770" name="Title 3"/>
          <p:cNvSpPr>
            <a:spLocks noGrp="1"/>
          </p:cNvSpPr>
          <p:nvPr>
            <p:ph type="ctrTitle"/>
          </p:nvPr>
        </p:nvSpPr>
        <p:spPr>
          <a:xfrm>
            <a:off x="539552" y="1340768"/>
            <a:ext cx="7488832" cy="576064"/>
          </a:xfrm>
        </p:spPr>
        <p:txBody>
          <a:bodyPr/>
          <a:lstStyle/>
          <a:p>
            <a:pPr eaLnBrk="1" hangingPunct="1"/>
            <a:r>
              <a:rPr lang="en-GB" dirty="0" err="1" smtClean="0">
                <a:solidFill>
                  <a:srgbClr val="C00000"/>
                </a:solidFill>
                <a:latin typeface="Arial" pitchFamily="34" charset="0"/>
              </a:rPr>
              <a:t>Biovapor</a:t>
            </a:r>
            <a:r>
              <a:rPr lang="en-GB" dirty="0" smtClean="0">
                <a:solidFill>
                  <a:srgbClr val="C00000"/>
                </a:solidFill>
                <a:latin typeface="Arial" pitchFamily="34" charset="0"/>
              </a:rPr>
              <a:t> Model; Models and Exclusion Criteria</a:t>
            </a:r>
            <a:br>
              <a:rPr lang="en-GB" dirty="0" smtClean="0">
                <a:solidFill>
                  <a:srgbClr val="C00000"/>
                </a:solidFill>
                <a:latin typeface="Arial" pitchFamily="34" charset="0"/>
              </a:rPr>
            </a:br>
            <a:r>
              <a:rPr lang="en-GB" dirty="0" smtClean="0">
                <a:solidFill>
                  <a:srgbClr val="C00000"/>
                </a:solidFill>
                <a:latin typeface="Arial" pitchFamily="34" charset="0"/>
              </a:rPr>
              <a:t/>
            </a:r>
            <a:br>
              <a:rPr lang="en-GB" dirty="0" smtClean="0">
                <a:solidFill>
                  <a:srgbClr val="C00000"/>
                </a:solidFill>
                <a:latin typeface="Arial" pitchFamily="34" charset="0"/>
              </a:rPr>
            </a:br>
            <a:r>
              <a:rPr lang="en-GB" dirty="0" smtClean="0">
                <a:solidFill>
                  <a:srgbClr val="C00000"/>
                </a:solidFill>
                <a:latin typeface="Arial" pitchFamily="34" charset="0"/>
              </a:rPr>
              <a:t/>
            </a:r>
            <a:br>
              <a:rPr lang="en-GB" dirty="0" smtClean="0">
                <a:solidFill>
                  <a:srgbClr val="C00000"/>
                </a:solidFill>
                <a:latin typeface="Arial" pitchFamily="34" charset="0"/>
              </a:rPr>
            </a:br>
            <a:r>
              <a:rPr lang="en-US" sz="2000" dirty="0" smtClean="0">
                <a:solidFill>
                  <a:srgbClr val="C00000"/>
                </a:solidFill>
                <a:latin typeface="Arial" pitchFamily="34" charset="0"/>
              </a:rPr>
              <a:t/>
            </a:r>
            <a:br>
              <a:rPr lang="en-US" sz="2000" dirty="0" smtClean="0">
                <a:solidFill>
                  <a:srgbClr val="C00000"/>
                </a:solidFill>
                <a:latin typeface="Arial" pitchFamily="34" charset="0"/>
              </a:rPr>
            </a:br>
            <a:r>
              <a:rPr lang="en-GB" sz="2000" dirty="0" smtClean="0">
                <a:solidFill>
                  <a:srgbClr val="C00000"/>
                </a:solidFill>
                <a:latin typeface="Arial" pitchFamily="34" charset="0"/>
              </a:rPr>
              <a:t/>
            </a:r>
            <a:br>
              <a:rPr lang="en-GB" sz="2000" dirty="0" smtClean="0">
                <a:solidFill>
                  <a:srgbClr val="C00000"/>
                </a:solidFill>
                <a:latin typeface="Arial" pitchFamily="34" charset="0"/>
              </a:rPr>
            </a:br>
            <a:endParaRPr lang="en-GB" dirty="0" smtClean="0">
              <a:solidFill>
                <a:srgbClr val="C00000"/>
              </a:solidFill>
              <a:latin typeface="Arial" pitchFamily="34" charset="0"/>
            </a:endParaRPr>
          </a:p>
        </p:txBody>
      </p:sp>
      <p:sp>
        <p:nvSpPr>
          <p:cNvPr id="32771" name="Subtitle 4"/>
          <p:cNvSpPr>
            <a:spLocks noGrp="1"/>
          </p:cNvSpPr>
          <p:nvPr>
            <p:ph type="subTitle" idx="1"/>
          </p:nvPr>
        </p:nvSpPr>
        <p:spPr>
          <a:xfrm>
            <a:off x="1619672" y="2132856"/>
            <a:ext cx="7056784" cy="2664296"/>
          </a:xfrm>
        </p:spPr>
        <p:txBody>
          <a:bodyPr/>
          <a:lstStyle/>
          <a:p>
            <a:pPr eaLnBrk="1" hangingPunct="1">
              <a:spcAft>
                <a:spcPts val="0"/>
              </a:spcAft>
            </a:pPr>
            <a:r>
              <a:rPr lang="en-US" sz="1800" b="1" dirty="0" smtClean="0">
                <a:solidFill>
                  <a:srgbClr val="000000"/>
                </a:solidFill>
              </a:rPr>
              <a:t>in:</a:t>
            </a:r>
          </a:p>
          <a:p>
            <a:pPr eaLnBrk="1" hangingPunct="1">
              <a:spcAft>
                <a:spcPts val="0"/>
              </a:spcAft>
            </a:pPr>
            <a:r>
              <a:rPr lang="en-US" sz="1800" b="1" dirty="0" smtClean="0">
                <a:solidFill>
                  <a:srgbClr val="000000"/>
                </a:solidFill>
              </a:rPr>
              <a:t>Workshop </a:t>
            </a:r>
            <a:r>
              <a:rPr lang="en-US" sz="1800" b="1" dirty="0" smtClean="0">
                <a:solidFill>
                  <a:srgbClr val="000000"/>
                </a:solidFill>
              </a:rPr>
              <a:t>7: </a:t>
            </a:r>
            <a:r>
              <a:rPr lang="en-US" sz="1800" b="1" dirty="0" smtClean="0">
                <a:solidFill>
                  <a:srgbClr val="000000"/>
                </a:solidFill>
              </a:rPr>
              <a:t>Recent Developments in the Evaluation of Vapor Intrusion at Petroleum Release Sites </a:t>
            </a:r>
          </a:p>
          <a:p>
            <a:pPr eaLnBrk="1" hangingPunct="1">
              <a:spcAft>
                <a:spcPts val="0"/>
              </a:spcAft>
            </a:pPr>
            <a:r>
              <a:rPr lang="en-US" sz="1800" b="1" dirty="0" smtClean="0">
                <a:solidFill>
                  <a:srgbClr val="000000"/>
                </a:solidFill>
              </a:rPr>
              <a:t>March 24, 2015, </a:t>
            </a:r>
            <a:r>
              <a:rPr lang="en-US" sz="1800" b="1" dirty="0" smtClean="0">
                <a:solidFill>
                  <a:srgbClr val="000000"/>
                </a:solidFill>
              </a:rPr>
              <a:t>6:30pm – 9:30pm</a:t>
            </a:r>
          </a:p>
          <a:p>
            <a:pPr eaLnBrk="1" hangingPunct="1">
              <a:spcAft>
                <a:spcPts val="0"/>
              </a:spcAft>
            </a:pPr>
            <a:r>
              <a:rPr lang="en-US" sz="1800" b="1" dirty="0" smtClean="0">
                <a:solidFill>
                  <a:srgbClr val="000000"/>
                </a:solidFill>
              </a:rPr>
              <a:t>at:</a:t>
            </a:r>
          </a:p>
          <a:p>
            <a:pPr eaLnBrk="1" hangingPunct="1">
              <a:spcAft>
                <a:spcPts val="0"/>
              </a:spcAft>
            </a:pPr>
            <a:r>
              <a:rPr lang="en-US" sz="1800" b="1" dirty="0" smtClean="0">
                <a:solidFill>
                  <a:srgbClr val="000000"/>
                </a:solidFill>
              </a:rPr>
              <a:t>25</a:t>
            </a:r>
            <a:r>
              <a:rPr lang="en-US" sz="1800" b="1" baseline="30000" dirty="0" smtClean="0">
                <a:solidFill>
                  <a:srgbClr val="000000"/>
                </a:solidFill>
              </a:rPr>
              <a:t>nd</a:t>
            </a:r>
            <a:r>
              <a:rPr lang="en-US" sz="1800" b="1" dirty="0" smtClean="0">
                <a:solidFill>
                  <a:srgbClr val="000000"/>
                </a:solidFill>
              </a:rPr>
              <a:t> </a:t>
            </a:r>
            <a:r>
              <a:rPr lang="en-US" sz="1800" b="1" dirty="0" smtClean="0">
                <a:solidFill>
                  <a:srgbClr val="000000"/>
                </a:solidFill>
              </a:rPr>
              <a:t>Annual International Conference on Soil, Water, Energy, and Air </a:t>
            </a:r>
          </a:p>
          <a:p>
            <a:pPr eaLnBrk="1" hangingPunct="1">
              <a:spcAft>
                <a:spcPts val="0"/>
              </a:spcAft>
            </a:pPr>
            <a:r>
              <a:rPr lang="en-US" sz="1800" b="1" dirty="0" smtClean="0">
                <a:solidFill>
                  <a:srgbClr val="000000"/>
                </a:solidFill>
              </a:rPr>
              <a:t>Mission Valley Marriott     San Diego, California</a:t>
            </a:r>
            <a:br>
              <a:rPr lang="en-US" sz="1800" b="1" dirty="0" smtClean="0">
                <a:solidFill>
                  <a:srgbClr val="000000"/>
                </a:solidFill>
              </a:rPr>
            </a:br>
            <a:r>
              <a:rPr lang="en-US" sz="1800" b="1" dirty="0" smtClean="0">
                <a:solidFill>
                  <a:srgbClr val="000000"/>
                </a:solidFill>
              </a:rPr>
              <a:t>March </a:t>
            </a:r>
            <a:r>
              <a:rPr lang="en-US" sz="1800" b="1" dirty="0" smtClean="0">
                <a:solidFill>
                  <a:srgbClr val="000000"/>
                </a:solidFill>
              </a:rPr>
              <a:t>23 </a:t>
            </a:r>
            <a:r>
              <a:rPr lang="en-US" sz="1800" b="1" dirty="0" smtClean="0">
                <a:solidFill>
                  <a:srgbClr val="000000"/>
                </a:solidFill>
              </a:rPr>
              <a:t>- </a:t>
            </a:r>
            <a:r>
              <a:rPr lang="en-US" sz="1800" b="1" dirty="0" smtClean="0">
                <a:solidFill>
                  <a:srgbClr val="000000"/>
                </a:solidFill>
              </a:rPr>
              <a:t>26, </a:t>
            </a:r>
            <a:r>
              <a:rPr lang="en-US" sz="1800" b="1" dirty="0" smtClean="0">
                <a:solidFill>
                  <a:srgbClr val="000000"/>
                </a:solidFill>
              </a:rPr>
              <a:t>2014</a:t>
            </a:r>
          </a:p>
          <a:p>
            <a:pPr eaLnBrk="1" hangingPunct="1">
              <a:spcAft>
                <a:spcPts val="0"/>
              </a:spcAft>
            </a:pPr>
            <a:endParaRPr lang="en-US" sz="1800" b="1" dirty="0" smtClean="0">
              <a:solidFill>
                <a:srgbClr val="000000"/>
              </a:solidFill>
            </a:endParaRPr>
          </a:p>
          <a:p>
            <a:pPr eaLnBrk="1" hangingPunct="1">
              <a:spcAft>
                <a:spcPts val="0"/>
              </a:spcAft>
            </a:pPr>
            <a:endParaRPr lang="en-US" sz="1800" b="1" dirty="0" smtClean="0">
              <a:solidFill>
                <a:srgbClr val="000000"/>
              </a:solidFill>
            </a:endParaRPr>
          </a:p>
          <a:p>
            <a:pPr eaLnBrk="1" hangingPunct="1">
              <a:spcAft>
                <a:spcPts val="0"/>
              </a:spcAft>
            </a:pPr>
            <a:endParaRPr lang="en-US" sz="1800" dirty="0" smtClean="0">
              <a:solidFill>
                <a:srgbClr val="000000"/>
              </a:solidFill>
            </a:endParaRPr>
          </a:p>
        </p:txBody>
      </p:sp>
      <p:sp>
        <p:nvSpPr>
          <p:cNvPr id="5" name="Rectangle 4"/>
          <p:cNvSpPr/>
          <p:nvPr/>
        </p:nvSpPr>
        <p:spPr>
          <a:xfrm>
            <a:off x="2843808" y="5661248"/>
            <a:ext cx="4572000" cy="584775"/>
          </a:xfrm>
          <a:prstGeom prst="rect">
            <a:avLst/>
          </a:prstGeom>
        </p:spPr>
        <p:txBody>
          <a:bodyPr>
            <a:spAutoFit/>
          </a:bodyPr>
          <a:lstStyle/>
          <a:p>
            <a:pPr eaLnBrk="1" hangingPunct="1"/>
            <a:r>
              <a:rPr lang="en-US" sz="1600" dirty="0" smtClean="0">
                <a:solidFill>
                  <a:srgbClr val="000000"/>
                </a:solidFill>
              </a:rPr>
              <a:t>George DeVaull</a:t>
            </a:r>
          </a:p>
          <a:p>
            <a:pPr eaLnBrk="1" hangingPunct="1"/>
            <a:r>
              <a:rPr lang="en-US" sz="1600" dirty="0" smtClean="0">
                <a:solidFill>
                  <a:srgbClr val="000000"/>
                </a:solidFill>
                <a:hlinkClick r:id="rId3"/>
              </a:rPr>
              <a:t>george.devaull@shell.com</a:t>
            </a:r>
            <a:endParaRPr lang="en-US" sz="16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79512" y="4869160"/>
            <a:ext cx="5338642" cy="101649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652120" y="764704"/>
            <a:ext cx="3024336" cy="56886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504" y="764704"/>
            <a:ext cx="8568952" cy="38164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Petroleum Biodegradation Conceptual Model</a:t>
            </a:r>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215515" y="836712"/>
            <a:ext cx="5400601" cy="3600400"/>
          </a:xfrm>
          <a:prstGeom prst="rect">
            <a:avLst/>
          </a:prstGeom>
          <a:noFill/>
          <a:ln w="9525">
            <a:noFill/>
            <a:miter lim="800000"/>
            <a:headEnd/>
            <a:tailEnd/>
          </a:ln>
        </p:spPr>
      </p:pic>
      <p:sp>
        <p:nvSpPr>
          <p:cNvPr id="9" name="Rounded Rectangle 8"/>
          <p:cNvSpPr/>
          <p:nvPr/>
        </p:nvSpPr>
        <p:spPr>
          <a:xfrm>
            <a:off x="323528" y="5013176"/>
            <a:ext cx="5042226" cy="720080"/>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12"/>
          <p:cNvSpPr txBox="1">
            <a:spLocks noChangeArrowheads="1"/>
          </p:cNvSpPr>
          <p:nvPr/>
        </p:nvSpPr>
        <p:spPr bwMode="auto">
          <a:xfrm>
            <a:off x="395536" y="5085184"/>
            <a:ext cx="4896544" cy="646331"/>
          </a:xfrm>
          <a:prstGeom prst="rect">
            <a:avLst/>
          </a:prstGeom>
          <a:noFill/>
          <a:ln w="9525">
            <a:noFill/>
            <a:miter lim="800000"/>
            <a:headEnd/>
            <a:tailEnd/>
          </a:ln>
        </p:spPr>
        <p:txBody>
          <a:bodyPr wrap="square">
            <a:spAutoFit/>
          </a:bodyPr>
          <a:lstStyle/>
          <a:p>
            <a:pPr algn="ctr">
              <a:defRPr/>
            </a:pPr>
            <a:r>
              <a:rPr lang="en-US" b="1" dirty="0" smtClean="0">
                <a:solidFill>
                  <a:srgbClr val="000000"/>
                </a:solidFill>
                <a:latin typeface="+mj-lt"/>
              </a:rPr>
              <a:t>Key Idea:  oxygen consumption and</a:t>
            </a:r>
          </a:p>
          <a:p>
            <a:pPr algn="ctr">
              <a:defRPr/>
            </a:pPr>
            <a:r>
              <a:rPr lang="en-US" b="1" dirty="0" smtClean="0">
                <a:solidFill>
                  <a:srgbClr val="000000"/>
                </a:solidFill>
                <a:latin typeface="+mj-lt"/>
              </a:rPr>
              <a:t>hydrocarbon attenuation are directly correlated</a:t>
            </a:r>
            <a:endParaRPr lang="en-US" b="1" i="1" dirty="0">
              <a:solidFill>
                <a:srgbClr val="000000"/>
              </a:solidFill>
              <a:latin typeface="+mj-lt"/>
            </a:endParaRPr>
          </a:p>
        </p:txBody>
      </p:sp>
      <p:sp>
        <p:nvSpPr>
          <p:cNvPr id="11" name="Rectangle 10"/>
          <p:cNvSpPr/>
          <p:nvPr/>
        </p:nvSpPr>
        <p:spPr>
          <a:xfrm>
            <a:off x="5724128" y="836712"/>
            <a:ext cx="2880320"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4" cstate="print"/>
          <a:srcRect/>
          <a:stretch>
            <a:fillRect/>
          </a:stretch>
        </p:blipFill>
        <p:spPr bwMode="auto">
          <a:xfrm>
            <a:off x="5812159" y="836713"/>
            <a:ext cx="2720281" cy="554461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below Buildings: Basis</a:t>
            </a:r>
            <a:endParaRPr lang="en-US" dirty="0"/>
          </a:p>
        </p:txBody>
      </p:sp>
      <p:sp>
        <p:nvSpPr>
          <p:cNvPr id="6" name="Text Placeholder 5"/>
          <p:cNvSpPr>
            <a:spLocks noGrp="1"/>
          </p:cNvSpPr>
          <p:nvPr>
            <p:ph type="body" sz="quarter" idx="10"/>
          </p:nvPr>
        </p:nvSpPr>
        <p:spPr>
          <a:xfrm>
            <a:off x="395536" y="908720"/>
            <a:ext cx="8136904" cy="3528814"/>
          </a:xfrm>
        </p:spPr>
        <p:txBody>
          <a:bodyPr/>
          <a:lstStyle/>
          <a:p>
            <a:r>
              <a:rPr lang="en-US" b="1" dirty="0" smtClean="0">
                <a:solidFill>
                  <a:srgbClr val="000000"/>
                </a:solidFill>
              </a:rPr>
              <a:t>Aerobic Biodegradation</a:t>
            </a:r>
          </a:p>
          <a:p>
            <a:pPr lvl="1"/>
            <a:r>
              <a:rPr lang="en-US" sz="1800" b="1" dirty="0" smtClean="0">
                <a:solidFill>
                  <a:srgbClr val="000000"/>
                </a:solidFill>
              </a:rPr>
              <a:t>Hydrocarbon to Oxygen use ratio: 1 : 3  (kg/kg)</a:t>
            </a:r>
            <a:endParaRPr lang="en-US" sz="1800" b="1" dirty="0" smtClean="0">
              <a:solidFill>
                <a:srgbClr val="000000"/>
              </a:solidFill>
              <a:sym typeface="Wingdings" pitchFamily="2" charset="2"/>
            </a:endParaRPr>
          </a:p>
          <a:p>
            <a:pPr lvl="1"/>
            <a:r>
              <a:rPr lang="en-US" sz="1800" b="1" dirty="0" smtClean="0">
                <a:solidFill>
                  <a:srgbClr val="000000"/>
                </a:solidFill>
              </a:rPr>
              <a:t>Atmospheric air (21% Oxygen; 275 g/m</a:t>
            </a:r>
            <a:r>
              <a:rPr lang="en-US" sz="1800" b="1" baseline="30000" dirty="0" smtClean="0">
                <a:solidFill>
                  <a:srgbClr val="000000"/>
                </a:solidFill>
              </a:rPr>
              <a:t>3</a:t>
            </a:r>
            <a:r>
              <a:rPr lang="en-US" sz="1800" b="1" dirty="0" smtClean="0">
                <a:solidFill>
                  <a:srgbClr val="000000"/>
                </a:solidFill>
              </a:rPr>
              <a:t> oxygen) provides the capacity to degrade 92 g/m</a:t>
            </a:r>
            <a:r>
              <a:rPr lang="en-US" sz="1800" b="1" baseline="30000" dirty="0" smtClean="0">
                <a:solidFill>
                  <a:srgbClr val="000000"/>
                </a:solidFill>
              </a:rPr>
              <a:t>3</a:t>
            </a:r>
            <a:r>
              <a:rPr lang="en-US" sz="1800" b="1" dirty="0" smtClean="0">
                <a:solidFill>
                  <a:srgbClr val="000000"/>
                </a:solidFill>
              </a:rPr>
              <a:t> hydrocarbon vapors (92,000,000 </a:t>
            </a:r>
            <a:r>
              <a:rPr lang="en-US" sz="1800" b="1" dirty="0" err="1" smtClean="0">
                <a:solidFill>
                  <a:srgbClr val="000000"/>
                </a:solidFill>
              </a:rPr>
              <a:t>ug</a:t>
            </a:r>
            <a:r>
              <a:rPr lang="en-US" sz="1800" b="1" dirty="0" smtClean="0">
                <a:solidFill>
                  <a:srgbClr val="000000"/>
                </a:solidFill>
              </a:rPr>
              <a:t>/m</a:t>
            </a:r>
            <a:r>
              <a:rPr lang="en-US" sz="1800" b="1" baseline="30000" dirty="0" smtClean="0">
                <a:solidFill>
                  <a:srgbClr val="000000"/>
                </a:solidFill>
              </a:rPr>
              <a:t>3</a:t>
            </a:r>
            <a:r>
              <a:rPr lang="en-US" sz="1800" b="1" dirty="0" smtClean="0">
                <a:solidFill>
                  <a:srgbClr val="000000"/>
                </a:solidFill>
              </a:rPr>
              <a:t>)</a:t>
            </a:r>
          </a:p>
          <a:p>
            <a:endParaRPr lang="en-US" sz="1800" b="1" dirty="0" smtClean="0">
              <a:solidFill>
                <a:srgbClr val="000000"/>
              </a:solidFill>
            </a:endParaRPr>
          </a:p>
          <a:p>
            <a:r>
              <a:rPr lang="en-US" sz="1800" b="1" dirty="0" smtClean="0">
                <a:solidFill>
                  <a:srgbClr val="000000"/>
                </a:solidFill>
              </a:rPr>
              <a:t>Oxygen below a Foundation: can it get there?</a:t>
            </a:r>
          </a:p>
          <a:p>
            <a:pPr lvl="1"/>
            <a:r>
              <a:rPr lang="en-US" sz="1800" b="1" dirty="0" smtClean="0">
                <a:solidFill>
                  <a:srgbClr val="000000"/>
                </a:solidFill>
              </a:rPr>
              <a:t>Through the foundation </a:t>
            </a:r>
          </a:p>
          <a:p>
            <a:pPr lvl="2"/>
            <a:r>
              <a:rPr lang="en-US" sz="1400" b="1" dirty="0" smtClean="0">
                <a:solidFill>
                  <a:srgbClr val="000000"/>
                </a:solidFill>
              </a:rPr>
              <a:t>Equate to same transport parameters as other VI chemicals</a:t>
            </a:r>
          </a:p>
          <a:p>
            <a:pPr lvl="1"/>
            <a:r>
              <a:rPr lang="en-US" sz="1800" b="1" dirty="0" smtClean="0">
                <a:solidFill>
                  <a:srgbClr val="000000"/>
                </a:solidFill>
              </a:rPr>
              <a:t>Around the foundation edges (bonus)</a:t>
            </a:r>
          </a:p>
          <a:p>
            <a:pPr lvl="2"/>
            <a:r>
              <a:rPr lang="en-US" sz="1400" b="1" dirty="0" smtClean="0">
                <a:solidFill>
                  <a:srgbClr val="000000"/>
                </a:solidFill>
              </a:rPr>
              <a:t>Additional oxygen </a:t>
            </a:r>
          </a:p>
        </p:txBody>
      </p:sp>
      <p:sp>
        <p:nvSpPr>
          <p:cNvPr id="9" name="Text Box 12"/>
          <p:cNvSpPr txBox="1">
            <a:spLocks noChangeArrowheads="1"/>
          </p:cNvSpPr>
          <p:nvPr/>
        </p:nvSpPr>
        <p:spPr bwMode="auto">
          <a:xfrm>
            <a:off x="539553" y="5157192"/>
            <a:ext cx="8064896" cy="923330"/>
          </a:xfrm>
          <a:prstGeom prst="rect">
            <a:avLst/>
          </a:prstGeom>
          <a:noFill/>
          <a:ln w="9525">
            <a:noFill/>
            <a:miter lim="800000"/>
            <a:headEnd/>
            <a:tailEnd/>
          </a:ln>
        </p:spPr>
        <p:txBody>
          <a:bodyPr wrap="square">
            <a:spAutoFit/>
          </a:bodyPr>
          <a:lstStyle/>
          <a:p>
            <a:pPr>
              <a:defRPr/>
            </a:pPr>
            <a:r>
              <a:rPr lang="en-US" sz="1800" b="1" dirty="0" smtClean="0">
                <a:solidFill>
                  <a:srgbClr val="000000"/>
                </a:solidFill>
                <a:latin typeface="+mj-lt"/>
              </a:rPr>
              <a:t>Key: Oxygen below a foundation</a:t>
            </a:r>
          </a:p>
          <a:p>
            <a:pPr>
              <a:buFont typeface="Arial" pitchFamily="34" charset="0"/>
              <a:buChar char="•"/>
              <a:defRPr/>
            </a:pPr>
            <a:r>
              <a:rPr lang="en-US" b="1" dirty="0" smtClean="0">
                <a:solidFill>
                  <a:srgbClr val="000000"/>
                </a:solidFill>
                <a:latin typeface="+mj-lt"/>
              </a:rPr>
              <a:t>  Can oxygen get there?</a:t>
            </a:r>
            <a:endParaRPr lang="en-US" sz="1800" b="1" dirty="0" smtClean="0">
              <a:solidFill>
                <a:srgbClr val="000000"/>
              </a:solidFill>
              <a:latin typeface="+mj-lt"/>
            </a:endParaRPr>
          </a:p>
          <a:p>
            <a:pPr>
              <a:buFont typeface="Arial" pitchFamily="34" charset="0"/>
              <a:buChar char="•"/>
              <a:defRPr/>
            </a:pPr>
            <a:r>
              <a:rPr lang="en-US" sz="1800" b="1" dirty="0" smtClean="0">
                <a:solidFill>
                  <a:srgbClr val="000000"/>
                </a:solidFill>
                <a:latin typeface="+mj-lt"/>
              </a:rPr>
              <a:t>  Is there enough oxygen to support significant aerobic biodegradation?</a:t>
            </a:r>
            <a:endParaRPr lang="en-US" sz="1800" b="1" dirty="0">
              <a:solidFill>
                <a:srgbClr val="000000"/>
              </a:solidFill>
              <a:latin typeface="+mj-lt"/>
            </a:endParaRPr>
          </a:p>
        </p:txBody>
      </p:sp>
      <p:sp>
        <p:nvSpPr>
          <p:cNvPr id="10" name="Rounded Rectangle 9"/>
          <p:cNvSpPr/>
          <p:nvPr/>
        </p:nvSpPr>
        <p:spPr>
          <a:xfrm>
            <a:off x="395536" y="5157192"/>
            <a:ext cx="8194975" cy="1008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in the </a:t>
            </a:r>
            <a:r>
              <a:rPr lang="en-US" dirty="0" err="1" smtClean="0"/>
              <a:t>BioVapor</a:t>
            </a:r>
            <a:r>
              <a:rPr lang="en-US" dirty="0" smtClean="0"/>
              <a:t> Model</a:t>
            </a:r>
            <a:endParaRPr lang="en-US" dirty="0"/>
          </a:p>
        </p:txBody>
      </p:sp>
      <p:sp>
        <p:nvSpPr>
          <p:cNvPr id="3" name="Text Placeholder 2"/>
          <p:cNvSpPr>
            <a:spLocks noGrp="1"/>
          </p:cNvSpPr>
          <p:nvPr>
            <p:ph type="body" sz="quarter" idx="10"/>
          </p:nvPr>
        </p:nvSpPr>
        <p:spPr>
          <a:xfrm>
            <a:off x="539552" y="1052736"/>
            <a:ext cx="7483549" cy="4104456"/>
          </a:xfrm>
        </p:spPr>
        <p:txBody>
          <a:bodyPr/>
          <a:lstStyle/>
          <a:p>
            <a:r>
              <a:rPr lang="en-US" sz="2400" b="1" dirty="0" smtClean="0">
                <a:solidFill>
                  <a:srgbClr val="000000"/>
                </a:solidFill>
              </a:rPr>
              <a:t>Three Options:</a:t>
            </a:r>
          </a:p>
          <a:p>
            <a:pPr marL="609600" lvl="1" indent="-342900">
              <a:buFont typeface="+mj-lt"/>
              <a:buAutoNum type="arabicPeriod"/>
            </a:pPr>
            <a:r>
              <a:rPr lang="en-US" sz="2400" b="1" dirty="0" smtClean="0">
                <a:solidFill>
                  <a:srgbClr val="000000"/>
                </a:solidFill>
              </a:rPr>
              <a:t>Specify Aerobic depth</a:t>
            </a:r>
          </a:p>
          <a:p>
            <a:pPr marL="1057275" lvl="2" indent="-342900"/>
            <a:r>
              <a:rPr lang="en-US" sz="1800" b="1" dirty="0" smtClean="0">
                <a:solidFill>
                  <a:srgbClr val="000000"/>
                </a:solidFill>
              </a:rPr>
              <a:t>Measure vapor profile</a:t>
            </a:r>
          </a:p>
          <a:p>
            <a:pPr marL="609600" lvl="1" indent="-342900">
              <a:buFont typeface="+mj-lt"/>
              <a:buAutoNum type="arabicPeriod"/>
            </a:pPr>
            <a:r>
              <a:rPr lang="en-US" sz="2400" b="1" dirty="0" smtClean="0">
                <a:solidFill>
                  <a:srgbClr val="000000"/>
                </a:solidFill>
              </a:rPr>
              <a:t>Specify Oxygen concentration under a foundation</a:t>
            </a:r>
          </a:p>
          <a:p>
            <a:pPr marL="1057275" lvl="2" indent="-342900"/>
            <a:r>
              <a:rPr lang="en-US" sz="1800" b="1" dirty="0" smtClean="0">
                <a:solidFill>
                  <a:srgbClr val="000000"/>
                </a:solidFill>
              </a:rPr>
              <a:t>Measure oxygen</a:t>
            </a:r>
          </a:p>
          <a:p>
            <a:pPr marL="609600" lvl="1" indent="-342900">
              <a:buFont typeface="+mj-lt"/>
              <a:buAutoNum type="arabicPeriod"/>
            </a:pPr>
            <a:r>
              <a:rPr lang="en-US" sz="2400" b="1" dirty="0" smtClean="0">
                <a:solidFill>
                  <a:srgbClr val="000000"/>
                </a:solidFill>
              </a:rPr>
              <a:t>Let the model balance hydrocarbon &amp; oxygen consumption</a:t>
            </a:r>
          </a:p>
          <a:p>
            <a:pPr marL="1057275" lvl="2" indent="-342900"/>
            <a:r>
              <a:rPr lang="en-US" sz="1800" b="1" dirty="0" smtClean="0">
                <a:solidFill>
                  <a:srgbClr val="000000"/>
                </a:solidFill>
              </a:rPr>
              <a:t>Specify vapor source composition (gasoline vapor, etc.)</a:t>
            </a:r>
          </a:p>
          <a:p>
            <a:pPr marL="1057275" lvl="2" indent="-342900"/>
            <a:r>
              <a:rPr lang="en-US" sz="1800" b="1" dirty="0" smtClean="0">
                <a:solidFill>
                  <a:srgbClr val="000000"/>
                </a:solidFill>
              </a:rPr>
              <a:t>Estimate or measure hydrocarbon source</a:t>
            </a:r>
          </a:p>
          <a:p>
            <a:pPr marL="457200" indent="-457200">
              <a:buFont typeface="+mj-lt"/>
              <a:buAutoNum type="arabicPeriod"/>
            </a:pPr>
            <a:endParaRPr lang="en-US" sz="2800" dirty="0"/>
          </a:p>
        </p:txBody>
      </p:sp>
      <p:sp>
        <p:nvSpPr>
          <p:cNvPr id="6" name="Text Box 12"/>
          <p:cNvSpPr txBox="1">
            <a:spLocks noChangeArrowheads="1"/>
          </p:cNvSpPr>
          <p:nvPr/>
        </p:nvSpPr>
        <p:spPr bwMode="auto">
          <a:xfrm>
            <a:off x="539553" y="5301208"/>
            <a:ext cx="8064896" cy="923330"/>
          </a:xfrm>
          <a:prstGeom prst="rect">
            <a:avLst/>
          </a:prstGeom>
          <a:noFill/>
          <a:ln w="9525">
            <a:noFill/>
            <a:miter lim="800000"/>
            <a:headEnd/>
            <a:tailEnd/>
          </a:ln>
        </p:spPr>
        <p:txBody>
          <a:bodyPr wrap="square">
            <a:spAutoFit/>
          </a:bodyPr>
          <a:lstStyle/>
          <a:p>
            <a:pPr>
              <a:defRPr/>
            </a:pPr>
            <a:r>
              <a:rPr lang="en-US" sz="1800" b="1" dirty="0" smtClean="0">
                <a:solidFill>
                  <a:srgbClr val="000000"/>
                </a:solidFill>
                <a:latin typeface="+mj-lt"/>
              </a:rPr>
              <a:t>Key:</a:t>
            </a:r>
          </a:p>
          <a:p>
            <a:pPr>
              <a:buFont typeface="Arial" pitchFamily="34" charset="0"/>
              <a:buChar char="•"/>
              <a:defRPr/>
            </a:pPr>
            <a:r>
              <a:rPr lang="en-US" sz="1800" b="1" dirty="0" smtClean="0">
                <a:solidFill>
                  <a:srgbClr val="000000"/>
                </a:solidFill>
                <a:latin typeface="+mj-lt"/>
              </a:rPr>
              <a:t>  Pick one method; the others are related (and predicted)</a:t>
            </a:r>
          </a:p>
          <a:p>
            <a:pPr>
              <a:buFont typeface="Arial" pitchFamily="34" charset="0"/>
              <a:buChar char="•"/>
              <a:defRPr/>
            </a:pPr>
            <a:r>
              <a:rPr lang="en-US" b="1" dirty="0" smtClean="0">
                <a:solidFill>
                  <a:srgbClr val="000000"/>
                </a:solidFill>
                <a:latin typeface="+mj-lt"/>
              </a:rPr>
              <a:t>  Relatively unique to this model (particularly #3)</a:t>
            </a:r>
            <a:endParaRPr lang="en-US" sz="1800" b="1" dirty="0">
              <a:solidFill>
                <a:srgbClr val="000000"/>
              </a:solidFill>
              <a:latin typeface="+mj-lt"/>
            </a:endParaRPr>
          </a:p>
        </p:txBody>
      </p:sp>
      <p:sp>
        <p:nvSpPr>
          <p:cNvPr id="7" name="Rounded Rectangle 6"/>
          <p:cNvSpPr/>
          <p:nvPr/>
        </p:nvSpPr>
        <p:spPr>
          <a:xfrm>
            <a:off x="395536" y="5301208"/>
            <a:ext cx="8194975" cy="1008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27984" y="836712"/>
            <a:ext cx="3960440" cy="1080120"/>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Unicode MS" pitchFamily="34" charset="-128"/>
              </a:rPr>
              <a:t>Aerobic Petroleum Biodegradation Rates in Soil</a:t>
            </a:r>
            <a:br>
              <a:rPr lang="en-US" dirty="0" smtClean="0">
                <a:latin typeface="Arial Unicode MS" pitchFamily="34" charset="-128"/>
              </a:rPr>
            </a:br>
            <a:endParaRPr lang="en-US" dirty="0"/>
          </a:p>
        </p:txBody>
      </p:sp>
      <p:sp>
        <p:nvSpPr>
          <p:cNvPr id="6" name="Rectangle 5"/>
          <p:cNvSpPr/>
          <p:nvPr/>
        </p:nvSpPr>
        <p:spPr>
          <a:xfrm>
            <a:off x="4499992" y="1196752"/>
            <a:ext cx="367240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9992" y="1268760"/>
            <a:ext cx="3720890" cy="364331"/>
          </a:xfrm>
          <a:prstGeom prst="rect">
            <a:avLst/>
          </a:prstGeom>
          <a:noFill/>
        </p:spPr>
        <p:txBody>
          <a:bodyPr wrap="none" rtlCol="0">
            <a:spAutoFit/>
          </a:bodyPr>
          <a:lstStyle/>
          <a:p>
            <a:pPr>
              <a:lnSpc>
                <a:spcPts val="2100"/>
              </a:lnSpc>
              <a:spcAft>
                <a:spcPts val="1200"/>
              </a:spcAft>
            </a:pPr>
            <a:r>
              <a:rPr lang="en-US" sz="2400" b="1" dirty="0" err="1" smtClean="0">
                <a:solidFill>
                  <a:srgbClr val="000000"/>
                </a:solidFill>
              </a:rPr>
              <a:t>k</a:t>
            </a:r>
            <a:r>
              <a:rPr lang="en-US" sz="2400" b="1" baseline="-25000" dirty="0" err="1" smtClean="0">
                <a:solidFill>
                  <a:srgbClr val="000000"/>
                </a:solidFill>
              </a:rPr>
              <a:t>w</a:t>
            </a:r>
            <a:r>
              <a:rPr lang="en-US" sz="2400" b="1" dirty="0" smtClean="0">
                <a:solidFill>
                  <a:srgbClr val="000000"/>
                </a:solidFill>
              </a:rPr>
              <a:t> = 0.48 /hr (0.08 to 3.0)</a:t>
            </a:r>
          </a:p>
        </p:txBody>
      </p:sp>
      <p:sp>
        <p:nvSpPr>
          <p:cNvPr id="7" name="TextBox 6"/>
          <p:cNvSpPr txBox="1"/>
          <p:nvPr/>
        </p:nvSpPr>
        <p:spPr>
          <a:xfrm>
            <a:off x="4499992" y="855761"/>
            <a:ext cx="2497800" cy="340991"/>
          </a:xfrm>
          <a:prstGeom prst="rect">
            <a:avLst/>
          </a:prstGeom>
          <a:noFill/>
        </p:spPr>
        <p:txBody>
          <a:bodyPr wrap="none" rtlCol="0">
            <a:spAutoFit/>
          </a:bodyPr>
          <a:lstStyle/>
          <a:p>
            <a:pPr>
              <a:lnSpc>
                <a:spcPts val="2100"/>
              </a:lnSpc>
              <a:spcAft>
                <a:spcPts val="1200"/>
              </a:spcAft>
            </a:pPr>
            <a:r>
              <a:rPr lang="en-US" sz="1600" b="1" dirty="0" smtClean="0">
                <a:solidFill>
                  <a:srgbClr val="000000"/>
                </a:solidFill>
              </a:rPr>
              <a:t>Aromatic Hydrocarbons</a:t>
            </a:r>
          </a:p>
        </p:txBody>
      </p:sp>
      <p:sp>
        <p:nvSpPr>
          <p:cNvPr id="9" name="Rectangle 8"/>
          <p:cNvSpPr/>
          <p:nvPr/>
        </p:nvSpPr>
        <p:spPr>
          <a:xfrm>
            <a:off x="4427984" y="1988840"/>
            <a:ext cx="3528392" cy="936104"/>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9992" y="2060848"/>
            <a:ext cx="3384376"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99992" y="2132856"/>
            <a:ext cx="3379451" cy="361637"/>
          </a:xfrm>
          <a:prstGeom prst="rect">
            <a:avLst/>
          </a:prstGeom>
          <a:noFill/>
        </p:spPr>
        <p:txBody>
          <a:bodyPr wrap="none" rtlCol="0">
            <a:spAutoFit/>
          </a:bodyPr>
          <a:lstStyle/>
          <a:p>
            <a:pPr>
              <a:lnSpc>
                <a:spcPts val="2100"/>
              </a:lnSpc>
              <a:spcAft>
                <a:spcPts val="1200"/>
              </a:spcAft>
            </a:pPr>
            <a:r>
              <a:rPr lang="en-US" sz="2400" b="1" dirty="0" err="1" smtClean="0">
                <a:solidFill>
                  <a:srgbClr val="000000"/>
                </a:solidFill>
              </a:rPr>
              <a:t>k</a:t>
            </a:r>
            <a:r>
              <a:rPr lang="en-US" sz="2400" b="1" baseline="-25000" dirty="0" err="1" smtClean="0">
                <a:solidFill>
                  <a:srgbClr val="000000"/>
                </a:solidFill>
              </a:rPr>
              <a:t>w</a:t>
            </a:r>
            <a:r>
              <a:rPr lang="en-US" sz="2400" b="1" dirty="0" smtClean="0">
                <a:solidFill>
                  <a:srgbClr val="000000"/>
                </a:solidFill>
              </a:rPr>
              <a:t> = 40 /hr (7.8 to 205)</a:t>
            </a:r>
          </a:p>
        </p:txBody>
      </p:sp>
      <p:sp>
        <p:nvSpPr>
          <p:cNvPr id="12" name="TextBox 11"/>
          <p:cNvSpPr txBox="1"/>
          <p:nvPr/>
        </p:nvSpPr>
        <p:spPr>
          <a:xfrm>
            <a:off x="4644008" y="2564904"/>
            <a:ext cx="2497800" cy="340991"/>
          </a:xfrm>
          <a:prstGeom prst="rect">
            <a:avLst/>
          </a:prstGeom>
          <a:noFill/>
        </p:spPr>
        <p:txBody>
          <a:bodyPr wrap="none" rtlCol="0">
            <a:spAutoFit/>
          </a:bodyPr>
          <a:lstStyle/>
          <a:p>
            <a:pPr>
              <a:lnSpc>
                <a:spcPts val="2100"/>
              </a:lnSpc>
              <a:spcAft>
                <a:spcPts val="1200"/>
              </a:spcAft>
            </a:pPr>
            <a:r>
              <a:rPr lang="en-US" sz="1600" b="1" dirty="0" smtClean="0">
                <a:solidFill>
                  <a:srgbClr val="000000"/>
                </a:solidFill>
              </a:rPr>
              <a:t>Aliphatic Hydrocarbons</a:t>
            </a:r>
          </a:p>
        </p:txBody>
      </p:sp>
      <p:pic>
        <p:nvPicPr>
          <p:cNvPr id="66563" name="Picture 3"/>
          <p:cNvPicPr>
            <a:picLocks noChangeAspect="1" noChangeArrowheads="1"/>
          </p:cNvPicPr>
          <p:nvPr/>
        </p:nvPicPr>
        <p:blipFill>
          <a:blip r:embed="rId3" cstate="print"/>
          <a:srcRect/>
          <a:stretch>
            <a:fillRect/>
          </a:stretch>
        </p:blipFill>
        <p:spPr bwMode="auto">
          <a:xfrm>
            <a:off x="4427984" y="2996952"/>
            <a:ext cx="3375058" cy="1008112"/>
          </a:xfrm>
          <a:prstGeom prst="rect">
            <a:avLst/>
          </a:prstGeom>
          <a:noFill/>
          <a:ln w="9525">
            <a:noFill/>
            <a:miter lim="800000"/>
            <a:headEnd/>
            <a:tailEnd/>
          </a:ln>
          <a:effectLst/>
        </p:spPr>
      </p:pic>
      <p:pic>
        <p:nvPicPr>
          <p:cNvPr id="96257" name="Picture 1"/>
          <p:cNvPicPr>
            <a:picLocks noChangeAspect="1" noChangeArrowheads="1"/>
          </p:cNvPicPr>
          <p:nvPr/>
        </p:nvPicPr>
        <p:blipFill>
          <a:blip r:embed="rId4" cstate="print"/>
          <a:srcRect/>
          <a:stretch>
            <a:fillRect/>
          </a:stretch>
        </p:blipFill>
        <p:spPr bwMode="auto">
          <a:xfrm>
            <a:off x="179512" y="764704"/>
            <a:ext cx="4181777" cy="6059513"/>
          </a:xfrm>
          <a:prstGeom prst="rect">
            <a:avLst/>
          </a:prstGeom>
          <a:noFill/>
          <a:ln w="9525">
            <a:noFill/>
            <a:miter lim="800000"/>
            <a:headEnd/>
            <a:tailEnd/>
          </a:ln>
          <a:effectLst/>
        </p:spPr>
      </p:pic>
      <p:sp>
        <p:nvSpPr>
          <p:cNvPr id="13" name="TextBox 12"/>
          <p:cNvSpPr txBox="1"/>
          <p:nvPr/>
        </p:nvSpPr>
        <p:spPr>
          <a:xfrm>
            <a:off x="4427984" y="4005064"/>
            <a:ext cx="2698175" cy="340991"/>
          </a:xfrm>
          <a:prstGeom prst="rect">
            <a:avLst/>
          </a:prstGeom>
          <a:noFill/>
        </p:spPr>
        <p:txBody>
          <a:bodyPr wrap="none" rtlCol="0">
            <a:spAutoFit/>
          </a:bodyPr>
          <a:lstStyle/>
          <a:p>
            <a:pPr>
              <a:lnSpc>
                <a:spcPts val="2100"/>
              </a:lnSpc>
              <a:spcAft>
                <a:spcPts val="0"/>
              </a:spcAft>
              <a:buFont typeface="Arial" pitchFamily="34" charset="0"/>
              <a:buChar char="•"/>
            </a:pPr>
            <a:r>
              <a:rPr lang="en-US" sz="1600" b="1" dirty="0" smtClean="0">
                <a:solidFill>
                  <a:srgbClr val="000000"/>
                </a:solidFill>
              </a:rPr>
              <a:t> Chemical-Specific Rates</a:t>
            </a:r>
          </a:p>
        </p:txBody>
      </p:sp>
      <p:sp>
        <p:nvSpPr>
          <p:cNvPr id="14" name="Rectangle 13"/>
          <p:cNvSpPr/>
          <p:nvPr/>
        </p:nvSpPr>
        <p:spPr>
          <a:xfrm>
            <a:off x="4427984" y="4347681"/>
            <a:ext cx="4572000" cy="954107"/>
          </a:xfrm>
          <a:prstGeom prst="rect">
            <a:avLst/>
          </a:prstGeom>
        </p:spPr>
        <p:txBody>
          <a:bodyPr>
            <a:spAutoFit/>
          </a:bodyPr>
          <a:lstStyle/>
          <a:p>
            <a:pPr eaLnBrk="0" hangingPunct="0">
              <a:spcBef>
                <a:spcPct val="30000"/>
              </a:spcBef>
              <a:defRPr/>
            </a:pPr>
            <a:r>
              <a:rPr lang="en-US" sz="1400" dirty="0" smtClean="0">
                <a:solidFill>
                  <a:srgbClr val="000000"/>
                </a:solidFill>
              </a:rPr>
              <a:t>DeVaull, 2011: </a:t>
            </a:r>
            <a:r>
              <a:rPr lang="en-US" sz="1400" i="1" dirty="0" smtClean="0">
                <a:solidFill>
                  <a:srgbClr val="000000"/>
                </a:solidFill>
              </a:rPr>
              <a:t>Biodegradation rates for petroleum hydrocarbons in aerobic soils: A summary of measured data</a:t>
            </a:r>
            <a:r>
              <a:rPr lang="en-US" sz="1400" dirty="0" smtClean="0">
                <a:solidFill>
                  <a:srgbClr val="000000"/>
                </a:solidFill>
              </a:rPr>
              <a:t>, International Symposium on Bioremediation and Sustainable Environ. Technol., June 2011, Reno.</a:t>
            </a:r>
          </a:p>
        </p:txBody>
      </p:sp>
      <p:pic>
        <p:nvPicPr>
          <p:cNvPr id="15" name="Picture 2"/>
          <p:cNvPicPr>
            <a:picLocks noChangeAspect="1" noChangeArrowheads="1"/>
          </p:cNvPicPr>
          <p:nvPr/>
        </p:nvPicPr>
        <p:blipFill>
          <a:blip r:embed="rId5" cstate="print"/>
          <a:srcRect/>
          <a:stretch>
            <a:fillRect/>
          </a:stretch>
        </p:blipFill>
        <p:spPr bwMode="auto">
          <a:xfrm>
            <a:off x="6841752" y="5318968"/>
            <a:ext cx="1690688" cy="846138"/>
          </a:xfrm>
          <a:prstGeom prst="rect">
            <a:avLst/>
          </a:prstGeom>
          <a:noFill/>
        </p:spPr>
      </p:pic>
      <p:sp>
        <p:nvSpPr>
          <p:cNvPr id="16" name="Rectangle 15"/>
          <p:cNvSpPr/>
          <p:nvPr/>
        </p:nvSpPr>
        <p:spPr>
          <a:xfrm>
            <a:off x="4499992" y="5301208"/>
            <a:ext cx="4104456" cy="93610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716016" y="5587643"/>
            <a:ext cx="1967205" cy="361637"/>
          </a:xfrm>
          <a:prstGeom prst="rect">
            <a:avLst/>
          </a:prstGeom>
          <a:noFill/>
        </p:spPr>
        <p:txBody>
          <a:bodyPr wrap="none" rtlCol="0">
            <a:spAutoFit/>
          </a:bodyPr>
          <a:lstStyle/>
          <a:p>
            <a:pPr>
              <a:lnSpc>
                <a:spcPts val="2100"/>
              </a:lnSpc>
              <a:spcAft>
                <a:spcPts val="1200"/>
              </a:spcAft>
            </a:pPr>
            <a:r>
              <a:rPr lang="en-US" b="1" dirty="0" smtClean="0">
                <a:solidFill>
                  <a:srgbClr val="000000"/>
                </a:solidFill>
              </a:rPr>
              <a:t>‘reaction length’</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764704"/>
            <a:ext cx="874846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Model Application 1: Compare 1-D to 3-D Estimates</a:t>
            </a:r>
            <a:endParaRPr lang="en-US" dirty="0"/>
          </a:p>
        </p:txBody>
      </p:sp>
      <p:sp>
        <p:nvSpPr>
          <p:cNvPr id="6" name="Text Placeholder 5"/>
          <p:cNvSpPr>
            <a:spLocks noGrp="1"/>
          </p:cNvSpPr>
          <p:nvPr>
            <p:ph type="body" sz="quarter" idx="11"/>
          </p:nvPr>
        </p:nvSpPr>
        <p:spPr>
          <a:xfrm>
            <a:off x="5364088" y="947976"/>
            <a:ext cx="3343027" cy="5073312"/>
          </a:xfrm>
        </p:spPr>
        <p:txBody>
          <a:bodyPr/>
          <a:lstStyle/>
          <a:p>
            <a:r>
              <a:rPr lang="en-US" b="1" dirty="0" smtClean="0">
                <a:solidFill>
                  <a:srgbClr val="000000"/>
                </a:solidFill>
              </a:rPr>
              <a:t>3D: </a:t>
            </a:r>
            <a:r>
              <a:rPr lang="en-US" b="1" dirty="0" err="1" smtClean="0">
                <a:solidFill>
                  <a:srgbClr val="000000"/>
                </a:solidFill>
              </a:rPr>
              <a:t>Abreu</a:t>
            </a:r>
            <a:r>
              <a:rPr lang="en-US" b="1" dirty="0" smtClean="0">
                <a:solidFill>
                  <a:srgbClr val="000000"/>
                </a:solidFill>
              </a:rPr>
              <a:t> 2009: GWM&amp;R</a:t>
            </a:r>
          </a:p>
          <a:p>
            <a:pPr lvl="1"/>
            <a:r>
              <a:rPr lang="en-US" b="1" dirty="0" smtClean="0">
                <a:solidFill>
                  <a:srgbClr val="000000"/>
                </a:solidFill>
              </a:rPr>
              <a:t>&amp; API Publ. 4555</a:t>
            </a:r>
          </a:p>
          <a:p>
            <a:r>
              <a:rPr lang="en-US" b="1" dirty="0" smtClean="0">
                <a:solidFill>
                  <a:srgbClr val="000000"/>
                </a:solidFill>
              </a:rPr>
              <a:t>Basement Scenario</a:t>
            </a:r>
          </a:p>
          <a:p>
            <a:r>
              <a:rPr lang="en-US" b="1" dirty="0" smtClean="0">
                <a:solidFill>
                  <a:srgbClr val="000000"/>
                </a:solidFill>
              </a:rPr>
              <a:t>Matched Parameters</a:t>
            </a:r>
          </a:p>
          <a:p>
            <a:pPr lvl="1"/>
            <a:r>
              <a:rPr lang="en-US" b="1" dirty="0" smtClean="0">
                <a:solidFill>
                  <a:srgbClr val="000000"/>
                </a:solidFill>
              </a:rPr>
              <a:t>Except “Depth”</a:t>
            </a:r>
          </a:p>
          <a:p>
            <a:endParaRPr lang="en-US" b="1" dirty="0" smtClean="0">
              <a:solidFill>
                <a:srgbClr val="000000"/>
              </a:solidFill>
            </a:endParaRPr>
          </a:p>
          <a:p>
            <a:endParaRPr lang="en-US" b="1" dirty="0">
              <a:solidFill>
                <a:srgbClr val="000000"/>
              </a:solidFill>
            </a:endParaRPr>
          </a:p>
        </p:txBody>
      </p:sp>
      <p:pic>
        <p:nvPicPr>
          <p:cNvPr id="35842" name="Picture 2"/>
          <p:cNvPicPr>
            <a:picLocks noChangeAspect="1" noChangeArrowheads="1"/>
          </p:cNvPicPr>
          <p:nvPr/>
        </p:nvPicPr>
        <p:blipFill>
          <a:blip r:embed="rId3" cstate="print"/>
          <a:srcRect/>
          <a:stretch>
            <a:fillRect/>
          </a:stretch>
        </p:blipFill>
        <p:spPr bwMode="auto">
          <a:xfrm>
            <a:off x="0" y="764704"/>
            <a:ext cx="6432914" cy="5760640"/>
          </a:xfrm>
          <a:prstGeom prst="rect">
            <a:avLst/>
          </a:prstGeom>
          <a:noFill/>
          <a:ln w="9525">
            <a:noFill/>
            <a:miter lim="800000"/>
            <a:headEnd/>
            <a:tailEnd/>
          </a:ln>
          <a:effectLst/>
        </p:spPr>
      </p:pic>
      <p:cxnSp>
        <p:nvCxnSpPr>
          <p:cNvPr id="11" name="Straight Arrow Connector 10"/>
          <p:cNvCxnSpPr/>
          <p:nvPr/>
        </p:nvCxnSpPr>
        <p:spPr>
          <a:xfrm flipH="1">
            <a:off x="6588224" y="3140968"/>
            <a:ext cx="360040" cy="57606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00962" cy="419100"/>
          </a:xfrm>
        </p:spPr>
        <p:txBody>
          <a:bodyPr/>
          <a:lstStyle/>
          <a:p>
            <a:r>
              <a:rPr lang="en-US" dirty="0" smtClean="0"/>
              <a:t>Model Application 1: Compare 1-D to 3-D Estimates</a:t>
            </a:r>
            <a:endParaRPr lang="en-US" dirty="0"/>
          </a:p>
        </p:txBody>
      </p:sp>
      <p:pic>
        <p:nvPicPr>
          <p:cNvPr id="5" name="Picture 4"/>
          <p:cNvPicPr>
            <a:picLocks noChangeAspect="1" noChangeArrowheads="1"/>
          </p:cNvPicPr>
          <p:nvPr/>
        </p:nvPicPr>
        <p:blipFill>
          <a:blip r:embed="rId3" cstate="print"/>
          <a:srcRect t="3938" b="21410"/>
          <a:stretch>
            <a:fillRect/>
          </a:stretch>
        </p:blipFill>
        <p:spPr bwMode="auto">
          <a:xfrm>
            <a:off x="493644" y="2644076"/>
            <a:ext cx="4078356" cy="395327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b="37376"/>
          <a:stretch>
            <a:fillRect/>
          </a:stretch>
        </p:blipFill>
        <p:spPr bwMode="auto">
          <a:xfrm>
            <a:off x="5148064" y="2601918"/>
            <a:ext cx="3389242" cy="3779410"/>
          </a:xfrm>
          <a:prstGeom prst="rect">
            <a:avLst/>
          </a:prstGeom>
          <a:noFill/>
          <a:ln w="9525">
            <a:noFill/>
            <a:miter lim="800000"/>
            <a:headEnd/>
            <a:tailEnd/>
          </a:ln>
        </p:spPr>
      </p:pic>
      <p:sp>
        <p:nvSpPr>
          <p:cNvPr id="7" name="TextBox 17"/>
          <p:cNvSpPr txBox="1">
            <a:spLocks noChangeArrowheads="1"/>
          </p:cNvSpPr>
          <p:nvPr/>
        </p:nvSpPr>
        <p:spPr bwMode="auto">
          <a:xfrm>
            <a:off x="3527425" y="2963527"/>
            <a:ext cx="46038" cy="46037"/>
          </a:xfrm>
          <a:prstGeom prst="rect">
            <a:avLst/>
          </a:prstGeom>
          <a:noFill/>
          <a:ln w="9525">
            <a:noFill/>
            <a:miter lim="800000"/>
            <a:headEnd/>
            <a:tailEnd/>
          </a:ln>
        </p:spPr>
        <p:txBody>
          <a:bodyPr lIns="0" tIns="0" rIns="0" bIns="0"/>
          <a:lstStyle/>
          <a:p>
            <a:pPr marL="177800" indent="-177800">
              <a:lnSpc>
                <a:spcPct val="113000"/>
              </a:lnSpc>
              <a:spcAft>
                <a:spcPts val="63"/>
              </a:spcAft>
            </a:pPr>
            <a:endParaRPr lang="en-US" sz="1600"/>
          </a:p>
        </p:txBody>
      </p:sp>
      <p:sp>
        <p:nvSpPr>
          <p:cNvPr id="10" name="Rectangle 3"/>
          <p:cNvSpPr txBox="1">
            <a:spLocks noChangeArrowheads="1"/>
          </p:cNvSpPr>
          <p:nvPr/>
        </p:nvSpPr>
        <p:spPr bwMode="auto">
          <a:xfrm>
            <a:off x="323528" y="908720"/>
            <a:ext cx="8568952" cy="115212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5113" marR="0" lvl="1" indent="-265113" algn="l" defTabSz="914400" rtl="0" eaLnBrk="0" fontAlgn="base" latinLnBrk="0" hangingPunct="0">
              <a:lnSpc>
                <a:spcPct val="90000"/>
              </a:lnSpc>
              <a:spcBef>
                <a:spcPts val="0"/>
              </a:spcBef>
              <a:spcAft>
                <a:spcPts val="300"/>
              </a:spcAft>
              <a:buClr>
                <a:schemeClr val="accent2"/>
              </a:buClr>
              <a:buSzPct val="75000"/>
              <a:buFont typeface="Wingdings" pitchFamily="2" charset="2"/>
              <a:buBlip>
                <a:blip r:embed="rId5"/>
              </a:buBlip>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3-D (</a:t>
            </a:r>
            <a:r>
              <a:rPr kumimoji="0" lang="en-US" sz="1800" b="1" i="0" u="none" strike="noStrike" kern="1200" cap="none" spc="0" normalizeH="0" baseline="0" noProof="0" dirty="0" err="1" smtClean="0">
                <a:ln>
                  <a:noFill/>
                </a:ln>
                <a:solidFill>
                  <a:srgbClr val="000000"/>
                </a:solidFill>
                <a:effectLst/>
                <a:uLnTx/>
                <a:uFillTx/>
                <a:latin typeface="+mn-lt"/>
                <a:ea typeface="+mn-ea"/>
                <a:cs typeface="+mn-cs"/>
              </a:rPr>
              <a:t>Abreu</a:t>
            </a:r>
            <a:r>
              <a:rPr kumimoji="0" lang="en-US" sz="1800" b="1" i="0" u="none" strike="noStrike" kern="1200" cap="none" spc="0" normalizeH="0" baseline="0" noProof="0" dirty="0" smtClean="0">
                <a:ln>
                  <a:noFill/>
                </a:ln>
                <a:solidFill>
                  <a:srgbClr val="000000"/>
                </a:solidFill>
                <a:effectLst/>
                <a:uLnTx/>
                <a:uFillTx/>
                <a:latin typeface="+mn-lt"/>
                <a:ea typeface="+mn-ea"/>
                <a:cs typeface="+mn-cs"/>
              </a:rPr>
              <a:t>) and 1-D (</a:t>
            </a:r>
            <a:r>
              <a:rPr kumimoji="0" lang="en-US" sz="1800" b="1" i="0" u="none" strike="noStrike" kern="1200" cap="none" spc="0" normalizeH="0" baseline="0" noProof="0" dirty="0" err="1" smtClean="0">
                <a:ln>
                  <a:noFill/>
                </a:ln>
                <a:solidFill>
                  <a:srgbClr val="000000"/>
                </a:solidFill>
                <a:effectLst/>
                <a:uLnTx/>
                <a:uFillTx/>
                <a:latin typeface="+mn-lt"/>
                <a:ea typeface="+mn-ea"/>
                <a:cs typeface="+mn-cs"/>
              </a:rPr>
              <a:t>BioVapor</a:t>
            </a:r>
            <a:r>
              <a:rPr kumimoji="0" lang="en-US" sz="1800" b="1" i="0" u="none" strike="noStrike" kern="1200" cap="none" spc="0" normalizeH="0" baseline="0" noProof="0" dirty="0" smtClean="0">
                <a:ln>
                  <a:noFill/>
                </a:ln>
                <a:solidFill>
                  <a:srgbClr val="000000"/>
                </a:solidFill>
                <a:effectLst/>
                <a:uLnTx/>
                <a:uFillTx/>
                <a:latin typeface="+mn-lt"/>
                <a:ea typeface="+mn-ea"/>
                <a:cs typeface="+mn-cs"/>
              </a:rPr>
              <a:t>) model</a:t>
            </a:r>
          </a:p>
          <a:p>
            <a:pPr marL="447675" marR="0" lvl="1" indent="-180975" algn="l" defTabSz="914400" rtl="0" eaLnBrk="0" fontAlgn="base" latinLnBrk="0" hangingPunct="0">
              <a:lnSpc>
                <a:spcPct val="90000"/>
              </a:lnSpc>
              <a:spcBef>
                <a:spcPts val="0"/>
              </a:spcBef>
              <a:spcAft>
                <a:spcPts val="300"/>
              </a:spcAft>
              <a:buClr>
                <a:schemeClr val="tx1"/>
              </a:buClr>
              <a:buSzPct val="75000"/>
              <a:buFont typeface="Wingdings" pitchFamily="2" charset="2"/>
              <a:buChar char="n"/>
              <a:tabLst/>
              <a:defRPr/>
            </a:pPr>
            <a:r>
              <a:rPr kumimoji="0" lang="en-US" sz="1600" b="1" i="0" u="none" strike="noStrike" kern="1200" cap="none" spc="0" normalizeH="0" baseline="0" noProof="0" dirty="0" smtClean="0">
                <a:ln>
                  <a:noFill/>
                </a:ln>
                <a:solidFill>
                  <a:srgbClr val="000000"/>
                </a:solidFill>
                <a:effectLst/>
                <a:uLnTx/>
                <a:uFillTx/>
                <a:latin typeface="+mn-lt"/>
                <a:ea typeface="+mn-ea"/>
                <a:cs typeface="+mn-cs"/>
              </a:rPr>
              <a:t>Matched scenarios, oxygen demand &amp; availability, chemical kinetics</a:t>
            </a:r>
          </a:p>
          <a:p>
            <a:pPr marL="447675" marR="0" lvl="1" indent="-180975" algn="l" defTabSz="914400" rtl="0" eaLnBrk="0" fontAlgn="base" latinLnBrk="0" hangingPunct="0">
              <a:lnSpc>
                <a:spcPct val="90000"/>
              </a:lnSpc>
              <a:spcBef>
                <a:spcPts val="0"/>
              </a:spcBef>
              <a:spcAft>
                <a:spcPts val="300"/>
              </a:spcAft>
              <a:buClr>
                <a:schemeClr val="tx1"/>
              </a:buClr>
              <a:buSzPct val="75000"/>
              <a:buFont typeface="Wingdings" pitchFamily="2" charset="2"/>
              <a:buChar char="n"/>
              <a:tabLst/>
              <a:defRPr/>
            </a:pPr>
            <a:r>
              <a:rPr kumimoji="0" lang="en-US" sz="1400" i="0" u="none" strike="noStrike" kern="1200" cap="none" spc="0" normalizeH="0" baseline="0" noProof="0" dirty="0" smtClean="0">
                <a:ln>
                  <a:noFill/>
                </a:ln>
                <a:solidFill>
                  <a:srgbClr val="000000"/>
                </a:solidFill>
                <a:effectLst/>
                <a:uLnTx/>
                <a:uFillTx/>
                <a:latin typeface="+mn-lt"/>
                <a:ea typeface="+mn-ea"/>
                <a:cs typeface="+mn-cs"/>
              </a:rPr>
              <a:t>DeVaull, 2007: A&amp;WMA VI Conference, Providence, RI.</a:t>
            </a:r>
          </a:p>
          <a:p>
            <a:pPr marL="265113" marR="0" lvl="0" indent="-265113" algn="l" defTabSz="914400" rtl="0" eaLnBrk="0" fontAlgn="base" latinLnBrk="0" hangingPunct="0">
              <a:lnSpc>
                <a:spcPct val="90000"/>
              </a:lnSpc>
              <a:spcBef>
                <a:spcPts val="0"/>
              </a:spcBef>
              <a:spcAft>
                <a:spcPts val="300"/>
              </a:spcAft>
              <a:buClr>
                <a:schemeClr val="accent2"/>
              </a:buClr>
              <a:buSzPct val="75000"/>
              <a:buFontTx/>
              <a:buBlip>
                <a:blip r:embed="rId5"/>
              </a:buBlip>
              <a:tabLst/>
              <a:defRPr/>
            </a:pPr>
            <a:r>
              <a:rPr kumimoji="0" lang="en-US" sz="1800" b="1" i="0" u="none" strike="noStrike" kern="1200" cap="none" spc="0" normalizeH="0" baseline="0" noProof="0" dirty="0" smtClean="0">
                <a:ln>
                  <a:noFill/>
                </a:ln>
                <a:solidFill>
                  <a:srgbClr val="000000"/>
                </a:solidFill>
                <a:effectLst/>
                <a:uLnTx/>
                <a:uFillTx/>
                <a:latin typeface="+mn-lt"/>
                <a:ea typeface="+mn-ea"/>
                <a:cs typeface="+mn-cs"/>
              </a:rPr>
              <a:t>Both models show a distance beyond which indoor impacts are virtually negligible</a:t>
            </a:r>
          </a:p>
          <a:p>
            <a:pPr marL="447675" marR="0" lvl="1" indent="-180975" algn="l" defTabSz="914400" rtl="0" eaLnBrk="0" fontAlgn="base" latinLnBrk="0" hangingPunct="0">
              <a:lnSpc>
                <a:spcPct val="90000"/>
              </a:lnSpc>
              <a:spcBef>
                <a:spcPts val="0"/>
              </a:spcBef>
              <a:spcAft>
                <a:spcPts val="300"/>
              </a:spcAft>
              <a:buClr>
                <a:schemeClr val="tx1"/>
              </a:buClr>
              <a:buSzPct val="75000"/>
              <a:buFont typeface="Wingdings" pitchFamily="2" charset="2"/>
              <a:buChar char="n"/>
              <a:tabLst/>
              <a:defRPr/>
            </a:pP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p:txBody>
      </p:sp>
      <p:sp>
        <p:nvSpPr>
          <p:cNvPr id="11" name="Text Box 6"/>
          <p:cNvSpPr txBox="1">
            <a:spLocks noChangeArrowheads="1"/>
          </p:cNvSpPr>
          <p:nvPr/>
        </p:nvSpPr>
        <p:spPr bwMode="auto">
          <a:xfrm>
            <a:off x="755576" y="2132856"/>
            <a:ext cx="3960440" cy="523220"/>
          </a:xfrm>
          <a:prstGeom prst="rect">
            <a:avLst/>
          </a:prstGeom>
          <a:solidFill>
            <a:schemeClr val="bg1"/>
          </a:solidFill>
          <a:ln w="6350">
            <a:solidFill>
              <a:schemeClr val="tx1"/>
            </a:solidFill>
            <a:miter lim="800000"/>
            <a:headEnd/>
            <a:tailEnd/>
          </a:ln>
          <a:effectLst/>
        </p:spPr>
        <p:txBody>
          <a:bodyPr wrap="square">
            <a:spAutoFit/>
          </a:bodyPr>
          <a:lstStyle/>
          <a:p>
            <a:pPr algn="ctr"/>
            <a:r>
              <a:rPr lang="en-US" sz="1400" b="1" dirty="0">
                <a:solidFill>
                  <a:srgbClr val="000000"/>
                </a:solidFill>
                <a:latin typeface="Futura Medium" pitchFamily="2" charset="0"/>
              </a:rPr>
              <a:t>Comparison of </a:t>
            </a:r>
            <a:r>
              <a:rPr lang="en-US" sz="1400" b="1" dirty="0" err="1" smtClean="0">
                <a:solidFill>
                  <a:srgbClr val="000000"/>
                </a:solidFill>
                <a:latin typeface="Futura Medium" pitchFamily="2" charset="0"/>
              </a:rPr>
              <a:t>BioVapor</a:t>
            </a:r>
            <a:r>
              <a:rPr lang="en-US" sz="1400" b="1" dirty="0" smtClean="0">
                <a:solidFill>
                  <a:srgbClr val="000000"/>
                </a:solidFill>
                <a:latin typeface="Futura Medium" pitchFamily="2" charset="0"/>
              </a:rPr>
              <a:t> </a:t>
            </a:r>
            <a:r>
              <a:rPr lang="en-US" sz="1400" b="1" dirty="0">
                <a:solidFill>
                  <a:srgbClr val="000000"/>
                </a:solidFill>
                <a:latin typeface="Futura Medium" pitchFamily="2" charset="0"/>
              </a:rPr>
              <a:t>model to </a:t>
            </a:r>
            <a:r>
              <a:rPr lang="en-US" sz="1400" b="1" dirty="0" err="1">
                <a:solidFill>
                  <a:srgbClr val="000000"/>
                </a:solidFill>
                <a:latin typeface="Futura Medium" pitchFamily="2" charset="0"/>
              </a:rPr>
              <a:t>Abreu</a:t>
            </a:r>
            <a:r>
              <a:rPr lang="en-US" sz="1400" b="1" dirty="0">
                <a:solidFill>
                  <a:srgbClr val="000000"/>
                </a:solidFill>
                <a:latin typeface="Futura Medium" pitchFamily="2" charset="0"/>
              </a:rPr>
              <a:t> and Johnson (2006) 3-D numerical model results</a:t>
            </a:r>
          </a:p>
        </p:txBody>
      </p:sp>
      <p:sp>
        <p:nvSpPr>
          <p:cNvPr id="12" name="Text Box 6"/>
          <p:cNvSpPr txBox="1">
            <a:spLocks noChangeArrowheads="1"/>
          </p:cNvSpPr>
          <p:nvPr/>
        </p:nvSpPr>
        <p:spPr bwMode="auto">
          <a:xfrm>
            <a:off x="5508104" y="2204864"/>
            <a:ext cx="2520280" cy="307777"/>
          </a:xfrm>
          <a:prstGeom prst="rect">
            <a:avLst/>
          </a:prstGeom>
          <a:solidFill>
            <a:schemeClr val="bg1"/>
          </a:solidFill>
          <a:ln w="6350">
            <a:solidFill>
              <a:schemeClr val="tx1"/>
            </a:solidFill>
            <a:miter lim="800000"/>
            <a:headEnd/>
            <a:tailEnd/>
          </a:ln>
          <a:effectLst/>
        </p:spPr>
        <p:txBody>
          <a:bodyPr wrap="square">
            <a:spAutoFit/>
          </a:bodyPr>
          <a:lstStyle/>
          <a:p>
            <a:pPr algn="ctr"/>
            <a:r>
              <a:rPr lang="en-US" sz="1400" b="1" dirty="0" smtClean="0">
                <a:solidFill>
                  <a:srgbClr val="000000"/>
                </a:solidFill>
                <a:latin typeface="Futura Medium" pitchFamily="2" charset="0"/>
              </a:rPr>
              <a:t>Conceptual Behavior</a:t>
            </a:r>
            <a:endParaRPr lang="en-US" sz="1400" b="1" dirty="0">
              <a:solidFill>
                <a:srgbClr val="000000"/>
              </a:solidFill>
              <a:latin typeface="Futura Medium" pitchFamily="2" charset="0"/>
            </a:endParaRPr>
          </a:p>
        </p:txBody>
      </p:sp>
      <p:sp>
        <p:nvSpPr>
          <p:cNvPr id="13" name="Rectangle 12"/>
          <p:cNvSpPr/>
          <p:nvPr/>
        </p:nvSpPr>
        <p:spPr>
          <a:xfrm>
            <a:off x="7596336" y="3717032"/>
            <a:ext cx="10081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80312" y="3717032"/>
            <a:ext cx="1080120" cy="604461"/>
          </a:xfrm>
          <a:prstGeom prst="rect">
            <a:avLst/>
          </a:prstGeom>
          <a:noFill/>
        </p:spPr>
        <p:txBody>
          <a:bodyPr wrap="square" rtlCol="0">
            <a:spAutoFit/>
          </a:bodyPr>
          <a:lstStyle/>
          <a:p>
            <a:pPr algn="ctr">
              <a:lnSpc>
                <a:spcPts val="2100"/>
              </a:lnSpc>
              <a:spcAft>
                <a:spcPts val="1200"/>
              </a:spcAft>
            </a:pPr>
            <a:r>
              <a:rPr lang="en-US" sz="1400" b="1" dirty="0" smtClean="0">
                <a:solidFill>
                  <a:srgbClr val="000000"/>
                </a:solidFill>
              </a:rPr>
              <a:t>reaction zone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p:cNvPicPr>
            <a:picLocks noChangeAspect="1" noChangeArrowheads="1"/>
          </p:cNvPicPr>
          <p:nvPr/>
        </p:nvPicPr>
        <p:blipFill>
          <a:blip r:embed="rId3" cstate="print"/>
          <a:srcRect/>
          <a:stretch>
            <a:fillRect/>
          </a:stretch>
        </p:blipFill>
        <p:spPr bwMode="auto">
          <a:xfrm>
            <a:off x="6444555" y="1844824"/>
            <a:ext cx="2447925" cy="3743325"/>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cstate="print"/>
          <a:srcRect/>
          <a:stretch>
            <a:fillRect/>
          </a:stretch>
        </p:blipFill>
        <p:spPr bwMode="auto">
          <a:xfrm>
            <a:off x="4265265" y="1844824"/>
            <a:ext cx="2466975" cy="3743325"/>
          </a:xfrm>
          <a:prstGeom prst="rect">
            <a:avLst/>
          </a:prstGeom>
          <a:noFill/>
          <a:ln w="9525">
            <a:noFill/>
            <a:miter lim="800000"/>
            <a:headEnd/>
            <a:tailEnd/>
          </a:ln>
          <a:effectLst/>
        </p:spPr>
      </p:pic>
      <p:pic>
        <p:nvPicPr>
          <p:cNvPr id="53252" name="Picture 4"/>
          <p:cNvPicPr>
            <a:picLocks noChangeAspect="1" noChangeArrowheads="1"/>
          </p:cNvPicPr>
          <p:nvPr/>
        </p:nvPicPr>
        <p:blipFill>
          <a:blip r:embed="rId5" cstate="print"/>
          <a:srcRect/>
          <a:stretch>
            <a:fillRect/>
          </a:stretch>
        </p:blipFill>
        <p:spPr bwMode="auto">
          <a:xfrm>
            <a:off x="2114550" y="1844824"/>
            <a:ext cx="2457450" cy="37433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Application 2 – Measured Data to </a:t>
            </a:r>
            <a:r>
              <a:rPr lang="en-US" dirty="0" err="1" smtClean="0"/>
              <a:t>BioVapor</a:t>
            </a:r>
            <a:r>
              <a:rPr lang="en-US" dirty="0" smtClean="0"/>
              <a:t> Comparison</a:t>
            </a:r>
            <a:endParaRPr lang="en-US" dirty="0"/>
          </a:p>
        </p:txBody>
      </p:sp>
      <p:sp>
        <p:nvSpPr>
          <p:cNvPr id="3" name="Text Placeholder 2"/>
          <p:cNvSpPr>
            <a:spLocks noGrp="1"/>
          </p:cNvSpPr>
          <p:nvPr>
            <p:ph type="body" sz="quarter" idx="10"/>
          </p:nvPr>
        </p:nvSpPr>
        <p:spPr>
          <a:xfrm>
            <a:off x="395536" y="908720"/>
            <a:ext cx="8424936" cy="504056"/>
          </a:xfrm>
        </p:spPr>
        <p:txBody>
          <a:bodyPr/>
          <a:lstStyle/>
          <a:p>
            <a:r>
              <a:rPr lang="en-US" b="1" dirty="0" smtClean="0"/>
              <a:t>Beaufort, South Carolina </a:t>
            </a:r>
          </a:p>
          <a:p>
            <a:pPr lvl="1"/>
            <a:r>
              <a:rPr lang="en-US" b="1" dirty="0" smtClean="0">
                <a:solidFill>
                  <a:srgbClr val="000000"/>
                </a:solidFill>
              </a:rPr>
              <a:t>Favorable comparison of petroleum &amp; oxygen concentrations</a:t>
            </a:r>
            <a:endParaRPr lang="en-US" b="1" dirty="0">
              <a:solidFill>
                <a:srgbClr val="000000"/>
              </a:solidFill>
            </a:endParaRPr>
          </a:p>
        </p:txBody>
      </p:sp>
      <p:pic>
        <p:nvPicPr>
          <p:cNvPr id="53250" name="Picture 2"/>
          <p:cNvPicPr>
            <a:picLocks noChangeAspect="1" noChangeArrowheads="1"/>
          </p:cNvPicPr>
          <p:nvPr/>
        </p:nvPicPr>
        <p:blipFill>
          <a:blip r:embed="rId6" cstate="print"/>
          <a:srcRect/>
          <a:stretch>
            <a:fillRect/>
          </a:stretch>
        </p:blipFill>
        <p:spPr bwMode="auto">
          <a:xfrm>
            <a:off x="539552" y="1844824"/>
            <a:ext cx="2047875" cy="3743325"/>
          </a:xfrm>
          <a:prstGeom prst="rect">
            <a:avLst/>
          </a:prstGeom>
          <a:noFill/>
          <a:ln w="9525">
            <a:noFill/>
            <a:miter lim="800000"/>
            <a:headEnd/>
            <a:tailEnd/>
          </a:ln>
          <a:effectLst/>
        </p:spPr>
      </p:pic>
      <p:sp>
        <p:nvSpPr>
          <p:cNvPr id="9" name="Rectangle 8"/>
          <p:cNvSpPr/>
          <p:nvPr/>
        </p:nvSpPr>
        <p:spPr>
          <a:xfrm>
            <a:off x="683568" y="5805264"/>
            <a:ext cx="8064896" cy="369332"/>
          </a:xfrm>
          <a:prstGeom prst="rect">
            <a:avLst/>
          </a:prstGeom>
        </p:spPr>
        <p:txBody>
          <a:bodyPr wrap="square">
            <a:spAutoFit/>
          </a:bodyPr>
          <a:lstStyle/>
          <a:p>
            <a:r>
              <a:rPr lang="en-US" b="1" dirty="0" smtClean="0">
                <a:solidFill>
                  <a:srgbClr val="000000"/>
                </a:solidFill>
              </a:rPr>
              <a:t>Data: Lahvis et al., </a:t>
            </a:r>
            <a:r>
              <a:rPr lang="en-US" b="1" i="1" dirty="0" smtClean="0">
                <a:solidFill>
                  <a:srgbClr val="000000"/>
                </a:solidFill>
              </a:rPr>
              <a:t>Water Resources Research</a:t>
            </a:r>
            <a:r>
              <a:rPr lang="en-US" b="1" dirty="0" smtClean="0">
                <a:solidFill>
                  <a:srgbClr val="000000"/>
                </a:solidFill>
              </a:rPr>
              <a:t>, 1999, 35, 3, 753-765.</a:t>
            </a:r>
            <a:endParaRPr lang="en-US" b="1" dirty="0">
              <a:solidFill>
                <a:srgbClr val="000000"/>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2 – Measured Data to </a:t>
            </a:r>
            <a:r>
              <a:rPr lang="en-US" dirty="0" err="1" smtClean="0"/>
              <a:t>BioVapor</a:t>
            </a:r>
            <a:r>
              <a:rPr lang="en-US" dirty="0" smtClean="0"/>
              <a:t> Comparison</a:t>
            </a:r>
            <a:br>
              <a:rPr lang="en-US" dirty="0" smtClean="0"/>
            </a:b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827584" y="1052736"/>
            <a:ext cx="7416824" cy="5707939"/>
          </a:xfrm>
          <a:prstGeom prst="rect">
            <a:avLst/>
          </a:prstGeom>
          <a:noFill/>
          <a:ln w="9525">
            <a:noFill/>
            <a:miter lim="800000"/>
            <a:headEnd/>
            <a:tailEnd/>
          </a:ln>
          <a:effectLst/>
        </p:spPr>
      </p:pic>
      <p:sp>
        <p:nvSpPr>
          <p:cNvPr id="5" name="Rectangle 4"/>
          <p:cNvSpPr/>
          <p:nvPr/>
        </p:nvSpPr>
        <p:spPr>
          <a:xfrm>
            <a:off x="539552" y="764704"/>
            <a:ext cx="7848872" cy="369332"/>
          </a:xfrm>
          <a:prstGeom prst="rect">
            <a:avLst/>
          </a:prstGeom>
        </p:spPr>
        <p:txBody>
          <a:bodyPr wrap="square">
            <a:spAutoFit/>
          </a:bodyPr>
          <a:lstStyle/>
          <a:p>
            <a:pPr algn="ctr"/>
            <a:r>
              <a:rPr lang="en-US" b="1" dirty="0" smtClean="0">
                <a:solidFill>
                  <a:srgbClr val="0066FF"/>
                </a:solidFill>
              </a:rPr>
              <a:t>Ratio of indoor to source vapor concentration: BTEX</a:t>
            </a:r>
            <a:endParaRPr lang="en-US" b="1" dirty="0">
              <a:solidFill>
                <a:srgbClr val="0066FF"/>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7700400" cy="536758"/>
          </a:xfrm>
        </p:spPr>
        <p:txBody>
          <a:bodyPr/>
          <a:lstStyle/>
          <a:p>
            <a:r>
              <a:rPr lang="en-US" dirty="0" smtClean="0"/>
              <a:t>Model Application 3: Extreme Conditions</a:t>
            </a:r>
            <a:endParaRPr lang="en-US" dirty="0"/>
          </a:p>
        </p:txBody>
      </p:sp>
      <p:sp>
        <p:nvSpPr>
          <p:cNvPr id="7" name="Rectangle 6"/>
          <p:cNvSpPr/>
          <p:nvPr/>
        </p:nvSpPr>
        <p:spPr>
          <a:xfrm>
            <a:off x="1403648" y="620688"/>
            <a:ext cx="7260321" cy="461665"/>
          </a:xfrm>
          <a:prstGeom prst="rect">
            <a:avLst/>
          </a:prstGeom>
        </p:spPr>
        <p:txBody>
          <a:bodyPr wrap="none">
            <a:spAutoFit/>
          </a:bodyPr>
          <a:lstStyle/>
          <a:p>
            <a:r>
              <a:rPr lang="en-US" sz="2400" b="1" dirty="0" smtClean="0">
                <a:solidFill>
                  <a:srgbClr val="000000"/>
                </a:solidFill>
              </a:rPr>
              <a:t>Potential “worst case” indoor air concentrations</a:t>
            </a:r>
          </a:p>
        </p:txBody>
      </p:sp>
      <p:sp>
        <p:nvSpPr>
          <p:cNvPr id="18" name="Text Box 12"/>
          <p:cNvSpPr txBox="1">
            <a:spLocks noChangeArrowheads="1"/>
          </p:cNvSpPr>
          <p:nvPr/>
        </p:nvSpPr>
        <p:spPr bwMode="auto">
          <a:xfrm>
            <a:off x="2339752" y="3140968"/>
            <a:ext cx="4392488" cy="830997"/>
          </a:xfrm>
          <a:prstGeom prst="rect">
            <a:avLst/>
          </a:prstGeom>
          <a:noFill/>
          <a:ln w="9525">
            <a:noFill/>
            <a:miter lim="800000"/>
            <a:headEnd/>
            <a:tailEnd/>
          </a:ln>
        </p:spPr>
        <p:txBody>
          <a:bodyPr wrap="square">
            <a:spAutoFit/>
          </a:bodyPr>
          <a:lstStyle/>
          <a:p>
            <a:pPr>
              <a:defRPr/>
            </a:pPr>
            <a:r>
              <a:rPr lang="en-US" sz="1600" b="1" dirty="0" smtClean="0">
                <a:solidFill>
                  <a:srgbClr val="000000"/>
                </a:solidFill>
                <a:latin typeface="+mj-lt"/>
              </a:rPr>
              <a:t>Key Ideas:  “Worst Case” Conditions</a:t>
            </a:r>
          </a:p>
          <a:p>
            <a:pPr>
              <a:buFont typeface="Arial" pitchFamily="34" charset="0"/>
              <a:buChar char="•"/>
              <a:defRPr/>
            </a:pPr>
            <a:r>
              <a:rPr lang="en-US" sz="1600" b="1" dirty="0" smtClean="0">
                <a:solidFill>
                  <a:srgbClr val="000000"/>
                </a:solidFill>
                <a:latin typeface="+mj-lt"/>
              </a:rPr>
              <a:t>  Same for or Building, Soils and Vapor Source</a:t>
            </a:r>
          </a:p>
          <a:p>
            <a:pPr>
              <a:buFont typeface="Arial" pitchFamily="34" charset="0"/>
              <a:buChar char="•"/>
              <a:defRPr/>
            </a:pPr>
            <a:r>
              <a:rPr lang="en-US" sz="1600" b="1" dirty="0" smtClean="0">
                <a:solidFill>
                  <a:srgbClr val="000000"/>
                </a:solidFill>
                <a:latin typeface="+mj-lt"/>
              </a:rPr>
              <a:t>  Opposite Extreme for Foundation Type</a:t>
            </a:r>
            <a:endParaRPr lang="en-US" sz="1600" b="1" i="1" dirty="0">
              <a:solidFill>
                <a:srgbClr val="000000"/>
              </a:solidFill>
              <a:latin typeface="+mj-lt"/>
            </a:endParaRPr>
          </a:p>
        </p:txBody>
      </p:sp>
      <p:sp>
        <p:nvSpPr>
          <p:cNvPr id="19" name="Rounded Rectangle 18"/>
          <p:cNvSpPr/>
          <p:nvPr/>
        </p:nvSpPr>
        <p:spPr>
          <a:xfrm>
            <a:off x="2195736" y="3068960"/>
            <a:ext cx="4608512" cy="1011594"/>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4" name="Picture 2"/>
          <p:cNvPicPr>
            <a:picLocks noChangeAspect="1" noChangeArrowheads="1"/>
          </p:cNvPicPr>
          <p:nvPr/>
        </p:nvPicPr>
        <p:blipFill>
          <a:blip r:embed="rId3" cstate="print"/>
          <a:srcRect/>
          <a:stretch>
            <a:fillRect/>
          </a:stretch>
        </p:blipFill>
        <p:spPr bwMode="auto">
          <a:xfrm>
            <a:off x="5760640" y="4353939"/>
            <a:ext cx="2555776" cy="231542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55576" y="4293096"/>
            <a:ext cx="2543452" cy="2304256"/>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7092280" y="1196753"/>
            <a:ext cx="1594652" cy="3096343"/>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92703" y="1124745"/>
            <a:ext cx="1598977" cy="3104740"/>
          </a:xfrm>
          <a:prstGeom prst="rect">
            <a:avLst/>
          </a:prstGeom>
          <a:noFill/>
          <a:ln w="9525">
            <a:noFill/>
            <a:miter lim="800000"/>
            <a:headEnd/>
            <a:tailEnd/>
          </a:ln>
        </p:spPr>
      </p:pic>
      <p:sp>
        <p:nvSpPr>
          <p:cNvPr id="21" name="Text Placeholder 8"/>
          <p:cNvSpPr txBox="1">
            <a:spLocks/>
          </p:cNvSpPr>
          <p:nvPr/>
        </p:nvSpPr>
        <p:spPr bwMode="auto">
          <a:xfrm>
            <a:off x="1907704" y="1340768"/>
            <a:ext cx="5112568" cy="16561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447675" marR="0" lvl="1" indent="-180975" algn="l" defTabSz="914400" rtl="0" eaLnBrk="0" fontAlgn="base" latinLnBrk="0" hangingPunct="0">
              <a:lnSpc>
                <a:spcPct val="120000"/>
              </a:lnSpc>
              <a:spcBef>
                <a:spcPct val="0"/>
              </a:spcBef>
              <a:spcAft>
                <a:spcPts val="0"/>
              </a:spcAft>
              <a:buClr>
                <a:schemeClr val="tx1"/>
              </a:buClr>
              <a:buSzPct val="75000"/>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Building Foundation Types:</a:t>
            </a:r>
          </a:p>
          <a:p>
            <a:pPr marL="447675" marR="0" lvl="1" indent="-180975" algn="l" defTabSz="914400" rtl="0" eaLnBrk="0" fontAlgn="base" latinLnBrk="0" hangingPunct="0">
              <a:lnSpc>
                <a:spcPct val="120000"/>
              </a:lnSpc>
              <a:spcBef>
                <a:spcPct val="0"/>
              </a:spcBef>
              <a:spcAft>
                <a:spcPts val="0"/>
              </a:spcAft>
              <a:buClr>
                <a:schemeClr val="tx1"/>
              </a:buClr>
              <a:buSzPct val="75000"/>
              <a:buFont typeface="Arial" pitchFamily="34" charset="0"/>
              <a:buChar char="•"/>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Non-degrading chemicals: </a:t>
            </a:r>
          </a:p>
          <a:p>
            <a:pPr marL="904875" lvl="2" indent="-180975" eaLnBrk="0" hangingPunct="0">
              <a:lnSpc>
                <a:spcPct val="120000"/>
              </a:lnSpc>
              <a:spcAft>
                <a:spcPts val="0"/>
              </a:spcAft>
              <a:buClr>
                <a:schemeClr val="tx1"/>
              </a:buClr>
              <a:buSzPct val="75000"/>
              <a:buFont typeface="Arial" pitchFamily="34" charset="0"/>
              <a:buChar char="•"/>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High</a:t>
            </a:r>
            <a:r>
              <a:rPr kumimoji="0" lang="en-US" sz="1600" b="1" i="0" u="none" strike="noStrike" kern="1200" cap="none" spc="0" normalizeH="0" noProof="0" dirty="0" smtClean="0">
                <a:ln>
                  <a:noFill/>
                </a:ln>
                <a:solidFill>
                  <a:srgbClr val="FF0000"/>
                </a:solidFill>
                <a:effectLst/>
                <a:uLnTx/>
                <a:uFillTx/>
                <a:latin typeface="+mn-lt"/>
                <a:ea typeface="+mn-ea"/>
                <a:cs typeface="+mn-cs"/>
              </a:rPr>
              <a:t> Vapor Flow Through Foundation </a:t>
            </a:r>
            <a:endParaRPr lang="en-US" sz="1600" b="1" noProof="0" dirty="0" smtClean="0">
              <a:solidFill>
                <a:srgbClr val="FF0000"/>
              </a:solidFill>
              <a:latin typeface="+mn-lt"/>
              <a:cs typeface="+mn-cs"/>
            </a:endParaRPr>
          </a:p>
          <a:p>
            <a:pPr marL="447675" marR="0" lvl="1" indent="-180975" algn="l" defTabSz="914400" rtl="0" eaLnBrk="0" fontAlgn="base" latinLnBrk="0" hangingPunct="0">
              <a:lnSpc>
                <a:spcPct val="120000"/>
              </a:lnSpc>
              <a:spcBef>
                <a:spcPct val="0"/>
              </a:spcBef>
              <a:spcAft>
                <a:spcPts val="0"/>
              </a:spcAft>
              <a:buClr>
                <a:schemeClr val="tx1"/>
              </a:buClr>
              <a:buSzPct val="75000"/>
              <a:buFont typeface="Arial" pitchFamily="34" charset="0"/>
              <a:buChar char="•"/>
              <a:tabLst/>
              <a:defRPr/>
            </a:pPr>
            <a:r>
              <a:rPr kumimoji="0" lang="en-US" sz="1600" b="1" i="0" u="none" strike="noStrike" kern="1200" cap="none" spc="0" normalizeH="0" baseline="0" noProof="0" dirty="0" smtClean="0">
                <a:ln>
                  <a:noFill/>
                </a:ln>
                <a:solidFill>
                  <a:srgbClr val="0066FF"/>
                </a:solidFill>
                <a:effectLst/>
                <a:uLnTx/>
                <a:uFillTx/>
                <a:latin typeface="+mn-lt"/>
                <a:ea typeface="+mn-ea"/>
                <a:cs typeface="+mn-cs"/>
              </a:rPr>
              <a:t>Aerobically degrading petroleum: </a:t>
            </a:r>
          </a:p>
          <a:p>
            <a:pPr marL="904875" lvl="2" indent="-180975" eaLnBrk="0" hangingPunct="0">
              <a:lnSpc>
                <a:spcPct val="120000"/>
              </a:lnSpc>
              <a:spcAft>
                <a:spcPts val="0"/>
              </a:spcAft>
              <a:buClr>
                <a:schemeClr val="tx1"/>
              </a:buClr>
              <a:buSzPct val="75000"/>
              <a:buFont typeface="Arial" pitchFamily="34" charset="0"/>
              <a:buChar char="•"/>
              <a:defRPr/>
            </a:pPr>
            <a:r>
              <a:rPr kumimoji="0" lang="en-US" sz="1600" b="1" i="0" u="none" strike="noStrike" kern="1200" cap="none" spc="0" normalizeH="0" baseline="0" noProof="0" dirty="0" smtClean="0">
                <a:ln>
                  <a:noFill/>
                </a:ln>
                <a:solidFill>
                  <a:srgbClr val="0066FF"/>
                </a:solidFill>
                <a:effectLst/>
                <a:uLnTx/>
                <a:uFillTx/>
                <a:latin typeface="+mn-lt"/>
                <a:ea typeface="+mn-ea"/>
                <a:cs typeface="+mn-cs"/>
              </a:rPr>
              <a:t>Low Oxygen (Air) Flow through Foundation </a:t>
            </a:r>
          </a:p>
        </p:txBody>
      </p:sp>
      <p:sp>
        <p:nvSpPr>
          <p:cNvPr id="12" name="Right Arrow 11"/>
          <p:cNvSpPr/>
          <p:nvPr/>
        </p:nvSpPr>
        <p:spPr>
          <a:xfrm>
            <a:off x="6804248" y="2564904"/>
            <a:ext cx="360040" cy="360040"/>
          </a:xfrm>
          <a:prstGeom prst="rightArrow">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1619672" y="1844824"/>
            <a:ext cx="360040" cy="3600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Application 4: Sensitivity Analysis</a:t>
            </a:r>
            <a:endParaRPr lang="en-US" dirty="0"/>
          </a:p>
        </p:txBody>
      </p:sp>
      <p:sp>
        <p:nvSpPr>
          <p:cNvPr id="6" name="Text Placeholder 5"/>
          <p:cNvSpPr>
            <a:spLocks noGrp="1"/>
          </p:cNvSpPr>
          <p:nvPr>
            <p:ph type="body" sz="quarter" idx="10"/>
          </p:nvPr>
        </p:nvSpPr>
        <p:spPr>
          <a:xfrm>
            <a:off x="214282" y="1214422"/>
            <a:ext cx="4141694" cy="4590842"/>
          </a:xfrm>
        </p:spPr>
        <p:txBody>
          <a:bodyPr/>
          <a:lstStyle/>
          <a:p>
            <a:pPr lvl="1"/>
            <a:r>
              <a:rPr lang="en-US" b="1" dirty="0" smtClean="0">
                <a:solidFill>
                  <a:srgbClr val="000000"/>
                </a:solidFill>
              </a:rPr>
              <a:t>Base Case ‘Exclusion Distance’:</a:t>
            </a:r>
          </a:p>
          <a:p>
            <a:pPr lvl="2"/>
            <a:r>
              <a:rPr lang="en-US" b="1" dirty="0" smtClean="0">
                <a:solidFill>
                  <a:srgbClr val="000000"/>
                </a:solidFill>
              </a:rPr>
              <a:t>5 ft separation, water-dissolved source </a:t>
            </a:r>
          </a:p>
          <a:p>
            <a:pPr lvl="2"/>
            <a:r>
              <a:rPr lang="en-US" b="1" dirty="0" smtClean="0">
                <a:solidFill>
                  <a:srgbClr val="000000"/>
                </a:solidFill>
              </a:rPr>
              <a:t>1 mg/L benzene, 10 mg/L BTEX</a:t>
            </a:r>
          </a:p>
          <a:p>
            <a:pPr lvl="2"/>
            <a:r>
              <a:rPr lang="en-US" b="1" dirty="0" smtClean="0">
                <a:solidFill>
                  <a:srgbClr val="000000"/>
                </a:solidFill>
              </a:rPr>
              <a:t>Robin Davis (2010)</a:t>
            </a:r>
          </a:p>
          <a:p>
            <a:pPr lvl="1"/>
            <a:r>
              <a:rPr lang="en-US" b="1" dirty="0" smtClean="0">
                <a:solidFill>
                  <a:srgbClr val="000000"/>
                </a:solidFill>
              </a:rPr>
              <a:t>Without Biodegradation</a:t>
            </a:r>
          </a:p>
          <a:p>
            <a:pPr lvl="2"/>
            <a:r>
              <a:rPr lang="en-US" b="1" dirty="0" smtClean="0">
                <a:solidFill>
                  <a:srgbClr val="000000"/>
                </a:solidFill>
              </a:rPr>
              <a:t>Higher foundation airflow, </a:t>
            </a:r>
          </a:p>
          <a:p>
            <a:pPr lvl="2"/>
            <a:r>
              <a:rPr lang="en-US" b="1" dirty="0" smtClean="0">
                <a:solidFill>
                  <a:srgbClr val="000000"/>
                </a:solidFill>
              </a:rPr>
              <a:t>Higher indoor air concentration</a:t>
            </a:r>
          </a:p>
          <a:p>
            <a:pPr lvl="2"/>
            <a:endParaRPr lang="en-US" b="1" dirty="0" smtClean="0">
              <a:solidFill>
                <a:srgbClr val="000000"/>
              </a:solidFill>
            </a:endParaRPr>
          </a:p>
          <a:p>
            <a:pPr lvl="1"/>
            <a:r>
              <a:rPr lang="en-US" b="1" dirty="0" smtClean="0">
                <a:solidFill>
                  <a:srgbClr val="000000"/>
                </a:solidFill>
              </a:rPr>
              <a:t>With Aerobic Biodegradation</a:t>
            </a:r>
          </a:p>
          <a:p>
            <a:pPr lvl="2"/>
            <a:r>
              <a:rPr lang="en-US" b="1" dirty="0" smtClean="0">
                <a:solidFill>
                  <a:srgbClr val="000000"/>
                </a:solidFill>
              </a:rPr>
              <a:t>Higher foundation airflow, </a:t>
            </a:r>
          </a:p>
          <a:p>
            <a:pPr lvl="2"/>
            <a:r>
              <a:rPr lang="en-US" b="1" dirty="0" smtClean="0">
                <a:solidFill>
                  <a:srgbClr val="000000"/>
                </a:solidFill>
              </a:rPr>
              <a:t>Lower indoor air concentration</a:t>
            </a:r>
          </a:p>
          <a:p>
            <a:pPr lvl="2"/>
            <a:r>
              <a:rPr lang="en-US" b="1" dirty="0" smtClean="0">
                <a:solidFill>
                  <a:srgbClr val="000000"/>
                </a:solidFill>
              </a:rPr>
              <a:t>(if oxygen limited)</a:t>
            </a:r>
          </a:p>
          <a:p>
            <a:pPr lvl="2"/>
            <a:endParaRPr lang="en-US" b="1" dirty="0">
              <a:solidFill>
                <a:srgbClr val="000000"/>
              </a:solidFill>
            </a:endParaRPr>
          </a:p>
        </p:txBody>
      </p:sp>
      <p:sp>
        <p:nvSpPr>
          <p:cNvPr id="8" name="Rectangle 7"/>
          <p:cNvSpPr/>
          <p:nvPr/>
        </p:nvSpPr>
        <p:spPr>
          <a:xfrm>
            <a:off x="323528" y="6165304"/>
            <a:ext cx="4752528" cy="461665"/>
          </a:xfrm>
          <a:prstGeom prst="rect">
            <a:avLst/>
          </a:prstGeom>
        </p:spPr>
        <p:txBody>
          <a:bodyPr wrap="square">
            <a:spAutoFit/>
          </a:bodyPr>
          <a:lstStyle/>
          <a:p>
            <a:r>
              <a:rPr lang="en-US" sz="1200" b="1" dirty="0" smtClean="0">
                <a:solidFill>
                  <a:srgbClr val="000000"/>
                </a:solidFill>
              </a:rPr>
              <a:t>Model Estimates (</a:t>
            </a:r>
            <a:r>
              <a:rPr lang="en-US" sz="1200" b="1" dirty="0" err="1" smtClean="0">
                <a:solidFill>
                  <a:srgbClr val="000000"/>
                </a:solidFill>
              </a:rPr>
              <a:t>BioVapor</a:t>
            </a:r>
            <a:r>
              <a:rPr lang="en-US" sz="1200" b="1" dirty="0" smtClean="0">
                <a:solidFill>
                  <a:srgbClr val="000000"/>
                </a:solidFill>
              </a:rPr>
              <a:t>,  www.api.org/vi)</a:t>
            </a:r>
          </a:p>
          <a:p>
            <a:r>
              <a:rPr lang="en-US" sz="1200" b="1" dirty="0" smtClean="0">
                <a:solidFill>
                  <a:srgbClr val="000000"/>
                </a:solidFill>
              </a:rPr>
              <a:t>Residential default parameters, varied foundation airflow</a:t>
            </a:r>
            <a:endParaRPr lang="en-US" sz="1200" b="1" dirty="0">
              <a:solidFill>
                <a:srgbClr val="000000"/>
              </a:solidFill>
            </a:endParaRPr>
          </a:p>
        </p:txBody>
      </p:sp>
      <p:sp>
        <p:nvSpPr>
          <p:cNvPr id="9" name="Rectangle 8"/>
          <p:cNvSpPr/>
          <p:nvPr/>
        </p:nvSpPr>
        <p:spPr>
          <a:xfrm>
            <a:off x="1547664" y="692696"/>
            <a:ext cx="6904454" cy="369332"/>
          </a:xfrm>
          <a:prstGeom prst="rect">
            <a:avLst/>
          </a:prstGeom>
        </p:spPr>
        <p:txBody>
          <a:bodyPr wrap="none">
            <a:spAutoFit/>
          </a:bodyPr>
          <a:lstStyle/>
          <a:p>
            <a:r>
              <a:rPr lang="en-US" b="1" dirty="0" smtClean="0">
                <a:solidFill>
                  <a:srgbClr val="000000"/>
                </a:solidFill>
              </a:rPr>
              <a:t>Is a proposed exclusion distance okay for varied buildings?</a:t>
            </a:r>
            <a:endParaRPr lang="en-US" b="1"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572000" y="1268760"/>
            <a:ext cx="4051837" cy="50479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2636912"/>
            <a:ext cx="3528392" cy="432048"/>
          </a:xfrm>
          <a:prstGeom prst="roundRect">
            <a:avLst>
              <a:gd name="adj" fmla="val 4320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Workshop Agenda</a:t>
            </a:r>
            <a:endParaRPr lang="en-US" dirty="0"/>
          </a:p>
        </p:txBody>
      </p:sp>
      <p:sp>
        <p:nvSpPr>
          <p:cNvPr id="3" name="Text Placeholder 2"/>
          <p:cNvSpPr>
            <a:spLocks noGrp="1"/>
          </p:cNvSpPr>
          <p:nvPr>
            <p:ph type="body" sz="quarter" idx="10"/>
          </p:nvPr>
        </p:nvSpPr>
        <p:spPr>
          <a:xfrm>
            <a:off x="904875" y="1310400"/>
            <a:ext cx="7772400" cy="3558760"/>
          </a:xfrm>
        </p:spPr>
        <p:txBody>
          <a:bodyPr/>
          <a:lstStyle/>
          <a:p>
            <a:r>
              <a:rPr lang="en-US" dirty="0" smtClean="0"/>
              <a:t>Welcome, Introductions, Safety Issues</a:t>
            </a:r>
          </a:p>
          <a:p>
            <a:r>
              <a:rPr lang="en-US" dirty="0" smtClean="0"/>
              <a:t>Update on ITRC VI Workgroup</a:t>
            </a:r>
          </a:p>
          <a:p>
            <a:r>
              <a:rPr lang="en-US" dirty="0" smtClean="0"/>
              <a:t>Update on EPA OUST</a:t>
            </a:r>
          </a:p>
          <a:p>
            <a:r>
              <a:rPr lang="en-US" b="1" dirty="0" err="1" smtClean="0">
                <a:solidFill>
                  <a:srgbClr val="C00000"/>
                </a:solidFill>
              </a:rPr>
              <a:t>BioVapor</a:t>
            </a:r>
            <a:r>
              <a:rPr lang="en-US" b="1" dirty="0" smtClean="0">
                <a:solidFill>
                  <a:srgbClr val="C00000"/>
                </a:solidFill>
              </a:rPr>
              <a:t> and other models</a:t>
            </a:r>
            <a:r>
              <a:rPr lang="en-US" dirty="0" smtClean="0"/>
              <a:t>; and Introduction to Exclusion Criteria</a:t>
            </a:r>
          </a:p>
          <a:p>
            <a:r>
              <a:rPr lang="en-US" dirty="0" smtClean="0"/>
              <a:t>Evaluating the Vapor Intrusion Pathway - Studies </a:t>
            </a:r>
          </a:p>
          <a:p>
            <a:r>
              <a:rPr lang="en-US" dirty="0" smtClean="0"/>
              <a:t>Sampling </a:t>
            </a:r>
            <a:r>
              <a:rPr lang="en-US" dirty="0" smtClean="0"/>
              <a:t>and Analysis	</a:t>
            </a:r>
          </a:p>
          <a:p>
            <a:r>
              <a:rPr lang="en-US" dirty="0" smtClean="0"/>
              <a:t>Case Studies/ Lessons</a:t>
            </a:r>
          </a:p>
          <a:p>
            <a:r>
              <a:rPr lang="en-US" dirty="0" smtClean="0"/>
              <a:t>Summary</a:t>
            </a:r>
          </a:p>
          <a:p>
            <a:endParaRPr lang="en-US" dirty="0"/>
          </a:p>
        </p:txBody>
      </p:sp>
      <p:sp>
        <p:nvSpPr>
          <p:cNvPr id="5" name="TextBox 4"/>
          <p:cNvSpPr txBox="1"/>
          <p:nvPr/>
        </p:nvSpPr>
        <p:spPr>
          <a:xfrm>
            <a:off x="7236296" y="5157192"/>
            <a:ext cx="1390124" cy="361637"/>
          </a:xfrm>
          <a:prstGeom prst="rect">
            <a:avLst/>
          </a:prstGeom>
          <a:noFill/>
        </p:spPr>
        <p:txBody>
          <a:bodyPr wrap="none" rtlCol="0">
            <a:spAutoFit/>
          </a:bodyPr>
          <a:lstStyle/>
          <a:p>
            <a:pPr>
              <a:lnSpc>
                <a:spcPts val="2100"/>
              </a:lnSpc>
              <a:spcAft>
                <a:spcPts val="1200"/>
              </a:spcAft>
            </a:pPr>
            <a:r>
              <a:rPr lang="en-US" b="1" i="1" dirty="0" smtClean="0">
                <a:solidFill>
                  <a:srgbClr val="FF0000"/>
                </a:solidFill>
              </a:rPr>
              <a:t>30 minutes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srcRect/>
          <a:stretch>
            <a:fillRect/>
          </a:stretch>
        </p:blipFill>
        <p:spPr bwMode="auto">
          <a:xfrm>
            <a:off x="2049651" y="1196752"/>
            <a:ext cx="4898613" cy="4524921"/>
          </a:xfrm>
          <a:prstGeom prst="rect">
            <a:avLst/>
          </a:prstGeom>
          <a:noFill/>
          <a:ln w="9525">
            <a:noFill/>
            <a:miter lim="800000"/>
            <a:headEnd/>
            <a:tailEnd/>
          </a:ln>
        </p:spPr>
      </p:pic>
      <p:sp>
        <p:nvSpPr>
          <p:cNvPr id="19" name="Rounded Rectangle 18"/>
          <p:cNvSpPr/>
          <p:nvPr/>
        </p:nvSpPr>
        <p:spPr>
          <a:xfrm>
            <a:off x="6876256" y="3501008"/>
            <a:ext cx="2160240" cy="2232248"/>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876256" y="836712"/>
            <a:ext cx="2160240" cy="2592288"/>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5496" y="3284984"/>
            <a:ext cx="2160240" cy="2448272"/>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5496" y="908720"/>
            <a:ext cx="2160240" cy="2088232"/>
          </a:xfrm>
          <a:prstGeom prst="round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Model Application 4A: Scenario Type Classification</a:t>
            </a:r>
            <a:endParaRPr lang="en-US" dirty="0"/>
          </a:p>
        </p:txBody>
      </p:sp>
      <p:sp>
        <p:nvSpPr>
          <p:cNvPr id="7" name="TextBox 6"/>
          <p:cNvSpPr txBox="1"/>
          <p:nvPr/>
        </p:nvSpPr>
        <p:spPr>
          <a:xfrm>
            <a:off x="35496" y="6165304"/>
            <a:ext cx="8964488" cy="307777"/>
          </a:xfrm>
          <a:prstGeom prst="rect">
            <a:avLst/>
          </a:prstGeom>
          <a:noFill/>
        </p:spPr>
        <p:txBody>
          <a:bodyPr wrap="square" rtlCol="0">
            <a:spAutoFit/>
          </a:bodyPr>
          <a:lstStyle/>
          <a:p>
            <a:pPr algn="ctr">
              <a:spcAft>
                <a:spcPts val="0"/>
              </a:spcAft>
            </a:pPr>
            <a:r>
              <a:rPr lang="en-US" sz="1400" b="1" dirty="0" smtClean="0">
                <a:solidFill>
                  <a:srgbClr val="000000"/>
                </a:solidFill>
              </a:rPr>
              <a:t>Profile Type Classes from: </a:t>
            </a:r>
            <a:r>
              <a:rPr lang="en-US" sz="1400" b="1" dirty="0" err="1" smtClean="0">
                <a:solidFill>
                  <a:srgbClr val="000000"/>
                </a:solidFill>
              </a:rPr>
              <a:t>Roggemans</a:t>
            </a:r>
            <a:r>
              <a:rPr lang="en-US" sz="1400" b="1" dirty="0" smtClean="0">
                <a:solidFill>
                  <a:srgbClr val="000000"/>
                </a:solidFill>
              </a:rPr>
              <a:t>, et al., 2001: API Soil and Groundwater Research Bulletin No. 15. </a:t>
            </a:r>
          </a:p>
        </p:txBody>
      </p:sp>
      <p:pic>
        <p:nvPicPr>
          <p:cNvPr id="2051" name="Picture 3"/>
          <p:cNvPicPr>
            <a:picLocks noChangeAspect="1" noChangeArrowheads="1"/>
          </p:cNvPicPr>
          <p:nvPr/>
        </p:nvPicPr>
        <p:blipFill>
          <a:blip r:embed="rId4" cstate="print"/>
          <a:srcRect/>
          <a:stretch>
            <a:fillRect/>
          </a:stretch>
        </p:blipFill>
        <p:spPr bwMode="auto">
          <a:xfrm>
            <a:off x="107504" y="4149080"/>
            <a:ext cx="2016224" cy="1416982"/>
          </a:xfrm>
          <a:prstGeom prst="rect">
            <a:avLst/>
          </a:prstGeom>
          <a:noFill/>
          <a:ln w="9525">
            <a:noFill/>
            <a:miter lim="800000"/>
            <a:headEnd/>
            <a:tailEnd/>
          </a:ln>
        </p:spPr>
      </p:pic>
      <p:sp>
        <p:nvSpPr>
          <p:cNvPr id="9" name="TextBox 8"/>
          <p:cNvSpPr txBox="1"/>
          <p:nvPr/>
        </p:nvSpPr>
        <p:spPr>
          <a:xfrm>
            <a:off x="35495" y="3284984"/>
            <a:ext cx="1953295" cy="900246"/>
          </a:xfrm>
          <a:prstGeom prst="rect">
            <a:avLst/>
          </a:prstGeom>
          <a:noFill/>
        </p:spPr>
        <p:txBody>
          <a:bodyPr wrap="square" rtlCol="0">
            <a:spAutoFit/>
          </a:bodyPr>
          <a:lstStyle/>
          <a:p>
            <a:pPr algn="ctr">
              <a:lnSpc>
                <a:spcPts val="2100"/>
              </a:lnSpc>
              <a:spcAft>
                <a:spcPts val="0"/>
              </a:spcAft>
            </a:pPr>
            <a:r>
              <a:rPr lang="en-US" sz="1600" b="1" dirty="0" smtClean="0">
                <a:solidFill>
                  <a:srgbClr val="000000"/>
                </a:solidFill>
              </a:rPr>
              <a:t>Type A:</a:t>
            </a:r>
          </a:p>
          <a:p>
            <a:pPr algn="ctr">
              <a:lnSpc>
                <a:spcPts val="2100"/>
              </a:lnSpc>
              <a:spcAft>
                <a:spcPts val="0"/>
              </a:spcAft>
            </a:pPr>
            <a:r>
              <a:rPr lang="en-US" sz="1600" b="1" dirty="0" smtClean="0">
                <a:solidFill>
                  <a:srgbClr val="000000"/>
                </a:solidFill>
              </a:rPr>
              <a:t>(Oxygen) Transport-Limited </a:t>
            </a:r>
          </a:p>
        </p:txBody>
      </p:sp>
      <p:pic>
        <p:nvPicPr>
          <p:cNvPr id="2052" name="Picture 4"/>
          <p:cNvPicPr>
            <a:picLocks noChangeAspect="1" noChangeArrowheads="1"/>
          </p:cNvPicPr>
          <p:nvPr/>
        </p:nvPicPr>
        <p:blipFill>
          <a:blip r:embed="rId5" cstate="print"/>
          <a:srcRect/>
          <a:stretch>
            <a:fillRect/>
          </a:stretch>
        </p:blipFill>
        <p:spPr bwMode="auto">
          <a:xfrm>
            <a:off x="6948264" y="4293096"/>
            <a:ext cx="2006809" cy="1296144"/>
          </a:xfrm>
          <a:prstGeom prst="rect">
            <a:avLst/>
          </a:prstGeom>
          <a:noFill/>
          <a:ln w="9525">
            <a:noFill/>
            <a:miter lim="800000"/>
            <a:headEnd/>
            <a:tailEnd/>
          </a:ln>
        </p:spPr>
      </p:pic>
      <p:sp>
        <p:nvSpPr>
          <p:cNvPr id="11" name="TextBox 10"/>
          <p:cNvSpPr txBox="1"/>
          <p:nvPr/>
        </p:nvSpPr>
        <p:spPr>
          <a:xfrm>
            <a:off x="7074481" y="3464858"/>
            <a:ext cx="1745991" cy="900246"/>
          </a:xfrm>
          <a:prstGeom prst="rect">
            <a:avLst/>
          </a:prstGeom>
          <a:noFill/>
        </p:spPr>
        <p:txBody>
          <a:bodyPr wrap="none" rtlCol="0">
            <a:spAutoFit/>
          </a:bodyPr>
          <a:lstStyle/>
          <a:p>
            <a:pPr algn="ctr">
              <a:lnSpc>
                <a:spcPts val="2100"/>
              </a:lnSpc>
              <a:spcAft>
                <a:spcPts val="0"/>
              </a:spcAft>
            </a:pPr>
            <a:r>
              <a:rPr lang="en-US" sz="1600" b="1" dirty="0" smtClean="0">
                <a:solidFill>
                  <a:srgbClr val="000000"/>
                </a:solidFill>
              </a:rPr>
              <a:t>Type B:</a:t>
            </a:r>
          </a:p>
          <a:p>
            <a:pPr algn="ctr">
              <a:lnSpc>
                <a:spcPts val="2100"/>
              </a:lnSpc>
              <a:spcAft>
                <a:spcPts val="0"/>
              </a:spcAft>
            </a:pPr>
            <a:r>
              <a:rPr lang="en-US" sz="1600" b="1" dirty="0" smtClean="0">
                <a:solidFill>
                  <a:srgbClr val="000000"/>
                </a:solidFill>
              </a:rPr>
              <a:t>Biodegradation </a:t>
            </a:r>
          </a:p>
          <a:p>
            <a:pPr algn="ctr">
              <a:lnSpc>
                <a:spcPts val="2100"/>
              </a:lnSpc>
              <a:spcAft>
                <a:spcPts val="0"/>
              </a:spcAft>
            </a:pPr>
            <a:r>
              <a:rPr lang="en-US" sz="1600" b="1" dirty="0" smtClean="0">
                <a:solidFill>
                  <a:srgbClr val="000000"/>
                </a:solidFill>
              </a:rPr>
              <a:t>Rate - Limited </a:t>
            </a:r>
          </a:p>
        </p:txBody>
      </p:sp>
      <p:pic>
        <p:nvPicPr>
          <p:cNvPr id="2053" name="Picture 5"/>
          <p:cNvPicPr>
            <a:picLocks noChangeAspect="1" noChangeArrowheads="1"/>
          </p:cNvPicPr>
          <p:nvPr/>
        </p:nvPicPr>
        <p:blipFill>
          <a:blip r:embed="rId6" cstate="print"/>
          <a:srcRect/>
          <a:stretch>
            <a:fillRect/>
          </a:stretch>
        </p:blipFill>
        <p:spPr bwMode="auto">
          <a:xfrm>
            <a:off x="107504" y="1556792"/>
            <a:ext cx="2037066" cy="1296144"/>
          </a:xfrm>
          <a:prstGeom prst="rect">
            <a:avLst/>
          </a:prstGeom>
          <a:noFill/>
          <a:ln w="9525">
            <a:noFill/>
            <a:miter lim="800000"/>
            <a:headEnd/>
            <a:tailEnd/>
          </a:ln>
        </p:spPr>
      </p:pic>
      <p:sp>
        <p:nvSpPr>
          <p:cNvPr id="13" name="TextBox 12"/>
          <p:cNvSpPr txBox="1"/>
          <p:nvPr/>
        </p:nvSpPr>
        <p:spPr>
          <a:xfrm>
            <a:off x="179512" y="927769"/>
            <a:ext cx="1861407" cy="610295"/>
          </a:xfrm>
          <a:prstGeom prst="rect">
            <a:avLst/>
          </a:prstGeom>
          <a:noFill/>
        </p:spPr>
        <p:txBody>
          <a:bodyPr wrap="none" rtlCol="0">
            <a:spAutoFit/>
          </a:bodyPr>
          <a:lstStyle/>
          <a:p>
            <a:pPr algn="ctr">
              <a:lnSpc>
                <a:spcPts val="2100"/>
              </a:lnSpc>
              <a:spcAft>
                <a:spcPts val="0"/>
              </a:spcAft>
            </a:pPr>
            <a:r>
              <a:rPr lang="en-US" sz="1600" b="1" dirty="0" smtClean="0">
                <a:solidFill>
                  <a:srgbClr val="000000"/>
                </a:solidFill>
              </a:rPr>
              <a:t>Type C: </a:t>
            </a:r>
          </a:p>
          <a:p>
            <a:pPr algn="ctr">
              <a:lnSpc>
                <a:spcPts val="2100"/>
              </a:lnSpc>
              <a:spcAft>
                <a:spcPts val="0"/>
              </a:spcAft>
            </a:pPr>
            <a:r>
              <a:rPr lang="en-US" sz="1600" b="1" dirty="0" smtClean="0">
                <a:solidFill>
                  <a:srgbClr val="000000"/>
                </a:solidFill>
              </a:rPr>
              <a:t>Oxygen Deficient</a:t>
            </a:r>
          </a:p>
        </p:txBody>
      </p:sp>
      <p:pic>
        <p:nvPicPr>
          <p:cNvPr id="2054" name="Picture 6"/>
          <p:cNvPicPr>
            <a:picLocks noChangeAspect="1" noChangeArrowheads="1"/>
          </p:cNvPicPr>
          <p:nvPr/>
        </p:nvPicPr>
        <p:blipFill>
          <a:blip r:embed="rId7" cstate="print"/>
          <a:srcRect/>
          <a:stretch>
            <a:fillRect/>
          </a:stretch>
        </p:blipFill>
        <p:spPr bwMode="auto">
          <a:xfrm>
            <a:off x="6948264" y="1916832"/>
            <a:ext cx="2025264" cy="1368152"/>
          </a:xfrm>
          <a:prstGeom prst="rect">
            <a:avLst/>
          </a:prstGeom>
          <a:noFill/>
          <a:ln w="9525">
            <a:noFill/>
            <a:miter lim="800000"/>
            <a:headEnd/>
            <a:tailEnd/>
          </a:ln>
        </p:spPr>
      </p:pic>
      <p:sp>
        <p:nvSpPr>
          <p:cNvPr id="15" name="TextBox 14"/>
          <p:cNvSpPr txBox="1"/>
          <p:nvPr/>
        </p:nvSpPr>
        <p:spPr>
          <a:xfrm>
            <a:off x="7020272" y="819289"/>
            <a:ext cx="1872208" cy="1169551"/>
          </a:xfrm>
          <a:prstGeom prst="rect">
            <a:avLst/>
          </a:prstGeom>
          <a:noFill/>
        </p:spPr>
        <p:txBody>
          <a:bodyPr wrap="square" rtlCol="0">
            <a:spAutoFit/>
          </a:bodyPr>
          <a:lstStyle/>
          <a:p>
            <a:pPr algn="ctr">
              <a:lnSpc>
                <a:spcPts val="2100"/>
              </a:lnSpc>
              <a:spcAft>
                <a:spcPts val="0"/>
              </a:spcAft>
            </a:pPr>
            <a:r>
              <a:rPr lang="en-US" sz="1600" b="1" dirty="0" smtClean="0">
                <a:solidFill>
                  <a:srgbClr val="000000"/>
                </a:solidFill>
              </a:rPr>
              <a:t>Type D: </a:t>
            </a:r>
          </a:p>
          <a:p>
            <a:pPr algn="ctr">
              <a:lnSpc>
                <a:spcPts val="2100"/>
              </a:lnSpc>
              <a:spcAft>
                <a:spcPts val="0"/>
              </a:spcAft>
            </a:pPr>
            <a:r>
              <a:rPr lang="en-US" sz="1600" b="1" dirty="0" smtClean="0">
                <a:solidFill>
                  <a:srgbClr val="000000"/>
                </a:solidFill>
              </a:rPr>
              <a:t>Low Diffusion (compared to degradation)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Gas Profile Interpretations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11560" y="1268760"/>
            <a:ext cx="7865185" cy="5237857"/>
          </a:xfrm>
          <a:prstGeom prst="rect">
            <a:avLst/>
          </a:prstGeom>
          <a:noFill/>
          <a:ln w="9525">
            <a:noFill/>
            <a:miter lim="800000"/>
            <a:headEnd/>
            <a:tailEnd/>
          </a:ln>
        </p:spPr>
      </p:pic>
      <p:sp>
        <p:nvSpPr>
          <p:cNvPr id="5" name="Rectangle 4"/>
          <p:cNvSpPr/>
          <p:nvPr/>
        </p:nvSpPr>
        <p:spPr>
          <a:xfrm>
            <a:off x="971600" y="836712"/>
            <a:ext cx="6768752" cy="369332"/>
          </a:xfrm>
          <a:prstGeom prst="rect">
            <a:avLst/>
          </a:prstGeom>
        </p:spPr>
        <p:txBody>
          <a:bodyPr wrap="square">
            <a:spAutoFit/>
          </a:bodyPr>
          <a:lstStyle/>
          <a:p>
            <a:pPr algn="ctr">
              <a:defRPr/>
            </a:pPr>
            <a:r>
              <a:rPr lang="en-US" b="1" i="1" dirty="0" smtClean="0"/>
              <a:t>Biodegradation Model  helps classify  ranges of behavior:</a:t>
            </a:r>
            <a:endParaRPr lang="en-US" b="1" i="1"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552" y="2492896"/>
            <a:ext cx="8136904" cy="79208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Sensitivity Analysis 1:</a:t>
            </a:r>
            <a:endParaRPr lang="en-US" dirty="0"/>
          </a:p>
        </p:txBody>
      </p:sp>
      <p:sp>
        <p:nvSpPr>
          <p:cNvPr id="3" name="Text Placeholder 2"/>
          <p:cNvSpPr>
            <a:spLocks noGrp="1"/>
          </p:cNvSpPr>
          <p:nvPr>
            <p:ph type="body" sz="quarter" idx="10"/>
          </p:nvPr>
        </p:nvSpPr>
        <p:spPr>
          <a:xfrm>
            <a:off x="683568" y="1412776"/>
            <a:ext cx="7772400" cy="3990808"/>
          </a:xfrm>
        </p:spPr>
        <p:txBody>
          <a:bodyPr/>
          <a:lstStyle/>
          <a:p>
            <a:r>
              <a:rPr lang="en-US" dirty="0" smtClean="0">
                <a:solidFill>
                  <a:srgbClr val="000000"/>
                </a:solidFill>
              </a:rPr>
              <a:t>“Some required or optional model inputs parameters such as oxygen concentration below the building foundation and baseline soil oxygen respiration rate are not commonly measured during site investigation. </a:t>
            </a:r>
            <a:r>
              <a:rPr lang="en-US" b="1" dirty="0" smtClean="0">
                <a:solidFill>
                  <a:srgbClr val="000000"/>
                </a:solidFill>
              </a:rPr>
              <a:t>…the user should conduct a sensitivity analysis in order to evaluate the effect of input parameter value uncertainty on the model results</a:t>
            </a:r>
            <a:r>
              <a:rPr lang="en-US" dirty="0" smtClean="0">
                <a:solidFill>
                  <a:srgbClr val="000000"/>
                </a:solidFill>
              </a:rPr>
              <a:t>”</a:t>
            </a:r>
          </a:p>
          <a:p>
            <a:r>
              <a:rPr lang="en-US" dirty="0" smtClean="0">
                <a:solidFill>
                  <a:srgbClr val="000000"/>
                </a:solidFill>
              </a:rPr>
              <a:t>“Users of this model should not rely exclusively on the information contained in this document.   Sound business, scientific, engineering, and safety judgment should be used in employing the information contained herein.”</a:t>
            </a:r>
          </a:p>
          <a:p>
            <a:r>
              <a:rPr lang="en-US" dirty="0" smtClean="0">
                <a:solidFill>
                  <a:srgbClr val="000000"/>
                </a:solidFill>
              </a:rPr>
              <a:t>Neither API nor any….</a:t>
            </a:r>
          </a:p>
          <a:p>
            <a:pPr lvl="1"/>
            <a:endParaRPr lang="en-US" dirty="0">
              <a:solidFill>
                <a:srgbClr val="000000"/>
              </a:solidFill>
            </a:endParaRPr>
          </a:p>
        </p:txBody>
      </p:sp>
      <p:sp>
        <p:nvSpPr>
          <p:cNvPr id="5" name="Rectangle 4"/>
          <p:cNvSpPr/>
          <p:nvPr/>
        </p:nvSpPr>
        <p:spPr>
          <a:xfrm>
            <a:off x="1619672" y="5949280"/>
            <a:ext cx="5400600" cy="598690"/>
          </a:xfrm>
          <a:prstGeom prst="rect">
            <a:avLst/>
          </a:prstGeom>
        </p:spPr>
        <p:txBody>
          <a:bodyPr wrap="square">
            <a:spAutoFit/>
          </a:bodyPr>
          <a:lstStyle/>
          <a:p>
            <a:pPr>
              <a:lnSpc>
                <a:spcPts val="2100"/>
              </a:lnSpc>
              <a:spcAft>
                <a:spcPts val="0"/>
              </a:spcAft>
            </a:pPr>
            <a:r>
              <a:rPr lang="en-US" sz="1200" b="1" dirty="0" smtClean="0">
                <a:solidFill>
                  <a:srgbClr val="000000"/>
                </a:solidFill>
              </a:rPr>
              <a:t>Weaver, J. (2012). </a:t>
            </a:r>
            <a:r>
              <a:rPr lang="en-US" sz="1200" b="1" dirty="0" err="1" smtClean="0">
                <a:solidFill>
                  <a:srgbClr val="000000"/>
                </a:solidFill>
              </a:rPr>
              <a:t>BioVapor</a:t>
            </a:r>
            <a:r>
              <a:rPr lang="en-US" sz="1200" b="1" dirty="0" smtClean="0">
                <a:solidFill>
                  <a:srgbClr val="000000"/>
                </a:solidFill>
              </a:rPr>
              <a:t> Model Evaluation, For  23rd National Tanks Conference Workshop St. Louis, Missouri,  March 18, 2012</a:t>
            </a:r>
          </a:p>
        </p:txBody>
      </p:sp>
      <p:sp>
        <p:nvSpPr>
          <p:cNvPr id="6" name="Rectangle 5"/>
          <p:cNvSpPr/>
          <p:nvPr/>
        </p:nvSpPr>
        <p:spPr>
          <a:xfrm>
            <a:off x="395536" y="836712"/>
            <a:ext cx="2762359" cy="369332"/>
          </a:xfrm>
          <a:prstGeom prst="rect">
            <a:avLst/>
          </a:prstGeom>
        </p:spPr>
        <p:txBody>
          <a:bodyPr wrap="none">
            <a:spAutoFit/>
          </a:bodyPr>
          <a:lstStyle/>
          <a:p>
            <a:pPr>
              <a:buNone/>
            </a:pPr>
            <a:r>
              <a:rPr lang="en-US" b="1" dirty="0" err="1" smtClean="0">
                <a:solidFill>
                  <a:srgbClr val="000000"/>
                </a:solidFill>
              </a:rPr>
              <a:t>BioVapor</a:t>
            </a:r>
            <a:r>
              <a:rPr lang="en-US" b="1" dirty="0" smtClean="0">
                <a:solidFill>
                  <a:srgbClr val="000000"/>
                </a:solidFill>
              </a:rPr>
              <a:t> User’s Guide:</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55776" y="4869160"/>
            <a:ext cx="4536504" cy="43204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31640" y="2564904"/>
            <a:ext cx="6984776" cy="79208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31640" y="2204864"/>
            <a:ext cx="3096344"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Sensitivity Analysis 2:</a:t>
            </a:r>
            <a:endParaRPr lang="en-US" dirty="0"/>
          </a:p>
        </p:txBody>
      </p:sp>
      <p:sp>
        <p:nvSpPr>
          <p:cNvPr id="3" name="Text Placeholder 2"/>
          <p:cNvSpPr>
            <a:spLocks noGrp="1"/>
          </p:cNvSpPr>
          <p:nvPr>
            <p:ph type="body" sz="quarter" idx="10"/>
          </p:nvPr>
        </p:nvSpPr>
        <p:spPr>
          <a:xfrm>
            <a:off x="904875" y="1382408"/>
            <a:ext cx="7772400" cy="4062816"/>
          </a:xfrm>
        </p:spPr>
        <p:txBody>
          <a:bodyPr/>
          <a:lstStyle/>
          <a:p>
            <a:r>
              <a:rPr lang="en-US" b="1" dirty="0" smtClean="0">
                <a:solidFill>
                  <a:srgbClr val="000000"/>
                </a:solidFill>
              </a:rPr>
              <a:t>Parameter importance ranking</a:t>
            </a:r>
          </a:p>
          <a:p>
            <a:pPr lvl="1"/>
            <a:r>
              <a:rPr lang="en-US" b="1" dirty="0" smtClean="0">
                <a:solidFill>
                  <a:srgbClr val="000000"/>
                </a:solidFill>
              </a:rPr>
              <a:t>Primary  </a:t>
            </a:r>
          </a:p>
          <a:p>
            <a:pPr lvl="2"/>
            <a:r>
              <a:rPr lang="en-US" sz="1800" b="1" dirty="0" smtClean="0">
                <a:solidFill>
                  <a:srgbClr val="000000"/>
                </a:solidFill>
              </a:rPr>
              <a:t>Depth, source concentration</a:t>
            </a:r>
          </a:p>
          <a:p>
            <a:pPr lvl="2"/>
            <a:r>
              <a:rPr lang="en-US" sz="1800" b="1" dirty="0" smtClean="0">
                <a:solidFill>
                  <a:srgbClr val="000000"/>
                </a:solidFill>
              </a:rPr>
              <a:t>Oxygen content, biodegradation rate, foundation air flow, soil moisture content</a:t>
            </a:r>
          </a:p>
          <a:p>
            <a:pPr lvl="1"/>
            <a:r>
              <a:rPr lang="en-US" b="1" dirty="0" smtClean="0">
                <a:solidFill>
                  <a:srgbClr val="000000"/>
                </a:solidFill>
              </a:rPr>
              <a:t>Secondary</a:t>
            </a:r>
          </a:p>
          <a:p>
            <a:pPr lvl="2"/>
            <a:r>
              <a:rPr lang="en-US" b="1" dirty="0" smtClean="0">
                <a:solidFill>
                  <a:srgbClr val="000000"/>
                </a:solidFill>
              </a:rPr>
              <a:t>Air exchange rate, other factors in J&amp;E</a:t>
            </a:r>
          </a:p>
          <a:p>
            <a:pPr lvl="1"/>
            <a:r>
              <a:rPr lang="en-US" b="1" dirty="0" smtClean="0">
                <a:solidFill>
                  <a:srgbClr val="000000"/>
                </a:solidFill>
              </a:rPr>
              <a:t>Results will be more strongly dependent on source depth and strength than analogous J&amp;E, and unless the source is right below foundation, less dependent on building parameters.</a:t>
            </a:r>
          </a:p>
          <a:p>
            <a:pPr lvl="1"/>
            <a:endParaRPr lang="en-US" b="1" dirty="0">
              <a:solidFill>
                <a:srgbClr val="000000"/>
              </a:solidFill>
            </a:endParaRPr>
          </a:p>
        </p:txBody>
      </p:sp>
      <p:sp>
        <p:nvSpPr>
          <p:cNvPr id="5" name="Rectangle 4"/>
          <p:cNvSpPr/>
          <p:nvPr/>
        </p:nvSpPr>
        <p:spPr>
          <a:xfrm>
            <a:off x="1043608" y="5661248"/>
            <a:ext cx="6840760" cy="830997"/>
          </a:xfrm>
          <a:prstGeom prst="rect">
            <a:avLst/>
          </a:prstGeom>
        </p:spPr>
        <p:txBody>
          <a:bodyPr wrap="square">
            <a:spAutoFit/>
          </a:bodyPr>
          <a:lstStyle/>
          <a:p>
            <a:pPr marL="274320" indent="-457200">
              <a:spcAft>
                <a:spcPts val="0"/>
              </a:spcAft>
            </a:pPr>
            <a:r>
              <a:rPr lang="en-US" sz="1200" b="1" dirty="0" smtClean="0">
                <a:solidFill>
                  <a:srgbClr val="000000"/>
                </a:solidFill>
              </a:rPr>
              <a:t>Weaver, J. (2012). </a:t>
            </a:r>
            <a:r>
              <a:rPr lang="en-US" sz="1200" b="1" dirty="0" err="1" smtClean="0">
                <a:solidFill>
                  <a:srgbClr val="000000"/>
                </a:solidFill>
              </a:rPr>
              <a:t>BioVapor</a:t>
            </a:r>
            <a:r>
              <a:rPr lang="en-US" sz="1200" b="1" dirty="0" smtClean="0">
                <a:solidFill>
                  <a:srgbClr val="000000"/>
                </a:solidFill>
              </a:rPr>
              <a:t> Model Evaluation, For  23rd National Tanks Conference Workshop St. Louis, Missouri,  March 18, 2012.</a:t>
            </a:r>
          </a:p>
          <a:p>
            <a:pPr marL="274320" indent="-457200">
              <a:spcAft>
                <a:spcPts val="0"/>
              </a:spcAft>
            </a:pPr>
            <a:r>
              <a:rPr lang="en-US" sz="1200" b="1" dirty="0" err="1" smtClean="0">
                <a:solidFill>
                  <a:srgbClr val="000000"/>
                </a:solidFill>
              </a:rPr>
              <a:t>Picone</a:t>
            </a:r>
            <a:r>
              <a:rPr lang="en-US" sz="1200" b="1" dirty="0" smtClean="0">
                <a:solidFill>
                  <a:srgbClr val="000000"/>
                </a:solidFill>
              </a:rPr>
              <a:t>, S. et al., 2012: Environmental Toxicology and Chemistry, Vol. 31, No. 5, pp. 1042–1052, 2012.</a:t>
            </a:r>
          </a:p>
        </p:txBody>
      </p:sp>
      <p:sp>
        <p:nvSpPr>
          <p:cNvPr id="6" name="Rectangle 5"/>
          <p:cNvSpPr/>
          <p:nvPr/>
        </p:nvSpPr>
        <p:spPr>
          <a:xfrm>
            <a:off x="539552" y="908720"/>
            <a:ext cx="5006627" cy="400110"/>
          </a:xfrm>
          <a:prstGeom prst="rect">
            <a:avLst/>
          </a:prstGeom>
        </p:spPr>
        <p:txBody>
          <a:bodyPr wrap="none">
            <a:spAutoFit/>
          </a:bodyPr>
          <a:lstStyle/>
          <a:p>
            <a:pPr>
              <a:buNone/>
            </a:pPr>
            <a:r>
              <a:rPr lang="en-US" sz="2000" b="1" i="1" dirty="0" err="1" smtClean="0">
                <a:solidFill>
                  <a:srgbClr val="C00000"/>
                </a:solidFill>
              </a:rPr>
              <a:t>BioVapor</a:t>
            </a:r>
            <a:r>
              <a:rPr lang="en-US" sz="2000" b="1" i="1" dirty="0" smtClean="0">
                <a:solidFill>
                  <a:srgbClr val="C00000"/>
                </a:solidFill>
              </a:rPr>
              <a:t> versus Johnson and Ettinger:</a:t>
            </a:r>
          </a:p>
        </p:txBody>
      </p:sp>
      <p:cxnSp>
        <p:nvCxnSpPr>
          <p:cNvPr id="11" name="Straight Connector 10"/>
          <p:cNvCxnSpPr/>
          <p:nvPr/>
        </p:nvCxnSpPr>
        <p:spPr>
          <a:xfrm>
            <a:off x="395536" y="5517232"/>
            <a:ext cx="828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BioVapor</a:t>
            </a:r>
            <a:r>
              <a:rPr lang="en-US" dirty="0" smtClean="0"/>
              <a:t> Model: Forward Plan</a:t>
            </a:r>
            <a:endParaRPr lang="en-US" dirty="0"/>
          </a:p>
        </p:txBody>
      </p:sp>
      <p:sp>
        <p:nvSpPr>
          <p:cNvPr id="3" name="Text Placeholder 2"/>
          <p:cNvSpPr>
            <a:spLocks noGrp="1"/>
          </p:cNvSpPr>
          <p:nvPr>
            <p:ph type="body" sz="quarter" idx="10"/>
          </p:nvPr>
        </p:nvSpPr>
        <p:spPr>
          <a:xfrm>
            <a:off x="755576" y="1196752"/>
            <a:ext cx="7772400" cy="5071350"/>
          </a:xfrm>
        </p:spPr>
        <p:txBody>
          <a:bodyPr/>
          <a:lstStyle/>
          <a:p>
            <a:r>
              <a:rPr lang="en-US" b="1" dirty="0" smtClean="0">
                <a:solidFill>
                  <a:srgbClr val="000000"/>
                </a:solidFill>
              </a:rPr>
              <a:t>Use:</a:t>
            </a:r>
          </a:p>
          <a:p>
            <a:pPr lvl="1"/>
            <a:r>
              <a:rPr lang="en-US" b="1" dirty="0" smtClean="0">
                <a:solidFill>
                  <a:srgbClr val="000000"/>
                </a:solidFill>
              </a:rPr>
              <a:t>Improved Understanding, Oxygen Requirements, Sensitivity</a:t>
            </a:r>
          </a:p>
          <a:p>
            <a:pPr lvl="2"/>
            <a:r>
              <a:rPr lang="en-US" b="1" dirty="0" smtClean="0">
                <a:solidFill>
                  <a:srgbClr val="000000"/>
                </a:solidFill>
              </a:rPr>
              <a:t>Baseline Site Screening, Sample Plan Development, Training</a:t>
            </a:r>
          </a:p>
          <a:p>
            <a:pPr lvl="2"/>
            <a:r>
              <a:rPr lang="en-US" b="1" dirty="0" smtClean="0">
                <a:solidFill>
                  <a:srgbClr val="000000"/>
                </a:solidFill>
              </a:rPr>
              <a:t>What-if Analysis ( foundation / no foundation, etc.)	</a:t>
            </a:r>
          </a:p>
          <a:p>
            <a:pPr lvl="2"/>
            <a:r>
              <a:rPr lang="en-US" b="1" dirty="0" smtClean="0">
                <a:solidFill>
                  <a:srgbClr val="000000"/>
                </a:solidFill>
              </a:rPr>
              <a:t>It is .. a model</a:t>
            </a:r>
          </a:p>
          <a:p>
            <a:endParaRPr lang="en-US" b="1" dirty="0" smtClean="0">
              <a:solidFill>
                <a:srgbClr val="000000"/>
              </a:solidFill>
            </a:endParaRPr>
          </a:p>
          <a:p>
            <a:r>
              <a:rPr lang="en-US" b="1" dirty="0" smtClean="0">
                <a:solidFill>
                  <a:srgbClr val="000000"/>
                </a:solidFill>
              </a:rPr>
              <a:t>Review and Plans:</a:t>
            </a:r>
          </a:p>
          <a:p>
            <a:pPr lvl="1"/>
            <a:r>
              <a:rPr lang="en-US" b="1" dirty="0" smtClean="0">
                <a:solidFill>
                  <a:srgbClr val="000000"/>
                </a:solidFill>
              </a:rPr>
              <a:t>Validation and sensitivity analysis (EPA OUST, ORD)</a:t>
            </a:r>
          </a:p>
          <a:p>
            <a:pPr lvl="1"/>
            <a:r>
              <a:rPr lang="en-US" b="1" dirty="0" smtClean="0">
                <a:solidFill>
                  <a:srgbClr val="000000"/>
                </a:solidFill>
              </a:rPr>
              <a:t>EPA: recoding</a:t>
            </a:r>
          </a:p>
          <a:p>
            <a:pPr lvl="1"/>
            <a:r>
              <a:rPr lang="en-US" b="1" dirty="0" smtClean="0">
                <a:solidFill>
                  <a:srgbClr val="000000"/>
                </a:solidFill>
              </a:rPr>
              <a:t>API Workshop: Interactive Demonstration / Case Studies</a:t>
            </a:r>
          </a:p>
          <a:p>
            <a:pPr lvl="1"/>
            <a:r>
              <a:rPr lang="en-US" b="1" dirty="0" smtClean="0">
                <a:solidFill>
                  <a:srgbClr val="000000"/>
                </a:solidFill>
              </a:rPr>
              <a:t>Fixes and Updates:  Very Few ‘Bugs’ or Model Issues to Date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1259632" y="3573016"/>
            <a:ext cx="6048672" cy="1077218"/>
          </a:xfrm>
          <a:prstGeom prst="rect">
            <a:avLst/>
          </a:prstGeom>
          <a:noFill/>
          <a:ln w="9525">
            <a:noFill/>
            <a:miter lim="800000"/>
            <a:headEnd/>
            <a:tailEnd/>
          </a:ln>
        </p:spPr>
        <p:txBody>
          <a:bodyPr wrap="square">
            <a:spAutoFit/>
          </a:bodyPr>
          <a:lstStyle/>
          <a:p>
            <a:r>
              <a:rPr lang="en-US" sz="1600" b="1" dirty="0" smtClean="0">
                <a:solidFill>
                  <a:srgbClr val="000000"/>
                </a:solidFill>
                <a:latin typeface="Arial" charset="0"/>
              </a:rPr>
              <a:t>Questions (API):   Roger </a:t>
            </a:r>
            <a:r>
              <a:rPr lang="en-US" sz="1600" b="1" dirty="0">
                <a:solidFill>
                  <a:srgbClr val="000000"/>
                </a:solidFill>
                <a:latin typeface="Arial" charset="0"/>
              </a:rPr>
              <a:t>Claff, </a:t>
            </a:r>
            <a:r>
              <a:rPr lang="en-US" sz="1600" b="1" dirty="0" smtClean="0">
                <a:solidFill>
                  <a:srgbClr val="000000"/>
                </a:solidFill>
                <a:latin typeface="Arial" charset="0"/>
                <a:hlinkClick r:id="rId3"/>
              </a:rPr>
              <a:t>claff@api.org</a:t>
            </a:r>
            <a:r>
              <a:rPr lang="en-US" sz="1600" b="1" dirty="0" smtClean="0">
                <a:solidFill>
                  <a:srgbClr val="000000"/>
                </a:solidFill>
                <a:latin typeface="Arial" charset="0"/>
              </a:rPr>
              <a:t>, 202-682-8399; </a:t>
            </a:r>
          </a:p>
          <a:p>
            <a:r>
              <a:rPr lang="en-US" sz="1600" b="1" dirty="0" smtClean="0">
                <a:solidFill>
                  <a:srgbClr val="000000"/>
                </a:solidFill>
                <a:latin typeface="Arial" charset="0"/>
              </a:rPr>
              <a:t>      Bruce </a:t>
            </a:r>
            <a:r>
              <a:rPr lang="en-US" sz="1600" b="1" dirty="0">
                <a:solidFill>
                  <a:srgbClr val="000000"/>
                </a:solidFill>
                <a:latin typeface="Arial" charset="0"/>
              </a:rPr>
              <a:t>Bauman, </a:t>
            </a:r>
            <a:r>
              <a:rPr lang="en-US" sz="1600" b="1" dirty="0" smtClean="0">
                <a:solidFill>
                  <a:srgbClr val="000000"/>
                </a:solidFill>
                <a:latin typeface="Arial" charset="0"/>
                <a:hlinkClick r:id="rId4"/>
              </a:rPr>
              <a:t>Bauman@api.org</a:t>
            </a:r>
            <a:r>
              <a:rPr lang="en-US" sz="1600" b="1" dirty="0" smtClean="0">
                <a:solidFill>
                  <a:srgbClr val="000000"/>
                </a:solidFill>
                <a:latin typeface="Arial" charset="0"/>
              </a:rPr>
              <a:t>, 202-686-8345</a:t>
            </a:r>
          </a:p>
          <a:p>
            <a:r>
              <a:rPr lang="en-US" sz="1600" b="1" dirty="0" smtClean="0">
                <a:solidFill>
                  <a:srgbClr val="000000"/>
                </a:solidFill>
                <a:latin typeface="Arial" charset="0"/>
              </a:rPr>
              <a:t>Acknowledgements: Tom McHugh, Paul Newberry, </a:t>
            </a:r>
          </a:p>
          <a:p>
            <a:r>
              <a:rPr lang="en-US" sz="1600" b="1" dirty="0" smtClean="0">
                <a:solidFill>
                  <a:srgbClr val="000000"/>
                </a:solidFill>
                <a:latin typeface="Arial" charset="0"/>
              </a:rPr>
              <a:t>      GSI Environmental, Houston.</a:t>
            </a:r>
            <a:endParaRPr lang="en-US" sz="1600" b="1" dirty="0">
              <a:solidFill>
                <a:srgbClr val="000000"/>
              </a:solidFill>
              <a:latin typeface="Arial" charset="0"/>
            </a:endParaRPr>
          </a:p>
        </p:txBody>
      </p:sp>
      <p:sp>
        <p:nvSpPr>
          <p:cNvPr id="5" name="Title 4"/>
          <p:cNvSpPr>
            <a:spLocks noGrp="1"/>
          </p:cNvSpPr>
          <p:nvPr>
            <p:ph type="title"/>
          </p:nvPr>
        </p:nvSpPr>
        <p:spPr>
          <a:xfrm>
            <a:off x="457200" y="274638"/>
            <a:ext cx="8229600" cy="418058"/>
          </a:xfrm>
        </p:spPr>
        <p:txBody>
          <a:bodyPr rtlCol="0">
            <a:normAutofit/>
          </a:bodyPr>
          <a:lstStyle/>
          <a:p>
            <a:pPr eaLnBrk="1" fontAlgn="auto" hangingPunct="1">
              <a:spcAft>
                <a:spcPts val="0"/>
              </a:spcAft>
              <a:defRPr/>
            </a:pPr>
            <a:r>
              <a:rPr lang="en-US" b="1" dirty="0" smtClean="0"/>
              <a:t>American Petroleum Institute </a:t>
            </a:r>
            <a:r>
              <a:rPr lang="en-US" b="1" dirty="0" err="1" smtClean="0"/>
              <a:t>BioVapor</a:t>
            </a:r>
            <a:r>
              <a:rPr lang="en-US" b="1" dirty="0" smtClean="0"/>
              <a:t> Model</a:t>
            </a:r>
          </a:p>
        </p:txBody>
      </p:sp>
      <p:sp>
        <p:nvSpPr>
          <p:cNvPr id="8" name="Rectangle 7"/>
          <p:cNvSpPr>
            <a:spLocks noChangeArrowheads="1"/>
          </p:cNvSpPr>
          <p:nvPr/>
        </p:nvSpPr>
        <p:spPr bwMode="auto">
          <a:xfrm>
            <a:off x="323528" y="836712"/>
            <a:ext cx="8136904" cy="1077218"/>
          </a:xfrm>
          <a:prstGeom prst="rect">
            <a:avLst/>
          </a:prstGeom>
          <a:noFill/>
          <a:ln w="9525">
            <a:noFill/>
            <a:miter lim="800000"/>
            <a:headEnd/>
            <a:tailEnd/>
          </a:ln>
        </p:spPr>
        <p:txBody>
          <a:bodyPr wrap="square">
            <a:spAutoFit/>
          </a:bodyPr>
          <a:lstStyle/>
          <a:p>
            <a:r>
              <a:rPr lang="en-US" sz="1600" b="1" dirty="0" smtClean="0">
                <a:solidFill>
                  <a:srgbClr val="000000"/>
                </a:solidFill>
                <a:latin typeface="Arial" charset="0"/>
              </a:rPr>
              <a:t>Download at: </a:t>
            </a:r>
            <a:r>
              <a:rPr lang="en-US" sz="1600" b="1" dirty="0" smtClean="0">
                <a:solidFill>
                  <a:srgbClr val="000000"/>
                </a:solidFill>
                <a:latin typeface="Arial" charset="0"/>
                <a:hlinkClick r:id="rId5"/>
              </a:rPr>
              <a:t>www.api.org/pvi</a:t>
            </a:r>
            <a:endParaRPr lang="en-US" sz="1600" b="1" dirty="0" smtClean="0">
              <a:solidFill>
                <a:srgbClr val="000000"/>
              </a:solidFill>
              <a:latin typeface="Arial" charset="0"/>
            </a:endParaRPr>
          </a:p>
          <a:p>
            <a:r>
              <a:rPr lang="en-US" sz="1600" b="1" u="sng" dirty="0" smtClean="0">
                <a:solidFill>
                  <a:srgbClr val="000000"/>
                </a:solidFill>
                <a:latin typeface="Arial" charset="0"/>
              </a:rPr>
              <a:t>OR</a:t>
            </a:r>
            <a:r>
              <a:rPr lang="en-US" sz="1600" b="1" dirty="0" smtClean="0">
                <a:solidFill>
                  <a:srgbClr val="000000"/>
                </a:solidFill>
                <a:latin typeface="Arial" charset="0"/>
              </a:rPr>
              <a:t> Navigate www.api.org to </a:t>
            </a:r>
          </a:p>
          <a:p>
            <a:r>
              <a:rPr lang="en-US" sz="1600" b="1" dirty="0" smtClean="0">
                <a:solidFill>
                  <a:srgbClr val="000000"/>
                </a:solidFill>
                <a:latin typeface="Arial" charset="0"/>
              </a:rPr>
              <a:t>Environment, Health &amp; Safety &gt; Soil &amp; Groundwater Research &gt; Vapor Intrusion</a:t>
            </a:r>
          </a:p>
          <a:p>
            <a:r>
              <a:rPr lang="en-US" sz="1600" b="1" dirty="0" smtClean="0">
                <a:solidFill>
                  <a:srgbClr val="000000"/>
                </a:solidFill>
                <a:latin typeface="Arial" charset="0"/>
              </a:rPr>
              <a:t>Free, asks for registration information (update notification)</a:t>
            </a:r>
            <a:endParaRPr lang="en-US" sz="16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4008" y="2636912"/>
            <a:ext cx="3816424" cy="432048"/>
          </a:xfrm>
          <a:prstGeom prst="roundRect">
            <a:avLst>
              <a:gd name="adj" fmla="val 43201"/>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Workshop Agenda</a:t>
            </a:r>
            <a:endParaRPr lang="en-US" dirty="0"/>
          </a:p>
        </p:txBody>
      </p:sp>
      <p:sp>
        <p:nvSpPr>
          <p:cNvPr id="3" name="Text Placeholder 2"/>
          <p:cNvSpPr>
            <a:spLocks noGrp="1"/>
          </p:cNvSpPr>
          <p:nvPr>
            <p:ph type="body" sz="quarter" idx="10"/>
          </p:nvPr>
        </p:nvSpPr>
        <p:spPr>
          <a:xfrm>
            <a:off x="904875" y="1310400"/>
            <a:ext cx="7772400" cy="3558760"/>
          </a:xfrm>
        </p:spPr>
        <p:txBody>
          <a:bodyPr/>
          <a:lstStyle/>
          <a:p>
            <a:r>
              <a:rPr lang="en-US" dirty="0" smtClean="0">
                <a:solidFill>
                  <a:srgbClr val="000000"/>
                </a:solidFill>
              </a:rPr>
              <a:t>Welcome, Introductions, Safety Issues</a:t>
            </a:r>
          </a:p>
          <a:p>
            <a:r>
              <a:rPr lang="en-US" dirty="0" smtClean="0">
                <a:solidFill>
                  <a:srgbClr val="000000"/>
                </a:solidFill>
              </a:rPr>
              <a:t>Update on ITRC VI Workgroup</a:t>
            </a:r>
          </a:p>
          <a:p>
            <a:r>
              <a:rPr lang="en-US" dirty="0" smtClean="0">
                <a:solidFill>
                  <a:srgbClr val="000000"/>
                </a:solidFill>
              </a:rPr>
              <a:t>Update on EPA OUST</a:t>
            </a:r>
          </a:p>
          <a:p>
            <a:r>
              <a:rPr lang="en-US" dirty="0" err="1" smtClean="0">
                <a:solidFill>
                  <a:srgbClr val="000000"/>
                </a:solidFill>
              </a:rPr>
              <a:t>BioVapor</a:t>
            </a:r>
            <a:r>
              <a:rPr lang="en-US" dirty="0" smtClean="0">
                <a:solidFill>
                  <a:srgbClr val="000000"/>
                </a:solidFill>
              </a:rPr>
              <a:t> and other models; and </a:t>
            </a:r>
            <a:r>
              <a:rPr lang="en-US" b="1" dirty="0" smtClean="0">
                <a:solidFill>
                  <a:srgbClr val="C00000"/>
                </a:solidFill>
              </a:rPr>
              <a:t>Introduction to Exclusion Criteria</a:t>
            </a:r>
          </a:p>
          <a:p>
            <a:r>
              <a:rPr lang="en-US" dirty="0" smtClean="0">
                <a:solidFill>
                  <a:srgbClr val="000000"/>
                </a:solidFill>
              </a:rPr>
              <a:t>Evaluating the Vapor Intrusion Pathway - Studies </a:t>
            </a:r>
          </a:p>
          <a:p>
            <a:r>
              <a:rPr lang="en-US" dirty="0" smtClean="0">
                <a:solidFill>
                  <a:srgbClr val="000000"/>
                </a:solidFill>
              </a:rPr>
              <a:t>Regulatory updates effecting sampling and Analysis	</a:t>
            </a:r>
          </a:p>
          <a:p>
            <a:r>
              <a:rPr lang="en-US" dirty="0" smtClean="0">
                <a:solidFill>
                  <a:srgbClr val="000000"/>
                </a:solidFill>
              </a:rPr>
              <a:t>Case Studies/ Lessons</a:t>
            </a:r>
          </a:p>
          <a:p>
            <a:r>
              <a:rPr lang="en-US" dirty="0" smtClean="0">
                <a:solidFill>
                  <a:srgbClr val="000000"/>
                </a:solidFill>
              </a:rPr>
              <a:t>Summary</a:t>
            </a:r>
          </a:p>
          <a:p>
            <a:endParaRPr lang="en-US" dirty="0">
              <a:solidFill>
                <a:srgbClr val="000000"/>
              </a:solidFil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Summary</a:t>
            </a:r>
            <a:endParaRPr lang="en-US" dirty="0"/>
          </a:p>
        </p:txBody>
      </p:sp>
      <p:sp>
        <p:nvSpPr>
          <p:cNvPr id="3" name="Text Placeholder 2"/>
          <p:cNvSpPr>
            <a:spLocks noGrp="1"/>
          </p:cNvSpPr>
          <p:nvPr>
            <p:ph type="body" sz="quarter" idx="10"/>
          </p:nvPr>
        </p:nvSpPr>
        <p:spPr>
          <a:xfrm>
            <a:off x="755576" y="908720"/>
            <a:ext cx="7772400" cy="504056"/>
          </a:xfrm>
        </p:spPr>
        <p:txBody>
          <a:bodyPr/>
          <a:lstStyle/>
          <a:p>
            <a:r>
              <a:rPr lang="en-US" sz="2800" b="1" dirty="0" smtClean="0">
                <a:solidFill>
                  <a:srgbClr val="000000"/>
                </a:solidFill>
              </a:rPr>
              <a:t>35 States with Vapor Intrusion Guidance</a:t>
            </a:r>
            <a:endParaRPr lang="en-US" sz="2800" b="1" dirty="0">
              <a:solidFill>
                <a:srgbClr val="000000"/>
              </a:solidFill>
            </a:endParaRPr>
          </a:p>
        </p:txBody>
      </p:sp>
      <p:sp>
        <p:nvSpPr>
          <p:cNvPr id="4" name="TextBox 3"/>
          <p:cNvSpPr txBox="1"/>
          <p:nvPr/>
        </p:nvSpPr>
        <p:spPr>
          <a:xfrm>
            <a:off x="611560" y="5805264"/>
            <a:ext cx="7848872" cy="604461"/>
          </a:xfrm>
          <a:prstGeom prst="rect">
            <a:avLst/>
          </a:prstGeom>
          <a:noFill/>
        </p:spPr>
        <p:txBody>
          <a:bodyPr wrap="square" rtlCol="0">
            <a:spAutoFit/>
          </a:bodyPr>
          <a:lstStyle/>
          <a:p>
            <a:pPr>
              <a:lnSpc>
                <a:spcPts val="2100"/>
              </a:lnSpc>
              <a:spcAft>
                <a:spcPts val="1200"/>
              </a:spcAft>
            </a:pPr>
            <a:r>
              <a:rPr lang="en-US" sz="1400" b="1" dirty="0" smtClean="0">
                <a:solidFill>
                  <a:srgbClr val="000000"/>
                </a:solidFill>
              </a:rPr>
              <a:t>Eklund, B., L. Beckley, V. Yates, T. E. McHugh, Overview of State Approaches to Vapor Intrusion, Remediation, Autumn 2012, 7-20.</a:t>
            </a:r>
          </a:p>
        </p:txBody>
      </p:sp>
      <p:graphicFrame>
        <p:nvGraphicFramePr>
          <p:cNvPr id="6" name="Table 5"/>
          <p:cNvGraphicFramePr>
            <a:graphicFrameLocks noGrp="1"/>
          </p:cNvGraphicFramePr>
          <p:nvPr/>
        </p:nvGraphicFramePr>
        <p:xfrm>
          <a:off x="539552" y="2132856"/>
          <a:ext cx="6912767" cy="2232248"/>
        </p:xfrm>
        <a:graphic>
          <a:graphicData uri="http://schemas.openxmlformats.org/drawingml/2006/table">
            <a:tbl>
              <a:tblPr/>
              <a:tblGrid>
                <a:gridCol w="2372699"/>
                <a:gridCol w="3079946"/>
                <a:gridCol w="1460122"/>
              </a:tblGrid>
              <a:tr h="558062">
                <a:tc>
                  <a:txBody>
                    <a:bodyPr/>
                    <a:lstStyle/>
                    <a:p>
                      <a:pPr algn="l" fontAlgn="b"/>
                      <a:r>
                        <a:rPr lang="en-US" sz="2400" b="1" i="0" u="sng" strike="noStrike" dirty="0">
                          <a:solidFill>
                            <a:srgbClr val="000000"/>
                          </a:solidFill>
                          <a:latin typeface="Calibri"/>
                        </a:rPr>
                        <a:t>media</a:t>
                      </a:r>
                    </a:p>
                  </a:txBody>
                  <a:tcPr marL="9525" marR="9525" marT="9525" marB="0" anchor="b">
                    <a:lnL>
                      <a:noFill/>
                    </a:lnL>
                    <a:lnR>
                      <a:noFill/>
                    </a:lnR>
                    <a:lnT>
                      <a:noFill/>
                    </a:lnT>
                    <a:lnB>
                      <a:noFill/>
                    </a:lnB>
                  </a:tcPr>
                </a:tc>
                <a:tc>
                  <a:txBody>
                    <a:bodyPr/>
                    <a:lstStyle/>
                    <a:p>
                      <a:pPr algn="l" fontAlgn="b"/>
                      <a:r>
                        <a:rPr lang="en-US" sz="2400" b="1" i="0" u="sng" strike="noStrike" dirty="0">
                          <a:solidFill>
                            <a:srgbClr val="000000"/>
                          </a:solidFill>
                          <a:latin typeface="Calibri"/>
                        </a:rPr>
                        <a:t>values</a:t>
                      </a:r>
                    </a:p>
                  </a:txBody>
                  <a:tcPr marL="9525" marR="9525" marT="9525" marB="0" anchor="b">
                    <a:lnL>
                      <a:noFill/>
                    </a:lnL>
                    <a:lnR>
                      <a:noFill/>
                    </a:lnR>
                    <a:lnT>
                      <a:noFill/>
                    </a:lnT>
                    <a:lnB>
                      <a:noFill/>
                    </a:lnB>
                  </a:tcPr>
                </a:tc>
                <a:tc>
                  <a:txBody>
                    <a:bodyPr/>
                    <a:lstStyle/>
                    <a:p>
                      <a:pPr algn="l" fontAlgn="b"/>
                      <a:r>
                        <a:rPr lang="en-US" sz="2400" b="1" i="0" u="sng" strike="noStrike" dirty="0">
                          <a:solidFill>
                            <a:srgbClr val="000000"/>
                          </a:solidFill>
                          <a:latin typeface="Calibri"/>
                        </a:rPr>
                        <a:t>range</a:t>
                      </a:r>
                    </a:p>
                  </a:txBody>
                  <a:tcPr marL="9525" marR="9525" marT="9525" marB="0" anchor="b">
                    <a:lnL>
                      <a:noFill/>
                    </a:lnL>
                    <a:lnR>
                      <a:noFill/>
                    </a:lnR>
                    <a:lnT>
                      <a:noFill/>
                    </a:lnT>
                    <a:lnB>
                      <a:noFill/>
                    </a:lnB>
                  </a:tcPr>
                </a:tc>
              </a:tr>
              <a:tr h="558062">
                <a:tc>
                  <a:txBody>
                    <a:bodyPr/>
                    <a:lstStyle/>
                    <a:p>
                      <a:pPr algn="l" fontAlgn="b"/>
                      <a:r>
                        <a:rPr lang="en-US" sz="2400" b="1" i="0" u="none" strike="noStrike">
                          <a:solidFill>
                            <a:srgbClr val="000000"/>
                          </a:solidFill>
                          <a:latin typeface="Calibri"/>
                        </a:rPr>
                        <a:t>indoor air</a:t>
                      </a:r>
                    </a:p>
                  </a:txBody>
                  <a:tcPr marL="9525" marR="9525" marT="9525" marB="0" anchor="b">
                    <a:lnL>
                      <a:noFill/>
                    </a:lnL>
                    <a:lnR>
                      <a:noFill/>
                    </a:lnR>
                    <a:lnT>
                      <a:noFill/>
                    </a:lnT>
                    <a:lnB>
                      <a:noFill/>
                    </a:lnB>
                  </a:tcPr>
                </a:tc>
                <a:tc>
                  <a:txBody>
                    <a:bodyPr/>
                    <a:lstStyle/>
                    <a:p>
                      <a:pPr algn="l" fontAlgn="b"/>
                      <a:r>
                        <a:rPr lang="en-US" sz="2400" b="1" i="0" u="none" strike="noStrike" dirty="0">
                          <a:solidFill>
                            <a:srgbClr val="000000"/>
                          </a:solidFill>
                          <a:latin typeface="Calibri"/>
                        </a:rPr>
                        <a:t>0.084 to 4.98 </a:t>
                      </a:r>
                      <a:r>
                        <a:rPr lang="en-US" sz="2400" b="1" i="0" u="none" strike="noStrike" dirty="0" err="1">
                          <a:solidFill>
                            <a:srgbClr val="000000"/>
                          </a:solidFill>
                          <a:latin typeface="Calibri"/>
                        </a:rPr>
                        <a:t>ug</a:t>
                      </a:r>
                      <a:r>
                        <a:rPr lang="en-US" sz="2400" b="1" i="0" u="none" strike="noStrike" dirty="0">
                          <a:solidFill>
                            <a:srgbClr val="000000"/>
                          </a:solidFill>
                          <a:latin typeface="Calibri"/>
                        </a:rPr>
                        <a:t>/m</a:t>
                      </a:r>
                      <a:r>
                        <a:rPr lang="en-US" sz="2400" b="1" i="0" u="none" strike="noStrike" baseline="30000" dirty="0">
                          <a:solidFill>
                            <a:srgbClr val="000000"/>
                          </a:solidFill>
                          <a:latin typeface="Calibri"/>
                        </a:rPr>
                        <a:t>3</a:t>
                      </a:r>
                    </a:p>
                  </a:txBody>
                  <a:tcPr marL="9525" marR="9525" marT="9525" marB="0" anchor="b">
                    <a:lnL>
                      <a:noFill/>
                    </a:lnL>
                    <a:lnR>
                      <a:noFill/>
                    </a:lnR>
                    <a:lnT>
                      <a:noFill/>
                    </a:lnT>
                    <a:lnB>
                      <a:noFill/>
                    </a:lnB>
                  </a:tcPr>
                </a:tc>
                <a:tc>
                  <a:txBody>
                    <a:bodyPr/>
                    <a:lstStyle/>
                    <a:p>
                      <a:pPr algn="l" fontAlgn="b"/>
                      <a:r>
                        <a:rPr lang="en-US" sz="2400" b="1" i="0" u="none" strike="noStrike">
                          <a:solidFill>
                            <a:srgbClr val="000000"/>
                          </a:solidFill>
                          <a:latin typeface="Calibri"/>
                        </a:rPr>
                        <a:t>140x</a:t>
                      </a:r>
                    </a:p>
                  </a:txBody>
                  <a:tcPr marL="9525" marR="9525" marT="9525" marB="0" anchor="b">
                    <a:lnL>
                      <a:noFill/>
                    </a:lnL>
                    <a:lnR>
                      <a:noFill/>
                    </a:lnR>
                    <a:lnT>
                      <a:noFill/>
                    </a:lnT>
                    <a:lnB>
                      <a:noFill/>
                    </a:lnB>
                  </a:tcPr>
                </a:tc>
              </a:tr>
              <a:tr h="558062">
                <a:tc>
                  <a:txBody>
                    <a:bodyPr/>
                    <a:lstStyle/>
                    <a:p>
                      <a:pPr algn="l" fontAlgn="b"/>
                      <a:r>
                        <a:rPr lang="en-US" sz="2400" b="1" i="0" u="none" strike="noStrike" dirty="0">
                          <a:solidFill>
                            <a:srgbClr val="000000"/>
                          </a:solidFill>
                          <a:latin typeface="Calibri"/>
                        </a:rPr>
                        <a:t>groundwater</a:t>
                      </a:r>
                    </a:p>
                  </a:txBody>
                  <a:tcPr marL="9525" marR="9525" marT="9525" marB="0" anchor="b">
                    <a:lnL>
                      <a:noFill/>
                    </a:lnL>
                    <a:lnR>
                      <a:noFill/>
                    </a:lnR>
                    <a:lnT>
                      <a:noFill/>
                    </a:lnT>
                    <a:lnB>
                      <a:noFill/>
                    </a:lnB>
                  </a:tcPr>
                </a:tc>
                <a:tc>
                  <a:txBody>
                    <a:bodyPr/>
                    <a:lstStyle/>
                    <a:p>
                      <a:pPr algn="l" fontAlgn="b"/>
                      <a:r>
                        <a:rPr lang="en-US" sz="2400" b="1" i="0" u="none" strike="noStrike">
                          <a:solidFill>
                            <a:srgbClr val="000000"/>
                          </a:solidFill>
                          <a:latin typeface="Calibri"/>
                        </a:rPr>
                        <a:t>2.4 to 3500 ug/L</a:t>
                      </a:r>
                    </a:p>
                  </a:txBody>
                  <a:tcPr marL="9525" marR="9525" marT="9525" marB="0" anchor="b">
                    <a:lnL>
                      <a:noFill/>
                    </a:lnL>
                    <a:lnR>
                      <a:noFill/>
                    </a:lnR>
                    <a:lnT>
                      <a:noFill/>
                    </a:lnT>
                    <a:lnB>
                      <a:noFill/>
                    </a:lnB>
                  </a:tcPr>
                </a:tc>
                <a:tc>
                  <a:txBody>
                    <a:bodyPr/>
                    <a:lstStyle/>
                    <a:p>
                      <a:pPr algn="l" fontAlgn="b"/>
                      <a:r>
                        <a:rPr lang="en-US" sz="2400" b="1" i="0" u="none" strike="noStrike">
                          <a:solidFill>
                            <a:srgbClr val="000000"/>
                          </a:solidFill>
                          <a:latin typeface="Calibri"/>
                        </a:rPr>
                        <a:t>1500x</a:t>
                      </a:r>
                    </a:p>
                  </a:txBody>
                  <a:tcPr marL="9525" marR="9525" marT="9525" marB="0" anchor="b">
                    <a:lnL>
                      <a:noFill/>
                    </a:lnL>
                    <a:lnR>
                      <a:noFill/>
                    </a:lnR>
                    <a:lnT>
                      <a:noFill/>
                    </a:lnT>
                    <a:lnB>
                      <a:noFill/>
                    </a:lnB>
                  </a:tcPr>
                </a:tc>
              </a:tr>
              <a:tr h="558062">
                <a:tc>
                  <a:txBody>
                    <a:bodyPr/>
                    <a:lstStyle/>
                    <a:p>
                      <a:pPr algn="l" fontAlgn="b"/>
                      <a:r>
                        <a:rPr lang="en-US" sz="2400" b="1" i="0" u="none" strike="noStrike">
                          <a:solidFill>
                            <a:srgbClr val="000000"/>
                          </a:solidFill>
                          <a:latin typeface="Calibri"/>
                        </a:rPr>
                        <a:t>shallow soil gas</a:t>
                      </a:r>
                    </a:p>
                  </a:txBody>
                  <a:tcPr marL="9525" marR="9525" marT="9525" marB="0" anchor="b">
                    <a:lnL>
                      <a:noFill/>
                    </a:lnL>
                    <a:lnR>
                      <a:noFill/>
                    </a:lnR>
                    <a:lnT>
                      <a:noFill/>
                    </a:lnT>
                    <a:lnB>
                      <a:noFill/>
                    </a:lnB>
                  </a:tcPr>
                </a:tc>
                <a:tc>
                  <a:txBody>
                    <a:bodyPr/>
                    <a:lstStyle/>
                    <a:p>
                      <a:pPr algn="l" fontAlgn="b"/>
                      <a:r>
                        <a:rPr lang="en-US" sz="2400" b="1" i="0" u="none" strike="noStrike" dirty="0">
                          <a:solidFill>
                            <a:srgbClr val="000000"/>
                          </a:solidFill>
                          <a:latin typeface="Calibri"/>
                        </a:rPr>
                        <a:t>3.1 to 190,000 </a:t>
                      </a:r>
                      <a:r>
                        <a:rPr lang="en-US" sz="2400" b="1" i="0" u="none" strike="noStrike" dirty="0" err="1">
                          <a:solidFill>
                            <a:srgbClr val="000000"/>
                          </a:solidFill>
                          <a:latin typeface="Calibri"/>
                        </a:rPr>
                        <a:t>ug</a:t>
                      </a:r>
                      <a:r>
                        <a:rPr lang="en-US" sz="2400" b="1" i="0" u="none" strike="noStrike" dirty="0">
                          <a:solidFill>
                            <a:srgbClr val="000000"/>
                          </a:solidFill>
                          <a:latin typeface="Calibri"/>
                        </a:rPr>
                        <a:t>/m</a:t>
                      </a:r>
                      <a:r>
                        <a:rPr lang="en-US" sz="2400" b="1" i="0" u="none" strike="noStrike" baseline="30000" dirty="0">
                          <a:solidFill>
                            <a:srgbClr val="000000"/>
                          </a:solidFill>
                          <a:latin typeface="Calibri"/>
                        </a:rPr>
                        <a:t>3</a:t>
                      </a:r>
                    </a:p>
                  </a:txBody>
                  <a:tcPr marL="9525" marR="9525" marT="9525" marB="0" anchor="b">
                    <a:lnL>
                      <a:noFill/>
                    </a:lnL>
                    <a:lnR>
                      <a:noFill/>
                    </a:lnR>
                    <a:lnT>
                      <a:noFill/>
                    </a:lnT>
                    <a:lnB>
                      <a:noFill/>
                    </a:lnB>
                  </a:tcPr>
                </a:tc>
                <a:tc>
                  <a:txBody>
                    <a:bodyPr/>
                    <a:lstStyle/>
                    <a:p>
                      <a:pPr algn="l" fontAlgn="b"/>
                      <a:r>
                        <a:rPr lang="en-US" sz="2400" b="1" i="0" u="none" strike="noStrike" dirty="0">
                          <a:solidFill>
                            <a:srgbClr val="000000"/>
                          </a:solidFill>
                          <a:latin typeface="Calibri"/>
                        </a:rPr>
                        <a:t>61,000x</a:t>
                      </a:r>
                    </a:p>
                  </a:txBody>
                  <a:tcPr marL="9525" marR="9525" marT="9525" marB="0" anchor="b">
                    <a:lnL>
                      <a:noFill/>
                    </a:lnL>
                    <a:lnR>
                      <a:noFill/>
                    </a:lnR>
                    <a:lnT>
                      <a:noFill/>
                    </a:lnT>
                    <a:lnB>
                      <a:noFill/>
                    </a:lnB>
                  </a:tcPr>
                </a:tc>
              </a:tr>
            </a:tbl>
          </a:graphicData>
        </a:graphic>
      </p:graphicFrame>
      <p:sp>
        <p:nvSpPr>
          <p:cNvPr id="7" name="TextBox 6"/>
          <p:cNvSpPr txBox="1"/>
          <p:nvPr/>
        </p:nvSpPr>
        <p:spPr>
          <a:xfrm>
            <a:off x="611560" y="1772816"/>
            <a:ext cx="2835071" cy="364331"/>
          </a:xfrm>
          <a:prstGeom prst="rect">
            <a:avLst/>
          </a:prstGeom>
          <a:noFill/>
        </p:spPr>
        <p:txBody>
          <a:bodyPr wrap="none" rtlCol="0">
            <a:spAutoFit/>
          </a:bodyPr>
          <a:lstStyle/>
          <a:p>
            <a:pPr>
              <a:lnSpc>
                <a:spcPts val="2100"/>
              </a:lnSpc>
              <a:spcAft>
                <a:spcPts val="1200"/>
              </a:spcAft>
            </a:pPr>
            <a:r>
              <a:rPr lang="en-US" sz="2400" b="1" dirty="0" smtClean="0">
                <a:solidFill>
                  <a:srgbClr val="000000"/>
                </a:solidFill>
              </a:rPr>
              <a:t>Screening Values:</a:t>
            </a:r>
          </a:p>
        </p:txBody>
      </p:sp>
      <p:sp>
        <p:nvSpPr>
          <p:cNvPr id="8" name="Rounded Rectangle 7"/>
          <p:cNvSpPr/>
          <p:nvPr/>
        </p:nvSpPr>
        <p:spPr>
          <a:xfrm>
            <a:off x="467544" y="4653136"/>
            <a:ext cx="7992888" cy="864096"/>
          </a:xfrm>
          <a:prstGeom prst="round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00"/>
                </a:solidFill>
              </a:rPr>
              <a:t>Clearly, a lot of variability</a:t>
            </a:r>
            <a:endParaRPr lang="en-US" sz="2800" b="1" dirty="0">
              <a:solidFill>
                <a:srgbClr val="000000"/>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228600"/>
            <a:ext cx="8675688" cy="824136"/>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2" name="Title 1"/>
          <p:cNvSpPr>
            <a:spLocks noGrp="1"/>
          </p:cNvSpPr>
          <p:nvPr>
            <p:ph type="title"/>
          </p:nvPr>
        </p:nvSpPr>
        <p:spPr/>
        <p:txBody>
          <a:bodyPr/>
          <a:lstStyle/>
          <a:p>
            <a:r>
              <a:rPr lang="en-US" dirty="0" smtClean="0"/>
              <a:t>Petroleum Hydrocarbons And Chlorinated Hydrocarbons</a:t>
            </a:r>
            <a:br>
              <a:rPr lang="en-US" dirty="0" smtClean="0"/>
            </a:br>
            <a:r>
              <a:rPr lang="en-US" dirty="0" smtClean="0"/>
              <a:t>Differ In Their Potential For Vapor Intrusion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18678" y="1507316"/>
            <a:ext cx="7841754" cy="4778837"/>
          </a:xfrm>
          <a:prstGeom prst="rect">
            <a:avLst/>
          </a:prstGeom>
          <a:noFill/>
          <a:ln w="9525">
            <a:noFill/>
            <a:miter lim="800000"/>
            <a:headEnd/>
            <a:tailEnd/>
          </a:ln>
        </p:spPr>
      </p:pic>
      <p:sp>
        <p:nvSpPr>
          <p:cNvPr id="6" name="TextBox 5"/>
          <p:cNvSpPr txBox="1"/>
          <p:nvPr/>
        </p:nvSpPr>
        <p:spPr>
          <a:xfrm>
            <a:off x="971600" y="1124744"/>
            <a:ext cx="6096669" cy="361637"/>
          </a:xfrm>
          <a:prstGeom prst="rect">
            <a:avLst/>
          </a:prstGeom>
          <a:noFill/>
        </p:spPr>
        <p:txBody>
          <a:bodyPr wrap="none" rtlCol="0">
            <a:spAutoFit/>
          </a:bodyPr>
          <a:lstStyle/>
          <a:p>
            <a:pPr>
              <a:lnSpc>
                <a:spcPts val="2100"/>
              </a:lnSpc>
              <a:spcAft>
                <a:spcPts val="1200"/>
              </a:spcAft>
            </a:pPr>
            <a:r>
              <a:rPr lang="en-US" dirty="0" smtClean="0">
                <a:solidFill>
                  <a:srgbClr val="000000"/>
                </a:solidFill>
              </a:rPr>
              <a:t>USEPA OUST 2011http://epa.gov/OUST/cat/</a:t>
            </a:r>
            <a:r>
              <a:rPr lang="en-US" dirty="0" err="1" smtClean="0">
                <a:solidFill>
                  <a:srgbClr val="000000"/>
                </a:solidFill>
              </a:rPr>
              <a:t>pvi</a:t>
            </a:r>
            <a:r>
              <a:rPr lang="en-US" dirty="0" smtClean="0">
                <a:solidFill>
                  <a:srgbClr val="000000"/>
                </a:solidFill>
              </a:rPr>
              <a:t>/index.htm</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Type Classification</a:t>
            </a:r>
            <a:endParaRPr lang="en-US" dirty="0"/>
          </a:p>
        </p:txBody>
      </p:sp>
      <p:sp>
        <p:nvSpPr>
          <p:cNvPr id="3" name="Content Placeholder 2"/>
          <p:cNvSpPr>
            <a:spLocks noGrp="1"/>
          </p:cNvSpPr>
          <p:nvPr>
            <p:ph sz="half" idx="1"/>
          </p:nvPr>
        </p:nvSpPr>
        <p:spPr>
          <a:xfrm>
            <a:off x="467544" y="836712"/>
            <a:ext cx="3810000" cy="1341512"/>
          </a:xfrm>
        </p:spPr>
        <p:txBody>
          <a:bodyPr/>
          <a:lstStyle/>
          <a:p>
            <a:pPr>
              <a:spcAft>
                <a:spcPts val="0"/>
              </a:spcAft>
              <a:buFont typeface="Wingdings" pitchFamily="2" charset="2"/>
              <a:buChar char="§"/>
            </a:pPr>
            <a:r>
              <a:rPr lang="en-US" sz="1800" b="1" dirty="0" smtClean="0">
                <a:solidFill>
                  <a:srgbClr val="000000"/>
                </a:solidFill>
              </a:rPr>
              <a:t>Lower Concentration Source</a:t>
            </a:r>
          </a:p>
          <a:p>
            <a:pPr lvl="1">
              <a:spcAft>
                <a:spcPts val="0"/>
              </a:spcAft>
              <a:buFont typeface="Wingdings" pitchFamily="2" charset="2"/>
              <a:buChar char="§"/>
            </a:pPr>
            <a:r>
              <a:rPr lang="en-US" sz="1400" b="1" dirty="0" smtClean="0">
                <a:solidFill>
                  <a:srgbClr val="000000"/>
                </a:solidFill>
              </a:rPr>
              <a:t>Dissolved Groundwater Source</a:t>
            </a:r>
          </a:p>
          <a:p>
            <a:pPr lvl="1">
              <a:spcAft>
                <a:spcPts val="0"/>
              </a:spcAft>
              <a:buFont typeface="Wingdings" pitchFamily="2" charset="2"/>
              <a:buChar char="§"/>
            </a:pPr>
            <a:r>
              <a:rPr lang="en-US" sz="1400" b="1" dirty="0" smtClean="0">
                <a:solidFill>
                  <a:srgbClr val="000000"/>
                </a:solidFill>
              </a:rPr>
              <a:t>Clean Soil Model</a:t>
            </a:r>
          </a:p>
          <a:p>
            <a:pPr lvl="1">
              <a:spcAft>
                <a:spcPts val="0"/>
              </a:spcAft>
              <a:buFont typeface="Wingdings" pitchFamily="2" charset="2"/>
              <a:buChar char="§"/>
            </a:pPr>
            <a:r>
              <a:rPr lang="en-US" sz="1400" b="1" dirty="0" smtClean="0">
                <a:solidFill>
                  <a:srgbClr val="000000"/>
                </a:solidFill>
              </a:rPr>
              <a:t>Lower VOC flux</a:t>
            </a:r>
          </a:p>
          <a:p>
            <a:pPr lvl="1">
              <a:spcAft>
                <a:spcPts val="0"/>
              </a:spcAft>
              <a:buFont typeface="Wingdings" pitchFamily="2" charset="2"/>
              <a:buChar char="§"/>
            </a:pPr>
            <a:r>
              <a:rPr lang="en-US" sz="1400" b="1" dirty="0" smtClean="0">
                <a:solidFill>
                  <a:srgbClr val="000000"/>
                </a:solidFill>
              </a:rPr>
              <a:t>Lower Oxygen Demand</a:t>
            </a:r>
            <a:endParaRPr lang="en-US" sz="1400" b="1" dirty="0">
              <a:solidFill>
                <a:srgbClr val="000000"/>
              </a:solidFill>
            </a:endParaRPr>
          </a:p>
        </p:txBody>
      </p:sp>
      <p:sp>
        <p:nvSpPr>
          <p:cNvPr id="4" name="Content Placeholder 3"/>
          <p:cNvSpPr>
            <a:spLocks noGrp="1"/>
          </p:cNvSpPr>
          <p:nvPr>
            <p:ph sz="half" idx="2"/>
          </p:nvPr>
        </p:nvSpPr>
        <p:spPr>
          <a:xfrm>
            <a:off x="4499992" y="836712"/>
            <a:ext cx="3810000" cy="1269504"/>
          </a:xfrm>
        </p:spPr>
        <p:txBody>
          <a:bodyPr/>
          <a:lstStyle/>
          <a:p>
            <a:pPr>
              <a:spcAft>
                <a:spcPts val="0"/>
              </a:spcAft>
              <a:buFont typeface="Wingdings" pitchFamily="2" charset="2"/>
              <a:buChar char="§"/>
            </a:pPr>
            <a:r>
              <a:rPr lang="en-US" sz="1800" b="1" dirty="0" smtClean="0">
                <a:solidFill>
                  <a:srgbClr val="000000"/>
                </a:solidFill>
              </a:rPr>
              <a:t>Higher Concentration Source</a:t>
            </a:r>
          </a:p>
          <a:p>
            <a:pPr lvl="1">
              <a:spcAft>
                <a:spcPts val="0"/>
              </a:spcAft>
              <a:buFont typeface="Wingdings" pitchFamily="2" charset="2"/>
              <a:buChar char="§"/>
            </a:pPr>
            <a:r>
              <a:rPr lang="en-US" sz="1400" b="1" dirty="0" smtClean="0">
                <a:solidFill>
                  <a:srgbClr val="000000"/>
                </a:solidFill>
              </a:rPr>
              <a:t>LNAPL Source</a:t>
            </a:r>
          </a:p>
          <a:p>
            <a:pPr lvl="1">
              <a:spcAft>
                <a:spcPts val="0"/>
              </a:spcAft>
              <a:buFont typeface="Wingdings" pitchFamily="2" charset="2"/>
              <a:buChar char="§"/>
            </a:pPr>
            <a:r>
              <a:rPr lang="en-US" sz="1400" b="1" dirty="0" smtClean="0">
                <a:solidFill>
                  <a:srgbClr val="000000"/>
                </a:solidFill>
              </a:rPr>
              <a:t>Dirty Soil Model</a:t>
            </a:r>
          </a:p>
          <a:p>
            <a:pPr lvl="1">
              <a:spcAft>
                <a:spcPts val="0"/>
              </a:spcAft>
              <a:buFont typeface="Wingdings" pitchFamily="2" charset="2"/>
              <a:buChar char="§"/>
            </a:pPr>
            <a:r>
              <a:rPr lang="en-US" sz="1400" b="1" dirty="0" smtClean="0">
                <a:solidFill>
                  <a:srgbClr val="000000"/>
                </a:solidFill>
              </a:rPr>
              <a:t>Higher VOC Flux</a:t>
            </a:r>
          </a:p>
          <a:p>
            <a:pPr lvl="1">
              <a:spcAft>
                <a:spcPts val="0"/>
              </a:spcAft>
              <a:buFont typeface="Wingdings" pitchFamily="2" charset="2"/>
              <a:buChar char="§"/>
            </a:pPr>
            <a:r>
              <a:rPr lang="en-US" sz="1400" b="1" dirty="0" smtClean="0">
                <a:solidFill>
                  <a:srgbClr val="000000"/>
                </a:solidFill>
              </a:rPr>
              <a:t>Higher Oxygen Demand</a:t>
            </a:r>
            <a:endParaRPr lang="en-US" sz="1400" b="1" dirty="0">
              <a:solidFill>
                <a:srgbClr val="000000"/>
              </a:solidFill>
            </a:endParaRPr>
          </a:p>
        </p:txBody>
      </p:sp>
      <p:pic>
        <p:nvPicPr>
          <p:cNvPr id="3076" name="Picture 4"/>
          <p:cNvPicPr>
            <a:picLocks noChangeAspect="1" noChangeArrowheads="1"/>
          </p:cNvPicPr>
          <p:nvPr/>
        </p:nvPicPr>
        <p:blipFill>
          <a:blip r:embed="rId3" cstate="print"/>
          <a:srcRect/>
          <a:stretch>
            <a:fillRect/>
          </a:stretch>
        </p:blipFill>
        <p:spPr bwMode="auto">
          <a:xfrm>
            <a:off x="4932040" y="2204864"/>
            <a:ext cx="3344863" cy="4538663"/>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683568" y="2130697"/>
            <a:ext cx="3405187" cy="4538663"/>
          </a:xfrm>
          <a:prstGeom prst="rect">
            <a:avLst/>
          </a:prstGeom>
          <a:noFill/>
          <a:ln w="9525">
            <a:noFill/>
            <a:miter lim="800000"/>
            <a:headEnd/>
            <a:tailEnd/>
          </a:ln>
          <a:effectLst/>
        </p:spPr>
      </p:pic>
      <p:cxnSp>
        <p:nvCxnSpPr>
          <p:cNvPr id="8" name="Straight Connector 7"/>
          <p:cNvCxnSpPr/>
          <p:nvPr/>
        </p:nvCxnSpPr>
        <p:spPr>
          <a:xfrm>
            <a:off x="4499992" y="6381328"/>
            <a:ext cx="288032"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9992" y="4221088"/>
            <a:ext cx="288032"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44008" y="4221088"/>
            <a:ext cx="0" cy="2160240"/>
          </a:xfrm>
          <a:prstGeom prst="line">
            <a:avLst/>
          </a:prstGeom>
          <a:ln w="571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3932493" y="3221541"/>
            <a:ext cx="1368152" cy="630942"/>
          </a:xfrm>
          <a:prstGeom prst="rect">
            <a:avLst/>
          </a:prstGeom>
          <a:noFill/>
        </p:spPr>
        <p:txBody>
          <a:bodyPr wrap="square" rtlCol="0">
            <a:spAutoFit/>
          </a:bodyPr>
          <a:lstStyle/>
          <a:p>
            <a:pPr>
              <a:lnSpc>
                <a:spcPts val="2100"/>
              </a:lnSpc>
              <a:spcAft>
                <a:spcPts val="1200"/>
              </a:spcAft>
            </a:pPr>
            <a:r>
              <a:rPr lang="en-US" sz="1600" b="1" i="1" dirty="0" smtClean="0">
                <a:solidFill>
                  <a:srgbClr val="0066FF"/>
                </a:solidFill>
              </a:rPr>
              <a:t>exclusion distance</a:t>
            </a:r>
          </a:p>
        </p:txBody>
      </p:sp>
      <p:cxnSp>
        <p:nvCxnSpPr>
          <p:cNvPr id="25" name="Straight Connector 24"/>
          <p:cNvCxnSpPr/>
          <p:nvPr/>
        </p:nvCxnSpPr>
        <p:spPr>
          <a:xfrm>
            <a:off x="251520" y="6237312"/>
            <a:ext cx="288032"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520" y="5517232"/>
            <a:ext cx="288032"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95536" y="5517232"/>
            <a:ext cx="0" cy="720080"/>
          </a:xfrm>
          <a:prstGeom prst="line">
            <a:avLst/>
          </a:prstGeom>
          <a:ln w="57150">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361346" y="4409673"/>
            <a:ext cx="1584176" cy="630942"/>
          </a:xfrm>
          <a:prstGeom prst="rect">
            <a:avLst/>
          </a:prstGeom>
          <a:noFill/>
        </p:spPr>
        <p:txBody>
          <a:bodyPr wrap="square" rtlCol="0">
            <a:spAutoFit/>
          </a:bodyPr>
          <a:lstStyle/>
          <a:p>
            <a:pPr>
              <a:lnSpc>
                <a:spcPts val="2100"/>
              </a:lnSpc>
              <a:spcAft>
                <a:spcPts val="1200"/>
              </a:spcAft>
            </a:pPr>
            <a:r>
              <a:rPr lang="en-US" sz="1600" b="1" i="1" dirty="0" smtClean="0">
                <a:solidFill>
                  <a:srgbClr val="0066FF"/>
                </a:solidFill>
              </a:rPr>
              <a:t>exclusion distance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BioVapor</a:t>
            </a:r>
            <a:r>
              <a:rPr lang="en-US" dirty="0" smtClean="0"/>
              <a:t> Model</a:t>
            </a:r>
            <a:endParaRPr lang="en-US" dirty="0"/>
          </a:p>
        </p:txBody>
      </p:sp>
      <p:sp>
        <p:nvSpPr>
          <p:cNvPr id="3" name="Text Placeholder 2"/>
          <p:cNvSpPr>
            <a:spLocks noGrp="1"/>
          </p:cNvSpPr>
          <p:nvPr>
            <p:ph type="body" sz="quarter" idx="10"/>
          </p:nvPr>
        </p:nvSpPr>
        <p:spPr>
          <a:xfrm>
            <a:off x="1331640" y="1628800"/>
            <a:ext cx="5832648" cy="3630768"/>
          </a:xfrm>
        </p:spPr>
        <p:txBody>
          <a:bodyPr/>
          <a:lstStyle/>
          <a:p>
            <a:pPr>
              <a:buNone/>
            </a:pPr>
            <a:r>
              <a:rPr lang="en-US" sz="2400" b="1" dirty="0" smtClean="0">
                <a:solidFill>
                  <a:srgbClr val="000000"/>
                </a:solidFill>
              </a:rPr>
              <a:t>To Be Covered:</a:t>
            </a:r>
          </a:p>
          <a:p>
            <a:endParaRPr lang="en-US" sz="2400" b="1" dirty="0" smtClean="0">
              <a:solidFill>
                <a:srgbClr val="000000"/>
              </a:solidFill>
            </a:endParaRPr>
          </a:p>
          <a:p>
            <a:r>
              <a:rPr lang="en-US" sz="2400" b="1" dirty="0" smtClean="0">
                <a:solidFill>
                  <a:srgbClr val="000000"/>
                </a:solidFill>
              </a:rPr>
              <a:t>Model Introduction</a:t>
            </a:r>
          </a:p>
          <a:p>
            <a:endParaRPr lang="en-US" sz="2400" b="1" dirty="0" smtClean="0">
              <a:solidFill>
                <a:srgbClr val="000000"/>
              </a:solidFill>
            </a:endParaRPr>
          </a:p>
          <a:p>
            <a:r>
              <a:rPr lang="en-US" sz="2400" b="1" dirty="0" smtClean="0">
                <a:solidFill>
                  <a:srgbClr val="000000"/>
                </a:solidFill>
              </a:rPr>
              <a:t>Application Examples</a:t>
            </a:r>
            <a:endParaRPr lang="en-US" sz="2400" b="1" dirty="0">
              <a:solidFill>
                <a:srgbClr val="000000"/>
              </a:solidFill>
            </a:endParaRPr>
          </a:p>
        </p:txBody>
      </p:sp>
      <p:sp>
        <p:nvSpPr>
          <p:cNvPr id="4" name="Rounded Rectangle 3"/>
          <p:cNvSpPr/>
          <p:nvPr/>
        </p:nvSpPr>
        <p:spPr>
          <a:xfrm>
            <a:off x="899592" y="2492896"/>
            <a:ext cx="3960440"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home.png"/>
          <p:cNvPicPr>
            <a:picLocks noChangeAspect="1"/>
          </p:cNvPicPr>
          <p:nvPr/>
        </p:nvPicPr>
        <p:blipFill>
          <a:blip r:embed="rId3" cstate="print"/>
          <a:srcRect/>
          <a:stretch>
            <a:fillRect/>
          </a:stretch>
        </p:blipFill>
        <p:spPr bwMode="auto">
          <a:xfrm>
            <a:off x="5580112" y="2276872"/>
            <a:ext cx="2593975" cy="1936750"/>
          </a:xfrm>
          <a:prstGeom prst="rect">
            <a:avLst/>
          </a:prstGeom>
          <a:solidFill>
            <a:srgbClr val="191919"/>
          </a:solidFill>
          <a:ln w="38100">
            <a:solidFill>
              <a:srgbClr val="000000"/>
            </a:solidFill>
            <a:miter lim="800000"/>
            <a:headEnd/>
            <a:tailEnd/>
          </a:ln>
          <a:effectLst>
            <a:outerShdw dist="107763" dir="2700000" algn="ctr" rotWithShape="0">
              <a:srgbClr val="808080"/>
            </a:outerShdw>
          </a:effec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084168" y="3068960"/>
            <a:ext cx="2664296" cy="1800200"/>
          </a:xfrm>
          <a:prstGeom prst="round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Exclusion Distances</a:t>
            </a:r>
            <a:endParaRPr lang="en-US" dirty="0"/>
          </a:p>
        </p:txBody>
      </p:sp>
      <p:sp>
        <p:nvSpPr>
          <p:cNvPr id="3" name="Text Placeholder 2"/>
          <p:cNvSpPr>
            <a:spLocks noGrp="1"/>
          </p:cNvSpPr>
          <p:nvPr>
            <p:ph type="body" sz="quarter" idx="10"/>
          </p:nvPr>
        </p:nvSpPr>
        <p:spPr>
          <a:xfrm>
            <a:off x="1187624" y="6165304"/>
            <a:ext cx="6336704" cy="360040"/>
          </a:xfrm>
        </p:spPr>
        <p:txBody>
          <a:bodyPr/>
          <a:lstStyle/>
          <a:p>
            <a:pPr>
              <a:buNone/>
            </a:pPr>
            <a:r>
              <a:rPr lang="en-US" sz="1600" dirty="0" smtClean="0">
                <a:solidFill>
                  <a:srgbClr val="000000"/>
                </a:solidFill>
              </a:rPr>
              <a:t>DeVaull, G. E., </a:t>
            </a:r>
            <a:r>
              <a:rPr lang="fr-FR" sz="1600" i="1" dirty="0" smtClean="0">
                <a:solidFill>
                  <a:srgbClr val="000000"/>
                </a:solidFill>
              </a:rPr>
              <a:t>Environ. </a:t>
            </a:r>
            <a:r>
              <a:rPr lang="fr-FR" sz="1600" i="1" dirty="0" err="1" smtClean="0">
                <a:solidFill>
                  <a:srgbClr val="000000"/>
                </a:solidFill>
              </a:rPr>
              <a:t>Sci</a:t>
            </a:r>
            <a:r>
              <a:rPr lang="fr-FR" sz="1600" i="1" dirty="0" smtClean="0">
                <a:solidFill>
                  <a:srgbClr val="000000"/>
                </a:solidFill>
              </a:rPr>
              <a:t>. </a:t>
            </a:r>
            <a:r>
              <a:rPr lang="fr-FR" sz="1600" i="1" dirty="0" err="1" smtClean="0">
                <a:solidFill>
                  <a:srgbClr val="000000"/>
                </a:solidFill>
              </a:rPr>
              <a:t>Technol</a:t>
            </a:r>
            <a:r>
              <a:rPr lang="fr-FR" sz="1600" i="1" dirty="0" smtClean="0">
                <a:solidFill>
                  <a:srgbClr val="000000"/>
                </a:solidFill>
              </a:rPr>
              <a:t>. </a:t>
            </a:r>
            <a:r>
              <a:rPr lang="fr-FR" sz="1600" b="1" i="1" dirty="0" smtClean="0">
                <a:solidFill>
                  <a:srgbClr val="000000"/>
                </a:solidFill>
              </a:rPr>
              <a:t>2007</a:t>
            </a:r>
            <a:r>
              <a:rPr lang="fr-FR" sz="1600" i="1" dirty="0" smtClean="0">
                <a:solidFill>
                  <a:srgbClr val="000000"/>
                </a:solidFill>
              </a:rPr>
              <a:t>, 41, 3241-3248.</a:t>
            </a:r>
            <a:endParaRPr lang="en-US" sz="1600" dirty="0">
              <a:solidFill>
                <a:srgbClr val="000000"/>
              </a:solidFill>
            </a:endParaRPr>
          </a:p>
        </p:txBody>
      </p:sp>
      <p:pic>
        <p:nvPicPr>
          <p:cNvPr id="40962" name="Picture 2"/>
          <p:cNvPicPr>
            <a:picLocks noChangeAspect="1" noChangeArrowheads="1"/>
          </p:cNvPicPr>
          <p:nvPr/>
        </p:nvPicPr>
        <p:blipFill>
          <a:blip r:embed="rId2" cstate="print"/>
          <a:srcRect/>
          <a:stretch>
            <a:fillRect/>
          </a:stretch>
        </p:blipFill>
        <p:spPr bwMode="auto">
          <a:xfrm>
            <a:off x="251520" y="1700808"/>
            <a:ext cx="5410330" cy="4320480"/>
          </a:xfrm>
          <a:prstGeom prst="rect">
            <a:avLst/>
          </a:prstGeom>
          <a:noFill/>
          <a:ln w="9525">
            <a:noFill/>
            <a:miter lim="800000"/>
            <a:headEnd/>
            <a:tailEnd/>
          </a:ln>
        </p:spPr>
      </p:pic>
      <p:cxnSp>
        <p:nvCxnSpPr>
          <p:cNvPr id="6" name="Straight Arrow Connector 5"/>
          <p:cNvCxnSpPr/>
          <p:nvPr/>
        </p:nvCxnSpPr>
        <p:spPr>
          <a:xfrm>
            <a:off x="5220072" y="3645024"/>
            <a:ext cx="792088" cy="288032"/>
          </a:xfrm>
          <a:prstGeom prst="straightConnector1">
            <a:avLst/>
          </a:prstGeom>
          <a:ln w="25400">
            <a:solidFill>
              <a:srgbClr val="000000"/>
            </a:solidFill>
            <a:headEnd type="triangle"/>
            <a:tailEnd type="non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56176" y="3212976"/>
            <a:ext cx="2592288" cy="1477328"/>
          </a:xfrm>
          <a:prstGeom prst="rect">
            <a:avLst/>
          </a:prstGeom>
        </p:spPr>
        <p:txBody>
          <a:bodyPr wrap="square">
            <a:spAutoFit/>
          </a:bodyPr>
          <a:lstStyle/>
          <a:p>
            <a:r>
              <a:rPr lang="en-US" b="1" dirty="0" smtClean="0">
                <a:solidFill>
                  <a:srgbClr val="000000"/>
                </a:solidFill>
              </a:rPr>
              <a:t>Increase separation distance by a factor of 2, attenuation factor decreases by a factor of 8E-06</a:t>
            </a:r>
            <a:endParaRPr lang="en-US" b="1" dirty="0">
              <a:solidFill>
                <a:srgbClr val="000000"/>
              </a:solidFill>
            </a:endParaRPr>
          </a:p>
        </p:txBody>
      </p:sp>
      <p:sp>
        <p:nvSpPr>
          <p:cNvPr id="8" name="Text Placeholder 2"/>
          <p:cNvSpPr txBox="1">
            <a:spLocks/>
          </p:cNvSpPr>
          <p:nvPr/>
        </p:nvSpPr>
        <p:spPr bwMode="auto">
          <a:xfrm>
            <a:off x="395536" y="836712"/>
            <a:ext cx="7772400" cy="7200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9875" marR="0" lvl="0" indent="-269875" algn="l" defTabSz="914400" rtl="0" eaLnBrk="0" fontAlgn="base" latinLnBrk="0" hangingPunct="0">
              <a:lnSpc>
                <a:spcPct val="120000"/>
              </a:lnSpc>
              <a:spcBef>
                <a:spcPct val="0"/>
              </a:spcBef>
              <a:spcAft>
                <a:spcPts val="600"/>
              </a:spcAft>
              <a:buClr>
                <a:schemeClr val="accent2"/>
              </a:buClr>
              <a:buSzPct val="75000"/>
              <a:buFontTx/>
              <a:buBlip>
                <a:blip r:embed="rId3"/>
              </a:buBlip>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Distance is a</a:t>
            </a:r>
            <a:r>
              <a:rPr kumimoji="0" lang="en-US" sz="2400" b="1" i="0" u="none" strike="noStrike" kern="1200" cap="none" spc="0" normalizeH="0" noProof="0" dirty="0" smtClean="0">
                <a:ln>
                  <a:noFill/>
                </a:ln>
                <a:solidFill>
                  <a:srgbClr val="000000"/>
                </a:solidFill>
                <a:effectLst/>
                <a:uLnTx/>
                <a:uFillTx/>
                <a:latin typeface="+mn-lt"/>
                <a:ea typeface="+mn-ea"/>
                <a:cs typeface="+mn-cs"/>
              </a:rPr>
              <a:t> much more robust screening factor than an attenuation ratio.</a:t>
            </a:r>
            <a:endParaRPr kumimoji="0" lang="en-US" sz="2400" b="1" i="0" u="none" strike="noStrike" kern="1200" cap="none" spc="0" normalizeH="0" baseline="0" noProof="0" dirty="0" smtClean="0">
              <a:ln>
                <a:noFill/>
              </a:ln>
              <a:solidFill>
                <a:srgbClr val="000000"/>
              </a:solidFill>
              <a:effectLst/>
              <a:uLnTx/>
              <a:uFillTx/>
              <a:latin typeface="+mn-lt"/>
              <a:ea typeface="+mn-ea"/>
              <a:cs typeface="+mn-cs"/>
            </a:endParaRPr>
          </a:p>
          <a:p>
            <a:pPr marL="447675" marR="0" lvl="1"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endParaRPr kumimoji="0" lang="en-US" sz="2400" b="1"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distance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7544" y="1556792"/>
            <a:ext cx="6162592" cy="4460682"/>
          </a:xfrm>
          <a:prstGeom prst="rect">
            <a:avLst/>
          </a:prstGeom>
          <a:noFill/>
          <a:ln w="9525">
            <a:noFill/>
            <a:miter lim="800000"/>
            <a:headEnd/>
            <a:tailEnd/>
          </a:ln>
          <a:effectLst/>
        </p:spPr>
      </p:pic>
      <p:cxnSp>
        <p:nvCxnSpPr>
          <p:cNvPr id="5" name="Straight Connector 4"/>
          <p:cNvCxnSpPr/>
          <p:nvPr/>
        </p:nvCxnSpPr>
        <p:spPr>
          <a:xfrm>
            <a:off x="3131840" y="3140968"/>
            <a:ext cx="0" cy="18002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580112" y="2060848"/>
            <a:ext cx="1152128" cy="936104"/>
          </a:xfrm>
          <a:prstGeom prst="line">
            <a:avLst/>
          </a:prstGeom>
          <a:ln w="57150">
            <a:solidFill>
              <a:srgbClr val="7030A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21607" y="1508591"/>
            <a:ext cx="1872208" cy="1200329"/>
          </a:xfrm>
          <a:prstGeom prst="rect">
            <a:avLst/>
          </a:prstGeom>
          <a:noFill/>
          <a:ln>
            <a:solidFill>
              <a:srgbClr val="7030A0"/>
            </a:solidFill>
          </a:ln>
        </p:spPr>
        <p:txBody>
          <a:bodyPr wrap="square" rtlCol="0">
            <a:spAutoFit/>
          </a:bodyPr>
          <a:lstStyle/>
          <a:p>
            <a:pPr>
              <a:spcAft>
                <a:spcPts val="1200"/>
              </a:spcAft>
            </a:pPr>
            <a:r>
              <a:rPr lang="en-US" sz="2400" b="1" dirty="0" smtClean="0">
                <a:solidFill>
                  <a:srgbClr val="7030A0"/>
                </a:solidFill>
              </a:rPr>
              <a:t>No detects at all in this quadrant</a:t>
            </a:r>
          </a:p>
        </p:txBody>
      </p:sp>
      <p:sp>
        <p:nvSpPr>
          <p:cNvPr id="8" name="Rectangle 7"/>
          <p:cNvSpPr/>
          <p:nvPr/>
        </p:nvSpPr>
        <p:spPr>
          <a:xfrm>
            <a:off x="611560" y="6021288"/>
            <a:ext cx="6984776" cy="461665"/>
          </a:xfrm>
          <a:prstGeom prst="rect">
            <a:avLst/>
          </a:prstGeom>
        </p:spPr>
        <p:txBody>
          <a:bodyPr wrap="square">
            <a:spAutoFit/>
          </a:bodyPr>
          <a:lstStyle/>
          <a:p>
            <a:r>
              <a:rPr lang="en-US" sz="1200" dirty="0" smtClean="0">
                <a:solidFill>
                  <a:srgbClr val="000000"/>
                </a:solidFill>
              </a:rPr>
              <a:t>Lahvis, M.A., et al., Vapor Intrusion Screening at Petroleum UST Sites, </a:t>
            </a:r>
            <a:r>
              <a:rPr lang="en-US" sz="1200" i="1" dirty="0" smtClean="0">
                <a:solidFill>
                  <a:srgbClr val="000000"/>
                </a:solidFill>
              </a:rPr>
              <a:t>Groundwater Monitoring and Remediation </a:t>
            </a:r>
            <a:r>
              <a:rPr lang="en-US" sz="1200" dirty="0" smtClean="0">
                <a:solidFill>
                  <a:srgbClr val="000000"/>
                </a:solidFill>
              </a:rPr>
              <a:t>[Article first published online: 21 Feb 2013].</a:t>
            </a:r>
          </a:p>
        </p:txBody>
      </p:sp>
      <p:sp>
        <p:nvSpPr>
          <p:cNvPr id="9" name="Rectangle 8"/>
          <p:cNvSpPr/>
          <p:nvPr/>
        </p:nvSpPr>
        <p:spPr>
          <a:xfrm>
            <a:off x="3131840" y="3861048"/>
            <a:ext cx="2448272" cy="1080120"/>
          </a:xfrm>
          <a:prstGeom prst="rect">
            <a:avLst/>
          </a:prstGeom>
          <a:no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31840" y="1700808"/>
            <a:ext cx="2448272" cy="216024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5580112" y="3933056"/>
            <a:ext cx="1152128" cy="576064"/>
          </a:xfrm>
          <a:prstGeom prst="line">
            <a:avLst/>
          </a:prstGeom>
          <a:ln w="57150">
            <a:solidFill>
              <a:srgbClr val="3399FF"/>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2240" y="2924944"/>
            <a:ext cx="2088232" cy="1569660"/>
          </a:xfrm>
          <a:prstGeom prst="rect">
            <a:avLst/>
          </a:prstGeom>
          <a:noFill/>
          <a:ln>
            <a:solidFill>
              <a:srgbClr val="3399FF"/>
            </a:solidFill>
          </a:ln>
        </p:spPr>
        <p:txBody>
          <a:bodyPr wrap="square" rtlCol="0">
            <a:spAutoFit/>
          </a:bodyPr>
          <a:lstStyle/>
          <a:p>
            <a:pPr>
              <a:spcAft>
                <a:spcPts val="1200"/>
              </a:spcAft>
            </a:pPr>
            <a:r>
              <a:rPr lang="en-US" sz="2400" b="1" dirty="0" smtClean="0">
                <a:solidFill>
                  <a:srgbClr val="3399FF"/>
                </a:solidFill>
              </a:rPr>
              <a:t>Low % detect &amp; conc. in this quadrant</a:t>
            </a:r>
          </a:p>
        </p:txBody>
      </p:sp>
      <p:sp>
        <p:nvSpPr>
          <p:cNvPr id="16" name="Text Placeholder 2"/>
          <p:cNvSpPr txBox="1">
            <a:spLocks/>
          </p:cNvSpPr>
          <p:nvPr/>
        </p:nvSpPr>
        <p:spPr bwMode="auto">
          <a:xfrm>
            <a:off x="395536" y="836712"/>
            <a:ext cx="7772400" cy="72008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9875" marR="0" lvl="0" indent="-269875" algn="l" defTabSz="914400" rtl="0" eaLnBrk="0" fontAlgn="base" latinLnBrk="0" hangingPunct="0">
              <a:lnSpc>
                <a:spcPct val="120000"/>
              </a:lnSpc>
              <a:spcBef>
                <a:spcPct val="0"/>
              </a:spcBef>
              <a:spcAft>
                <a:spcPts val="600"/>
              </a:spcAft>
              <a:buClr>
                <a:schemeClr val="accent2"/>
              </a:buClr>
              <a:buSzPct val="75000"/>
              <a:buFontTx/>
              <a:buBlip>
                <a:blip r:embed="rId4"/>
              </a:buBlip>
              <a:tabLst/>
              <a:defRPr/>
            </a:pPr>
            <a:r>
              <a:rPr kumimoji="0" lang="en-US" sz="2400" b="1" i="0" u="none" strike="noStrike" kern="1200" cap="none" spc="0" normalizeH="0" baseline="0" noProof="0" dirty="0" smtClean="0">
                <a:ln>
                  <a:noFill/>
                </a:ln>
                <a:solidFill>
                  <a:srgbClr val="000000"/>
                </a:solidFill>
                <a:effectLst/>
                <a:uLnTx/>
                <a:uFillTx/>
                <a:latin typeface="+mn-lt"/>
                <a:ea typeface="+mn-ea"/>
                <a:cs typeface="+mn-cs"/>
              </a:rPr>
              <a:t>Scatter plot – soil gas vs. distance from water table</a:t>
            </a:r>
          </a:p>
          <a:p>
            <a:pPr marL="447675" marR="0" lvl="1"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endParaRPr kumimoji="0" lang="en-US" sz="2400" b="1"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Vapor Exclusion Distances</a:t>
            </a:r>
            <a:endParaRPr lang="en-US" dirty="0"/>
          </a:p>
        </p:txBody>
      </p:sp>
      <p:sp>
        <p:nvSpPr>
          <p:cNvPr id="3" name="Text Placeholder 2"/>
          <p:cNvSpPr>
            <a:spLocks noGrp="1"/>
          </p:cNvSpPr>
          <p:nvPr>
            <p:ph type="body" sz="quarter" idx="10"/>
          </p:nvPr>
        </p:nvSpPr>
        <p:spPr>
          <a:xfrm>
            <a:off x="827584" y="1052736"/>
            <a:ext cx="7772400" cy="5328592"/>
          </a:xfrm>
        </p:spPr>
        <p:txBody>
          <a:bodyPr/>
          <a:lstStyle/>
          <a:p>
            <a:r>
              <a:rPr lang="en-US" b="1" dirty="0" smtClean="0">
                <a:solidFill>
                  <a:srgbClr val="000000"/>
                </a:solidFill>
              </a:rPr>
              <a:t>23 states - Range:  5 ft to 100 ft – dissolved phase. </a:t>
            </a:r>
          </a:p>
          <a:p>
            <a:pPr lvl="1"/>
            <a:r>
              <a:rPr lang="en-US" b="1" dirty="0" smtClean="0">
                <a:solidFill>
                  <a:srgbClr val="000000"/>
                </a:solidFill>
              </a:rPr>
              <a:t>Eklund, et al. 2012</a:t>
            </a:r>
          </a:p>
          <a:p>
            <a:endParaRPr lang="en-US" b="1" dirty="0" smtClean="0">
              <a:solidFill>
                <a:srgbClr val="000000"/>
              </a:solidFill>
            </a:endParaRPr>
          </a:p>
          <a:p>
            <a:r>
              <a:rPr lang="en-US" b="1" dirty="0" smtClean="0">
                <a:solidFill>
                  <a:srgbClr val="000000"/>
                </a:solidFill>
              </a:rPr>
              <a:t>Site Vapor Database review:</a:t>
            </a:r>
          </a:p>
          <a:p>
            <a:pPr lvl="1"/>
            <a:r>
              <a:rPr lang="en-US" b="1" dirty="0" smtClean="0">
                <a:solidFill>
                  <a:srgbClr val="000000"/>
                </a:solidFill>
              </a:rPr>
              <a:t>Dissolved :   0 feet; 5 ft; </a:t>
            </a:r>
          </a:p>
          <a:p>
            <a:pPr lvl="1"/>
            <a:r>
              <a:rPr lang="en-US" b="1" dirty="0" smtClean="0">
                <a:solidFill>
                  <a:srgbClr val="000000"/>
                </a:solidFill>
              </a:rPr>
              <a:t>LNAPL:  15 ft</a:t>
            </a:r>
          </a:p>
          <a:p>
            <a:pPr lvl="1"/>
            <a:r>
              <a:rPr lang="en-US" b="1" dirty="0" smtClean="0">
                <a:solidFill>
                  <a:srgbClr val="000000"/>
                </a:solidFill>
              </a:rPr>
              <a:t>Lahvis et al., GWMR, online: 21 Feb 2013.</a:t>
            </a:r>
          </a:p>
          <a:p>
            <a:pPr lvl="1"/>
            <a:endParaRPr lang="en-US" b="1" dirty="0" smtClean="0">
              <a:solidFill>
                <a:srgbClr val="000000"/>
              </a:solidFill>
            </a:endParaRPr>
          </a:p>
          <a:p>
            <a:r>
              <a:rPr lang="en-US" b="1" dirty="0" smtClean="0">
                <a:solidFill>
                  <a:srgbClr val="000000"/>
                </a:solidFill>
              </a:rPr>
              <a:t>Proposed:</a:t>
            </a:r>
          </a:p>
          <a:p>
            <a:pPr lvl="1"/>
            <a:r>
              <a:rPr lang="en-US" b="1" dirty="0" smtClean="0">
                <a:solidFill>
                  <a:srgbClr val="000000"/>
                </a:solidFill>
              </a:rPr>
              <a:t> LNAPL  :   15 to 30 feet</a:t>
            </a:r>
          </a:p>
          <a:p>
            <a:pPr lvl="1"/>
            <a:r>
              <a:rPr lang="en-US" b="1" dirty="0" smtClean="0">
                <a:solidFill>
                  <a:srgbClr val="000000"/>
                </a:solidFill>
              </a:rPr>
              <a:t>Dissolved phase  : somewhat less</a:t>
            </a:r>
          </a:p>
          <a:p>
            <a:pPr lvl="1"/>
            <a:r>
              <a:rPr lang="en-US" b="1" dirty="0" smtClean="0">
                <a:solidFill>
                  <a:srgbClr val="000000"/>
                </a:solidFill>
              </a:rPr>
              <a:t>Added factors of conservatism:   ???</a:t>
            </a:r>
          </a:p>
          <a:p>
            <a:pPr lvl="1"/>
            <a:endParaRPr lang="en-US" b="1" dirty="0" smtClean="0">
              <a:solidFill>
                <a:srgbClr val="000000"/>
              </a:solidFill>
            </a:endParaRPr>
          </a:p>
          <a:p>
            <a:pPr lvl="1"/>
            <a:endParaRPr lang="en-US" b="1" dirty="0" smtClean="0">
              <a:solidFill>
                <a:srgbClr val="000000"/>
              </a:solidFill>
            </a:endParaRPr>
          </a:p>
          <a:p>
            <a:pPr lvl="1"/>
            <a:endParaRPr lang="en-US" b="1" dirty="0">
              <a:solidFill>
                <a:srgbClr val="000000"/>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Distances</a:t>
            </a:r>
            <a:endParaRPr lang="en-US" dirty="0"/>
          </a:p>
        </p:txBody>
      </p:sp>
      <p:sp>
        <p:nvSpPr>
          <p:cNvPr id="3" name="Text Placeholder 2"/>
          <p:cNvSpPr>
            <a:spLocks noGrp="1"/>
          </p:cNvSpPr>
          <p:nvPr>
            <p:ph type="body" sz="quarter" idx="10"/>
          </p:nvPr>
        </p:nvSpPr>
        <p:spPr>
          <a:xfrm>
            <a:off x="539552" y="1124744"/>
            <a:ext cx="4027165" cy="2448272"/>
          </a:xfrm>
        </p:spPr>
        <p:txBody>
          <a:bodyPr/>
          <a:lstStyle/>
          <a:p>
            <a:r>
              <a:rPr lang="en-US" sz="1800" b="1" dirty="0" smtClean="0">
                <a:solidFill>
                  <a:srgbClr val="000000"/>
                </a:solidFill>
              </a:rPr>
              <a:t>USEPA: An Approach for Developing Site-Specific Lateral and Vertical Inclusion Zones, J. T. Wilson, J. W. Weaver, H. White, National Risk Management Research Laboratory, Cincinnati, OH, EPA/600/R-13/008. December 2012.</a:t>
            </a:r>
            <a:endParaRPr lang="en-US" sz="1800" b="1" dirty="0">
              <a:solidFill>
                <a:srgbClr val="000000"/>
              </a:solidFill>
            </a:endParaRPr>
          </a:p>
        </p:txBody>
      </p:sp>
      <p:pic>
        <p:nvPicPr>
          <p:cNvPr id="51203" name="Picture 3"/>
          <p:cNvPicPr>
            <a:picLocks noChangeAspect="1" noChangeArrowheads="1"/>
          </p:cNvPicPr>
          <p:nvPr/>
        </p:nvPicPr>
        <p:blipFill>
          <a:blip r:embed="rId2" cstate="print"/>
          <a:srcRect/>
          <a:stretch>
            <a:fillRect/>
          </a:stretch>
        </p:blipFill>
        <p:spPr bwMode="auto">
          <a:xfrm>
            <a:off x="5148064" y="908720"/>
            <a:ext cx="3812273" cy="4926386"/>
          </a:xfrm>
          <a:prstGeom prst="rect">
            <a:avLst/>
          </a:prstGeom>
          <a:noFill/>
          <a:ln w="9525">
            <a:noFill/>
            <a:miter lim="800000"/>
            <a:headEnd/>
            <a:tailEnd/>
          </a:ln>
        </p:spPr>
      </p:pic>
      <p:pic>
        <p:nvPicPr>
          <p:cNvPr id="51202" name="Picture 2"/>
          <p:cNvPicPr>
            <a:picLocks noChangeAspect="1" noChangeArrowheads="1"/>
          </p:cNvPicPr>
          <p:nvPr/>
        </p:nvPicPr>
        <p:blipFill>
          <a:blip r:embed="rId3" cstate="print"/>
          <a:srcRect/>
          <a:stretch>
            <a:fillRect/>
          </a:stretch>
        </p:blipFill>
        <p:spPr bwMode="auto">
          <a:xfrm>
            <a:off x="395536" y="3933056"/>
            <a:ext cx="6444209" cy="2479212"/>
          </a:xfrm>
          <a:prstGeom prst="rect">
            <a:avLst/>
          </a:prstGeom>
          <a:noFill/>
          <a:ln w="9525">
            <a:noFill/>
            <a:miter lim="800000"/>
            <a:headEnd/>
            <a:tailEnd/>
          </a:ln>
        </p:spPr>
      </p:pic>
      <p:sp>
        <p:nvSpPr>
          <p:cNvPr id="6" name="Oval 5"/>
          <p:cNvSpPr/>
          <p:nvPr/>
        </p:nvSpPr>
        <p:spPr>
          <a:xfrm>
            <a:off x="5292080" y="5301208"/>
            <a:ext cx="864096" cy="11521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7497125">
            <a:off x="4453732" y="3364015"/>
            <a:ext cx="844449" cy="57606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Vapor Intrusion</a:t>
            </a:r>
            <a:endParaRPr lang="en-US" dirty="0"/>
          </a:p>
        </p:txBody>
      </p:sp>
      <p:sp>
        <p:nvSpPr>
          <p:cNvPr id="3" name="Text Placeholder 2"/>
          <p:cNvSpPr>
            <a:spLocks noGrp="1"/>
          </p:cNvSpPr>
          <p:nvPr>
            <p:ph type="body" sz="quarter" idx="10"/>
          </p:nvPr>
        </p:nvSpPr>
        <p:spPr>
          <a:xfrm>
            <a:off x="683568" y="1196752"/>
            <a:ext cx="7772400" cy="3096344"/>
          </a:xfrm>
        </p:spPr>
        <p:txBody>
          <a:bodyPr/>
          <a:lstStyle/>
          <a:p>
            <a:r>
              <a:rPr lang="en-US" b="1" dirty="0" smtClean="0">
                <a:solidFill>
                  <a:srgbClr val="000000"/>
                </a:solidFill>
              </a:rPr>
              <a:t>USEPA OUST PVI Guidance</a:t>
            </a:r>
          </a:p>
          <a:p>
            <a:pPr lvl="1"/>
            <a:r>
              <a:rPr lang="en-US" b="1" dirty="0" smtClean="0">
                <a:solidFill>
                  <a:srgbClr val="000000"/>
                </a:solidFill>
              </a:rPr>
              <a:t>Exclusion distances</a:t>
            </a:r>
          </a:p>
          <a:p>
            <a:pPr lvl="1"/>
            <a:r>
              <a:rPr lang="en-US" b="1" dirty="0" smtClean="0">
                <a:solidFill>
                  <a:srgbClr val="000000"/>
                </a:solidFill>
              </a:rPr>
              <a:t>Biodegradation – Modeling</a:t>
            </a:r>
          </a:p>
          <a:p>
            <a:r>
              <a:rPr lang="en-US" b="1" dirty="0" smtClean="0">
                <a:solidFill>
                  <a:srgbClr val="000000"/>
                </a:solidFill>
              </a:rPr>
              <a:t>USEPA OSWER VI Guidance</a:t>
            </a:r>
          </a:p>
          <a:p>
            <a:pPr lvl="1"/>
            <a:r>
              <a:rPr lang="en-US" b="1" dirty="0" smtClean="0">
                <a:solidFill>
                  <a:srgbClr val="000000"/>
                </a:solidFill>
              </a:rPr>
              <a:t>Not USTs</a:t>
            </a:r>
          </a:p>
          <a:p>
            <a:r>
              <a:rPr lang="en-US" b="1" dirty="0" smtClean="0">
                <a:solidFill>
                  <a:srgbClr val="000000"/>
                </a:solidFill>
              </a:rPr>
              <a:t>Each scheduled Nov 2012</a:t>
            </a:r>
          </a:p>
          <a:p>
            <a:pPr lvl="1"/>
            <a:r>
              <a:rPr lang="en-US" b="1" dirty="0" smtClean="0">
                <a:solidFill>
                  <a:srgbClr val="000000"/>
                </a:solidFill>
              </a:rPr>
              <a:t>Not too far off …</a:t>
            </a:r>
            <a:endParaRPr lang="en-US" b="1" dirty="0">
              <a:solidFill>
                <a:srgbClr val="000000"/>
              </a:solidFill>
            </a:endParaRPr>
          </a:p>
        </p:txBody>
      </p:sp>
      <p:sp>
        <p:nvSpPr>
          <p:cNvPr id="53249" name="Rectangle 1"/>
          <p:cNvSpPr>
            <a:spLocks noChangeArrowheads="1"/>
          </p:cNvSpPr>
          <p:nvPr/>
        </p:nvSpPr>
        <p:spPr bwMode="auto">
          <a:xfrm>
            <a:off x="611560" y="4365104"/>
            <a:ext cx="756084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497D"/>
                </a:solidFill>
                <a:effectLst/>
                <a:latin typeface="Calibri" pitchFamily="34" charset="0"/>
                <a:ea typeface="SimSun" pitchFamily="2" charset="-122"/>
                <a:cs typeface="Times New Roman" pitchFamily="18" charset="0"/>
              </a:rPr>
              <a:t>References: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497D"/>
                </a:solidFill>
                <a:effectLst/>
                <a:latin typeface="Calibri" pitchFamily="34" charset="0"/>
                <a:ea typeface="SimSun" pitchFamily="2" charset="-122"/>
                <a:cs typeface="Times New Roman" pitchFamily="18" charset="0"/>
              </a:rPr>
              <a:t>USEPA, 2013: Evaluation Of Empirical Data To Support Soil Vapor Intrusion Screening Criteria For Petroleum Hydrocarbon Compounds, U.S. Environmental Protection Agency, Office of Underground Storage Tanks, Washington, DC. January. EPA 510-R-13-001.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497D"/>
                </a:solidFill>
                <a:effectLst/>
                <a:latin typeface="Calibri" pitchFamily="34" charset="0"/>
                <a:ea typeface="SimSun" pitchFamily="2" charset="-122"/>
                <a:cs typeface="Times New Roman" pitchFamily="18" charset="0"/>
              </a:rPr>
              <a:t>USEPA, 2012: An Approach for Developing Site-Specific Lateral and Vertical Inclusion Zones, J. T. Wilson, J. W. Weaver, H. White, National Risk Management Research Laboratory, Cincinnati, OH. December. EPA/600/R-13/008. </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1F497D"/>
                </a:solidFill>
                <a:effectLst/>
                <a:latin typeface="Calibri" pitchFamily="34" charset="0"/>
                <a:ea typeface="SimSun" pitchFamily="2" charset="-122"/>
                <a:cs typeface="Times New Roman" pitchFamily="18" charset="0"/>
              </a:rPr>
              <a:t>Lahvis, M.A., et al., Vapor Intrusion Screening at Petroleum UST Sites, Groundwater Monitoring and Remediation [Article first published online: 21 Feb 2013].</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Text Placeholder 2"/>
          <p:cNvSpPr>
            <a:spLocks noGrp="1"/>
          </p:cNvSpPr>
          <p:nvPr>
            <p:ph type="body" sz="quarter" idx="10"/>
          </p:nvPr>
        </p:nvSpPr>
        <p:spPr>
          <a:xfrm>
            <a:off x="904875" y="1310400"/>
            <a:ext cx="1722909" cy="822456"/>
          </a:xfrm>
        </p:spPr>
        <p:txBody>
          <a:bodyPr/>
          <a:lstStyle/>
          <a:p>
            <a:r>
              <a:rPr lang="en-US" b="1" dirty="0" smtClean="0"/>
              <a:t>End</a:t>
            </a:r>
            <a:endParaRPr lang="en-US" b="1"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 retained slides</a:t>
            </a:r>
            <a:endParaRPr lang="en-US" dirty="0"/>
          </a:p>
        </p:txBody>
      </p:sp>
      <p:sp>
        <p:nvSpPr>
          <p:cNvPr id="3" name="Text Placeholder 2"/>
          <p:cNvSpPr>
            <a:spLocks noGrp="1"/>
          </p:cNvSpPr>
          <p:nvPr>
            <p:ph type="body" sz="quarter" idx="10"/>
          </p:nvPr>
        </p:nvSpPr>
        <p:spPr/>
        <p:txBody>
          <a:bodyPr/>
          <a:lstStyle/>
          <a:p>
            <a:r>
              <a:rPr lang="en-US" b="1" dirty="0" smtClean="0">
                <a:solidFill>
                  <a:srgbClr val="000000"/>
                </a:solidFill>
              </a:rPr>
              <a:t>Some introductory slides follow</a:t>
            </a:r>
          </a:p>
          <a:p>
            <a:r>
              <a:rPr lang="en-US" b="1" smtClean="0">
                <a:solidFill>
                  <a:srgbClr val="000000"/>
                </a:solidFill>
              </a:rPr>
              <a:t>Not presented</a:t>
            </a:r>
            <a:endParaRPr lang="en-US" b="1" dirty="0">
              <a:solidFill>
                <a:srgbClr val="000000"/>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 Introduction – PVI Overview</a:t>
            </a:r>
            <a:endParaRPr lang="en-US" dirty="0"/>
          </a:p>
        </p:txBody>
      </p:sp>
      <p:sp>
        <p:nvSpPr>
          <p:cNvPr id="3" name="Text Placeholder 2"/>
          <p:cNvSpPr>
            <a:spLocks noGrp="1"/>
          </p:cNvSpPr>
          <p:nvPr>
            <p:ph type="body" sz="quarter" idx="10"/>
          </p:nvPr>
        </p:nvSpPr>
        <p:spPr>
          <a:xfrm>
            <a:off x="1331640" y="1628800"/>
            <a:ext cx="5832648" cy="3630768"/>
          </a:xfrm>
        </p:spPr>
        <p:txBody>
          <a:bodyPr/>
          <a:lstStyle/>
          <a:p>
            <a:pPr>
              <a:buNone/>
            </a:pPr>
            <a:r>
              <a:rPr lang="en-US" sz="2400" b="1" dirty="0" smtClean="0">
                <a:solidFill>
                  <a:srgbClr val="000000"/>
                </a:solidFill>
              </a:rPr>
              <a:t>To Be Covered:</a:t>
            </a:r>
          </a:p>
          <a:p>
            <a:endParaRPr lang="en-US" sz="2400" b="1" dirty="0" smtClean="0">
              <a:solidFill>
                <a:srgbClr val="000000"/>
              </a:solidFill>
            </a:endParaRPr>
          </a:p>
          <a:p>
            <a:r>
              <a:rPr lang="en-US" sz="2400" b="1" dirty="0" smtClean="0">
                <a:solidFill>
                  <a:srgbClr val="000000"/>
                </a:solidFill>
              </a:rPr>
              <a:t>Conceptual Models</a:t>
            </a:r>
          </a:p>
          <a:p>
            <a:endParaRPr lang="en-US" sz="2400" b="1" dirty="0" smtClean="0">
              <a:solidFill>
                <a:srgbClr val="000000"/>
              </a:solidFill>
            </a:endParaRPr>
          </a:p>
          <a:p>
            <a:r>
              <a:rPr lang="en-US" sz="2400" b="1" dirty="0" smtClean="0">
                <a:solidFill>
                  <a:srgbClr val="000000"/>
                </a:solidFill>
              </a:rPr>
              <a:t>Biodegradation</a:t>
            </a:r>
          </a:p>
          <a:p>
            <a:endParaRPr lang="en-US" sz="2400" b="1" dirty="0" smtClean="0">
              <a:solidFill>
                <a:srgbClr val="000000"/>
              </a:solidFill>
            </a:endParaRPr>
          </a:p>
          <a:p>
            <a:r>
              <a:rPr lang="en-US" sz="2400" b="1" dirty="0" smtClean="0">
                <a:solidFill>
                  <a:srgbClr val="000000"/>
                </a:solidFill>
              </a:rPr>
              <a:t>Building Foundations and Oxygen</a:t>
            </a:r>
          </a:p>
          <a:p>
            <a:endParaRPr lang="en-US" sz="2400" b="1" dirty="0" smtClean="0">
              <a:solidFill>
                <a:srgbClr val="000000"/>
              </a:solidFill>
            </a:endParaRPr>
          </a:p>
        </p:txBody>
      </p:sp>
      <p:sp>
        <p:nvSpPr>
          <p:cNvPr id="4" name="Rounded Rectangle 3"/>
          <p:cNvSpPr/>
          <p:nvPr/>
        </p:nvSpPr>
        <p:spPr>
          <a:xfrm>
            <a:off x="899592" y="2492896"/>
            <a:ext cx="3960440"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35000" y="315124"/>
            <a:ext cx="7067262" cy="458587"/>
          </a:xfrm>
          <a:prstGeom prst="rect">
            <a:avLst/>
          </a:prstGeom>
          <a:noFill/>
          <a:ln w="9525">
            <a:noFill/>
            <a:miter lim="800000"/>
            <a:headEnd/>
            <a:tailEnd/>
          </a:ln>
        </p:spPr>
        <p:txBody>
          <a:bodyPr>
            <a:spAutoFit/>
          </a:bodyPr>
          <a:lstStyle/>
          <a:p>
            <a:pPr>
              <a:lnSpc>
                <a:spcPct val="85000"/>
              </a:lnSpc>
            </a:pPr>
            <a:r>
              <a:rPr lang="en-US" sz="2800" b="1" dirty="0">
                <a:solidFill>
                  <a:srgbClr val="000000"/>
                </a:solidFill>
                <a:latin typeface="Arial" pitchFamily="34" charset="0"/>
                <a:cs typeface="Times New Roman" pitchFamily="18" charset="0"/>
              </a:rPr>
              <a:t>Conceptual Model for Vapor Intrusion</a:t>
            </a:r>
            <a:r>
              <a:rPr lang="en-US" sz="2800" b="1" dirty="0" smtClean="0">
                <a:solidFill>
                  <a:srgbClr val="000000"/>
                </a:solidFill>
                <a:latin typeface="Arial" pitchFamily="34" charset="0"/>
                <a:cs typeface="Times New Roman" pitchFamily="18" charset="0"/>
              </a:rPr>
              <a:t>:</a:t>
            </a:r>
            <a:endParaRPr lang="en-US" sz="2800" b="1" i="1" dirty="0">
              <a:solidFill>
                <a:srgbClr val="000000"/>
              </a:solidFill>
              <a:latin typeface="Arial" pitchFamily="34" charset="0"/>
              <a:cs typeface="Times New Roman" pitchFamily="18" charset="0"/>
            </a:endParaRPr>
          </a:p>
        </p:txBody>
      </p:sp>
      <p:sp>
        <p:nvSpPr>
          <p:cNvPr id="30723" name="AutoShape 3"/>
          <p:cNvSpPr>
            <a:spLocks noChangeArrowheads="1"/>
          </p:cNvSpPr>
          <p:nvPr/>
        </p:nvSpPr>
        <p:spPr bwMode="auto">
          <a:xfrm>
            <a:off x="635001" y="5521162"/>
            <a:ext cx="7953375" cy="929127"/>
          </a:xfrm>
          <a:prstGeom prst="roundRect">
            <a:avLst>
              <a:gd name="adj" fmla="val 16667"/>
            </a:avLst>
          </a:prstGeom>
          <a:solidFill>
            <a:srgbClr val="FFC000"/>
          </a:solidFill>
          <a:ln w="12700">
            <a:solidFill>
              <a:srgbClr val="CCECFF"/>
            </a:solidFill>
            <a:round/>
            <a:headEnd/>
            <a:tailEnd/>
          </a:ln>
          <a:effectLst>
            <a:outerShdw blurRad="63500" dist="107763" dir="2700000" algn="ctr" rotWithShape="0">
              <a:srgbClr val="00002A">
                <a:alpha val="74998"/>
              </a:srgbClr>
            </a:outerShdw>
          </a:effectLst>
        </p:spPr>
        <p:txBody>
          <a:bodyPr wrap="none" anchor="ctr"/>
          <a:lstStyle/>
          <a:p>
            <a:endParaRPr lang="en-US">
              <a:solidFill>
                <a:schemeClr val="tx2"/>
              </a:solidFill>
              <a:latin typeface="Arial" pitchFamily="34" charset="0"/>
            </a:endParaRPr>
          </a:p>
        </p:txBody>
      </p:sp>
      <p:sp>
        <p:nvSpPr>
          <p:cNvPr id="18435" name="Rectangle 4"/>
          <p:cNvSpPr>
            <a:spLocks noChangeArrowheads="1"/>
          </p:cNvSpPr>
          <p:nvPr/>
        </p:nvSpPr>
        <p:spPr bwMode="auto">
          <a:xfrm>
            <a:off x="1011671" y="5651110"/>
            <a:ext cx="1816965" cy="682226"/>
          </a:xfrm>
          <a:prstGeom prst="rect">
            <a:avLst/>
          </a:prstGeom>
          <a:noFill/>
          <a:ln w="9525">
            <a:noFill/>
            <a:miter lim="800000"/>
            <a:headEnd/>
            <a:tailEnd/>
          </a:ln>
        </p:spPr>
        <p:txBody>
          <a:bodyPr lIns="90487" tIns="44450" rIns="90487" bIns="44450">
            <a:spAutoFit/>
          </a:bodyPr>
          <a:lstStyle/>
          <a:p>
            <a:pPr eaLnBrk="0" hangingPunct="0">
              <a:lnSpc>
                <a:spcPct val="90000"/>
              </a:lnSpc>
            </a:pPr>
            <a:r>
              <a:rPr lang="en-US" sz="2100" b="1" i="1" dirty="0">
                <a:solidFill>
                  <a:srgbClr val="000000"/>
                </a:solidFill>
                <a:latin typeface="Arial" pitchFamily="34" charset="0"/>
              </a:rPr>
              <a:t>KEY </a:t>
            </a:r>
            <a:br>
              <a:rPr lang="en-US" sz="2100" b="1" i="1" dirty="0">
                <a:solidFill>
                  <a:srgbClr val="000000"/>
                </a:solidFill>
                <a:latin typeface="Arial" pitchFamily="34" charset="0"/>
              </a:rPr>
            </a:br>
            <a:r>
              <a:rPr lang="en-US" sz="2100" b="1" i="1" dirty="0">
                <a:solidFill>
                  <a:srgbClr val="000000"/>
                </a:solidFill>
                <a:latin typeface="Arial" pitchFamily="34" charset="0"/>
              </a:rPr>
              <a:t>POINT:</a:t>
            </a:r>
            <a:endParaRPr lang="en-US" sz="2100" b="1" dirty="0">
              <a:solidFill>
                <a:srgbClr val="000000"/>
              </a:solidFill>
              <a:latin typeface="Arial" pitchFamily="34" charset="0"/>
            </a:endParaRPr>
          </a:p>
        </p:txBody>
      </p:sp>
      <p:sp>
        <p:nvSpPr>
          <p:cNvPr id="18436" name="Rectangle 5"/>
          <p:cNvSpPr>
            <a:spLocks noChangeArrowheads="1"/>
          </p:cNvSpPr>
          <p:nvPr/>
        </p:nvSpPr>
        <p:spPr bwMode="auto">
          <a:xfrm>
            <a:off x="2260023" y="5641364"/>
            <a:ext cx="6128401" cy="674544"/>
          </a:xfrm>
          <a:prstGeom prst="rect">
            <a:avLst/>
          </a:prstGeom>
          <a:noFill/>
          <a:ln w="9525">
            <a:noFill/>
            <a:miter lim="800000"/>
            <a:headEnd/>
            <a:tailEnd/>
          </a:ln>
        </p:spPr>
        <p:txBody>
          <a:bodyPr wrap="square" lIns="90487" tIns="44450" rIns="90487" bIns="44450">
            <a:spAutoFit/>
          </a:bodyPr>
          <a:lstStyle/>
          <a:p>
            <a:pPr eaLnBrk="0" hangingPunct="0">
              <a:lnSpc>
                <a:spcPct val="95000"/>
              </a:lnSpc>
            </a:pPr>
            <a:r>
              <a:rPr lang="en-US" sz="2000" b="1" dirty="0" smtClean="0">
                <a:solidFill>
                  <a:srgbClr val="000000"/>
                </a:solidFill>
                <a:latin typeface="Arial" pitchFamily="34" charset="0"/>
              </a:rPr>
              <a:t>Much of existing regulatory </a:t>
            </a:r>
            <a:r>
              <a:rPr lang="en-US" sz="2000" b="1" dirty="0">
                <a:solidFill>
                  <a:srgbClr val="000000"/>
                </a:solidFill>
                <a:latin typeface="Arial" pitchFamily="34" charset="0"/>
              </a:rPr>
              <a:t>guidance </a:t>
            </a:r>
            <a:r>
              <a:rPr lang="en-US" sz="2000" b="1" dirty="0" smtClean="0">
                <a:solidFill>
                  <a:srgbClr val="000000"/>
                </a:solidFill>
                <a:latin typeface="Arial" pitchFamily="34" charset="0"/>
              </a:rPr>
              <a:t>is focused </a:t>
            </a:r>
            <a:r>
              <a:rPr lang="en-US" sz="2000" b="1" dirty="0">
                <a:solidFill>
                  <a:srgbClr val="000000"/>
                </a:solidFill>
                <a:latin typeface="Arial" pitchFamily="34" charset="0"/>
              </a:rPr>
              <a:t>on building impacts due to vapor migration.</a:t>
            </a:r>
            <a:endParaRPr lang="en-US" sz="2200" b="1" dirty="0">
              <a:solidFill>
                <a:srgbClr val="000000"/>
              </a:solidFill>
              <a:latin typeface="Arial" pitchFamily="34" charset="0"/>
            </a:endParaRPr>
          </a:p>
        </p:txBody>
      </p:sp>
      <p:pic>
        <p:nvPicPr>
          <p:cNvPr id="18437" name="Picture 6"/>
          <p:cNvPicPr>
            <a:picLocks noChangeAspect="1" noChangeArrowheads="1"/>
          </p:cNvPicPr>
          <p:nvPr/>
        </p:nvPicPr>
        <p:blipFill>
          <a:blip r:embed="rId3"/>
          <a:srcRect/>
          <a:stretch>
            <a:fillRect/>
          </a:stretch>
        </p:blipFill>
        <p:spPr bwMode="auto">
          <a:xfrm>
            <a:off x="4139046" y="4317519"/>
            <a:ext cx="606136" cy="11371"/>
          </a:xfrm>
          <a:prstGeom prst="rect">
            <a:avLst/>
          </a:prstGeom>
          <a:noFill/>
          <a:ln w="9525">
            <a:noFill/>
            <a:miter lim="800000"/>
            <a:headEnd/>
            <a:tailEnd/>
          </a:ln>
        </p:spPr>
      </p:pic>
      <p:pic>
        <p:nvPicPr>
          <p:cNvPr id="18438" name="Picture 7"/>
          <p:cNvPicPr>
            <a:picLocks noChangeAspect="1" noChangeArrowheads="1"/>
          </p:cNvPicPr>
          <p:nvPr/>
        </p:nvPicPr>
        <p:blipFill>
          <a:blip r:embed="rId4"/>
          <a:srcRect/>
          <a:stretch>
            <a:fillRect/>
          </a:stretch>
        </p:blipFill>
        <p:spPr bwMode="auto">
          <a:xfrm>
            <a:off x="4319444" y="4291530"/>
            <a:ext cx="565727" cy="9746"/>
          </a:xfrm>
          <a:prstGeom prst="rect">
            <a:avLst/>
          </a:prstGeom>
          <a:noFill/>
          <a:ln w="9525">
            <a:noFill/>
            <a:miter lim="800000"/>
            <a:headEnd/>
            <a:tailEnd/>
          </a:ln>
        </p:spPr>
      </p:pic>
      <p:sp>
        <p:nvSpPr>
          <p:cNvPr id="18439" name="Text Box 8"/>
          <p:cNvSpPr txBox="1">
            <a:spLocks noChangeArrowheads="1"/>
          </p:cNvSpPr>
          <p:nvPr/>
        </p:nvSpPr>
        <p:spPr bwMode="auto">
          <a:xfrm>
            <a:off x="6573693" y="1606482"/>
            <a:ext cx="1920875" cy="781752"/>
          </a:xfrm>
          <a:prstGeom prst="rect">
            <a:avLst/>
          </a:prstGeom>
          <a:noFill/>
          <a:ln w="9525">
            <a:noFill/>
            <a:miter lim="800000"/>
            <a:headEnd/>
            <a:tailEnd/>
          </a:ln>
        </p:spPr>
        <p:txBody>
          <a:bodyPr>
            <a:spAutoFit/>
          </a:bodyPr>
          <a:lstStyle/>
          <a:p>
            <a:pPr marL="228600" indent="-228600" eaLnBrk="0" hangingPunct="0">
              <a:lnSpc>
                <a:spcPct val="80000"/>
              </a:lnSpc>
              <a:spcBef>
                <a:spcPct val="40000"/>
              </a:spcBef>
            </a:pPr>
            <a:r>
              <a:rPr lang="en-US" sz="1400" b="1" dirty="0">
                <a:solidFill>
                  <a:srgbClr val="000000"/>
                </a:solidFill>
                <a:latin typeface="Arial" pitchFamily="34" charset="0"/>
              </a:rPr>
              <a:t>	Building Attenuation Due to Exchange with Ambient Air</a:t>
            </a:r>
          </a:p>
        </p:txBody>
      </p:sp>
      <p:sp>
        <p:nvSpPr>
          <p:cNvPr id="18440" name="Text Box 9"/>
          <p:cNvSpPr txBox="1">
            <a:spLocks noChangeArrowheads="1"/>
          </p:cNvSpPr>
          <p:nvPr/>
        </p:nvSpPr>
        <p:spPr bwMode="auto">
          <a:xfrm>
            <a:off x="6523182" y="2763017"/>
            <a:ext cx="1974273" cy="1126462"/>
          </a:xfrm>
          <a:prstGeom prst="rect">
            <a:avLst/>
          </a:prstGeom>
          <a:noFill/>
          <a:ln w="9525">
            <a:noFill/>
            <a:miter lim="800000"/>
            <a:headEnd/>
            <a:tailEnd/>
          </a:ln>
        </p:spPr>
        <p:txBody>
          <a:bodyPr>
            <a:spAutoFit/>
          </a:bodyPr>
          <a:lstStyle/>
          <a:p>
            <a:pPr marL="292100" indent="-292100" eaLnBrk="0" hangingPunct="0">
              <a:lnSpc>
                <a:spcPct val="80000"/>
              </a:lnSpc>
              <a:spcBef>
                <a:spcPct val="40000"/>
              </a:spcBef>
            </a:pPr>
            <a:r>
              <a:rPr lang="en-US" sz="1400" b="1">
                <a:solidFill>
                  <a:srgbClr val="000000"/>
                </a:solidFill>
                <a:latin typeface="Arial" pitchFamily="34" charset="0"/>
              </a:rPr>
              <a:t>	Advection and Diffusion Through Unsaturated Soil and Building Foundation</a:t>
            </a:r>
          </a:p>
        </p:txBody>
      </p:sp>
      <p:sp>
        <p:nvSpPr>
          <p:cNvPr id="18441" name="Text Box 10"/>
          <p:cNvSpPr txBox="1">
            <a:spLocks noChangeArrowheads="1"/>
          </p:cNvSpPr>
          <p:nvPr/>
        </p:nvSpPr>
        <p:spPr bwMode="auto">
          <a:xfrm>
            <a:off x="6599671" y="4358128"/>
            <a:ext cx="2013238" cy="706347"/>
          </a:xfrm>
          <a:prstGeom prst="rect">
            <a:avLst/>
          </a:prstGeom>
          <a:noFill/>
          <a:ln w="9525">
            <a:noFill/>
            <a:miter lim="800000"/>
            <a:headEnd/>
            <a:tailEnd/>
          </a:ln>
        </p:spPr>
        <p:txBody>
          <a:bodyPr>
            <a:spAutoFit/>
          </a:bodyPr>
          <a:lstStyle/>
          <a:p>
            <a:pPr marL="228600" indent="-228600" eaLnBrk="0" hangingPunct="0">
              <a:lnSpc>
                <a:spcPct val="95000"/>
              </a:lnSpc>
              <a:spcBef>
                <a:spcPct val="40000"/>
              </a:spcBef>
            </a:pPr>
            <a:r>
              <a:rPr lang="en-US" sz="1400" b="1">
                <a:solidFill>
                  <a:srgbClr val="000000"/>
                </a:solidFill>
                <a:latin typeface="Arial" pitchFamily="34" charset="0"/>
              </a:rPr>
              <a:t>	Partitioning Between Source and Soil Vapor </a:t>
            </a:r>
          </a:p>
        </p:txBody>
      </p:sp>
      <p:sp>
        <p:nvSpPr>
          <p:cNvPr id="18442" name="Rectangle 11"/>
          <p:cNvSpPr>
            <a:spLocks noChangeArrowheads="1"/>
          </p:cNvSpPr>
          <p:nvPr/>
        </p:nvSpPr>
        <p:spPr bwMode="auto">
          <a:xfrm>
            <a:off x="688398" y="2855605"/>
            <a:ext cx="5194011" cy="1305976"/>
          </a:xfrm>
          <a:prstGeom prst="rect">
            <a:avLst/>
          </a:prstGeom>
          <a:solidFill>
            <a:srgbClr val="F6E252"/>
          </a:solidFill>
          <a:ln w="9525">
            <a:noFill/>
            <a:miter lim="800000"/>
            <a:headEnd/>
            <a:tailEnd/>
          </a:ln>
          <a:effectLst>
            <a:outerShdw dist="71842" dir="2700000" algn="ctr" rotWithShape="0">
              <a:schemeClr val="bg2"/>
            </a:outerShdw>
          </a:effectLst>
        </p:spPr>
        <p:txBody>
          <a:bodyPr/>
          <a:lstStyle/>
          <a:p>
            <a:endParaRPr lang="en-US">
              <a:solidFill>
                <a:srgbClr val="00002A"/>
              </a:solidFill>
              <a:latin typeface="Arial" pitchFamily="34" charset="0"/>
            </a:endParaRPr>
          </a:p>
        </p:txBody>
      </p:sp>
      <p:sp>
        <p:nvSpPr>
          <p:cNvPr id="18443" name="AutoShape 12"/>
          <p:cNvSpPr>
            <a:spLocks/>
          </p:cNvSpPr>
          <p:nvPr/>
        </p:nvSpPr>
        <p:spPr bwMode="auto">
          <a:xfrm>
            <a:off x="5937250" y="2702916"/>
            <a:ext cx="329045" cy="1437549"/>
          </a:xfrm>
          <a:prstGeom prst="rightBrace">
            <a:avLst>
              <a:gd name="adj1" fmla="val 36426"/>
              <a:gd name="adj2" fmla="val 50000"/>
            </a:avLst>
          </a:prstGeom>
          <a:noFill/>
          <a:ln w="28575">
            <a:solidFill>
              <a:srgbClr val="CC3300"/>
            </a:solidFill>
            <a:round/>
            <a:headEnd/>
            <a:tailEnd/>
          </a:ln>
          <a:effectLst>
            <a:outerShdw dist="35921" dir="2700000" algn="ctr" rotWithShape="0">
              <a:srgbClr val="4D4D4D"/>
            </a:outerShdw>
          </a:effectLst>
        </p:spPr>
        <p:txBody>
          <a:bodyPr wrap="none" anchor="ctr"/>
          <a:lstStyle/>
          <a:p>
            <a:endParaRPr lang="en-US">
              <a:solidFill>
                <a:schemeClr val="tx2"/>
              </a:solidFill>
              <a:latin typeface="Arial" pitchFamily="34" charset="0"/>
            </a:endParaRPr>
          </a:p>
        </p:txBody>
      </p:sp>
      <p:sp>
        <p:nvSpPr>
          <p:cNvPr id="18444" name="Rectangle 13"/>
          <p:cNvSpPr>
            <a:spLocks noChangeArrowheads="1"/>
          </p:cNvSpPr>
          <p:nvPr/>
        </p:nvSpPr>
        <p:spPr bwMode="auto">
          <a:xfrm>
            <a:off x="681182" y="4130720"/>
            <a:ext cx="5201227" cy="984355"/>
          </a:xfrm>
          <a:prstGeom prst="rect">
            <a:avLst/>
          </a:prstGeom>
          <a:solidFill>
            <a:srgbClr val="8FE3E9"/>
          </a:solidFill>
          <a:ln w="9525">
            <a:noFill/>
            <a:miter lim="800000"/>
            <a:headEnd/>
            <a:tailEnd/>
          </a:ln>
          <a:effectLst>
            <a:outerShdw dist="71842" dir="2700000" algn="ctr" rotWithShape="0">
              <a:schemeClr val="bg2"/>
            </a:outerShdw>
          </a:effectLst>
        </p:spPr>
        <p:txBody>
          <a:bodyPr/>
          <a:lstStyle/>
          <a:p>
            <a:endParaRPr lang="en-US">
              <a:solidFill>
                <a:srgbClr val="00002A"/>
              </a:solidFill>
              <a:latin typeface="Arial" pitchFamily="34" charset="0"/>
            </a:endParaRPr>
          </a:p>
        </p:txBody>
      </p:sp>
      <p:pic>
        <p:nvPicPr>
          <p:cNvPr id="18445" name="Picture 14"/>
          <p:cNvPicPr>
            <a:picLocks noChangeAspect="1" noChangeArrowheads="1"/>
          </p:cNvPicPr>
          <p:nvPr/>
        </p:nvPicPr>
        <p:blipFill>
          <a:blip r:embed="rId5"/>
          <a:srcRect/>
          <a:stretch>
            <a:fillRect/>
          </a:stretch>
        </p:blipFill>
        <p:spPr bwMode="auto">
          <a:xfrm>
            <a:off x="3156239" y="4138841"/>
            <a:ext cx="1588943" cy="9746"/>
          </a:xfrm>
          <a:prstGeom prst="rect">
            <a:avLst/>
          </a:prstGeom>
          <a:noFill/>
          <a:ln w="9525">
            <a:noFill/>
            <a:miter lim="800000"/>
            <a:headEnd/>
            <a:tailEnd/>
          </a:ln>
        </p:spPr>
      </p:pic>
      <p:sp>
        <p:nvSpPr>
          <p:cNvPr id="18446" name="Rectangle 15"/>
          <p:cNvSpPr>
            <a:spLocks noChangeArrowheads="1"/>
          </p:cNvSpPr>
          <p:nvPr/>
        </p:nvSpPr>
        <p:spPr bwMode="auto">
          <a:xfrm>
            <a:off x="3138921" y="1893991"/>
            <a:ext cx="906318" cy="791058"/>
          </a:xfrm>
          <a:prstGeom prst="rect">
            <a:avLst/>
          </a:prstGeom>
          <a:solidFill>
            <a:srgbClr val="EBEBEB"/>
          </a:solidFill>
          <a:ln w="19050">
            <a:solidFill>
              <a:schemeClr val="tx1"/>
            </a:solidFill>
            <a:miter lim="800000"/>
            <a:headEnd/>
            <a:tailEnd/>
          </a:ln>
        </p:spPr>
        <p:txBody>
          <a:bodyPr/>
          <a:lstStyle/>
          <a:p>
            <a:endParaRPr lang="en-US">
              <a:solidFill>
                <a:schemeClr val="tx2"/>
              </a:solidFill>
              <a:latin typeface="Arial" pitchFamily="34" charset="0"/>
            </a:endParaRPr>
          </a:p>
        </p:txBody>
      </p:sp>
      <p:sp>
        <p:nvSpPr>
          <p:cNvPr id="18447" name="Freeform 16"/>
          <p:cNvSpPr>
            <a:spLocks/>
          </p:cNvSpPr>
          <p:nvPr/>
        </p:nvSpPr>
        <p:spPr bwMode="auto">
          <a:xfrm>
            <a:off x="4045239" y="1984954"/>
            <a:ext cx="715818" cy="700095"/>
          </a:xfrm>
          <a:custGeom>
            <a:avLst/>
            <a:gdLst>
              <a:gd name="T0" fmla="*/ 2147483647 w 448"/>
              <a:gd name="T1" fmla="*/ 2147483647 h 368"/>
              <a:gd name="T2" fmla="*/ 2147483647 w 448"/>
              <a:gd name="T3" fmla="*/ 2147483647 h 368"/>
              <a:gd name="T4" fmla="*/ 0 w 448"/>
              <a:gd name="T5" fmla="*/ 2147483647 h 368"/>
              <a:gd name="T6" fmla="*/ 0 w 448"/>
              <a:gd name="T7" fmla="*/ 0 h 368"/>
              <a:gd name="T8" fmla="*/ 2147483647 w 448"/>
              <a:gd name="T9" fmla="*/ 2147483647 h 368"/>
              <a:gd name="T10" fmla="*/ 0 60000 65536"/>
              <a:gd name="T11" fmla="*/ 0 60000 65536"/>
              <a:gd name="T12" fmla="*/ 0 60000 65536"/>
              <a:gd name="T13" fmla="*/ 0 60000 65536"/>
              <a:gd name="T14" fmla="*/ 0 60000 65536"/>
              <a:gd name="T15" fmla="*/ 0 w 448"/>
              <a:gd name="T16" fmla="*/ 0 h 368"/>
              <a:gd name="T17" fmla="*/ 448 w 448"/>
              <a:gd name="T18" fmla="*/ 368 h 368"/>
            </a:gdLst>
            <a:ahLst/>
            <a:cxnLst>
              <a:cxn ang="T10">
                <a:pos x="T0" y="T1"/>
              </a:cxn>
              <a:cxn ang="T11">
                <a:pos x="T2" y="T3"/>
              </a:cxn>
              <a:cxn ang="T12">
                <a:pos x="T4" y="T5"/>
              </a:cxn>
              <a:cxn ang="T13">
                <a:pos x="T6" y="T7"/>
              </a:cxn>
              <a:cxn ang="T14">
                <a:pos x="T8" y="T9"/>
              </a:cxn>
            </a:cxnLst>
            <a:rect l="T15" t="T16" r="T17" b="T18"/>
            <a:pathLst>
              <a:path w="448" h="368">
                <a:moveTo>
                  <a:pt x="448" y="8"/>
                </a:moveTo>
                <a:lnTo>
                  <a:pt x="448" y="368"/>
                </a:lnTo>
                <a:lnTo>
                  <a:pt x="0" y="368"/>
                </a:lnTo>
                <a:lnTo>
                  <a:pt x="0" y="0"/>
                </a:lnTo>
                <a:lnTo>
                  <a:pt x="448" y="8"/>
                </a:lnTo>
                <a:close/>
              </a:path>
            </a:pathLst>
          </a:custGeom>
          <a:solidFill>
            <a:srgbClr val="EBEBEB"/>
          </a:solidFill>
          <a:ln w="19050">
            <a:solidFill>
              <a:schemeClr val="tx1"/>
            </a:solidFill>
            <a:round/>
            <a:headEnd/>
            <a:tailEnd/>
          </a:ln>
        </p:spPr>
        <p:txBody>
          <a:bodyPr/>
          <a:lstStyle/>
          <a:p>
            <a:endParaRPr lang="en-US"/>
          </a:p>
        </p:txBody>
      </p:sp>
      <p:sp>
        <p:nvSpPr>
          <p:cNvPr id="18448" name="Rectangle 17"/>
          <p:cNvSpPr>
            <a:spLocks noChangeArrowheads="1"/>
          </p:cNvSpPr>
          <p:nvPr/>
        </p:nvSpPr>
        <p:spPr bwMode="auto">
          <a:xfrm>
            <a:off x="3535796" y="2334190"/>
            <a:ext cx="204932" cy="350859"/>
          </a:xfrm>
          <a:prstGeom prst="rect">
            <a:avLst/>
          </a:prstGeom>
          <a:solidFill>
            <a:srgbClr val="7F7F7F"/>
          </a:solidFill>
          <a:ln w="9525">
            <a:noFill/>
            <a:miter lim="800000"/>
            <a:headEnd/>
            <a:tailEnd/>
          </a:ln>
        </p:spPr>
        <p:txBody>
          <a:bodyPr/>
          <a:lstStyle/>
          <a:p>
            <a:endParaRPr lang="en-US">
              <a:solidFill>
                <a:schemeClr val="tx2"/>
              </a:solidFill>
              <a:latin typeface="Arial" pitchFamily="34" charset="0"/>
            </a:endParaRPr>
          </a:p>
        </p:txBody>
      </p:sp>
      <p:grpSp>
        <p:nvGrpSpPr>
          <p:cNvPr id="2" name="Group 18"/>
          <p:cNvGrpSpPr>
            <a:grpSpLocks/>
          </p:cNvGrpSpPr>
          <p:nvPr/>
        </p:nvGrpSpPr>
        <p:grpSpPr bwMode="auto">
          <a:xfrm>
            <a:off x="4139046" y="2308200"/>
            <a:ext cx="522432" cy="196546"/>
            <a:chOff x="4151" y="1419"/>
            <a:chExt cx="453" cy="142"/>
          </a:xfrm>
        </p:grpSpPr>
        <p:sp>
          <p:nvSpPr>
            <p:cNvPr id="18563" name="Rectangle 19"/>
            <p:cNvSpPr>
              <a:spLocks noChangeArrowheads="1"/>
            </p:cNvSpPr>
            <p:nvPr/>
          </p:nvSpPr>
          <p:spPr bwMode="auto">
            <a:xfrm>
              <a:off x="4484" y="1419"/>
              <a:ext cx="120" cy="142"/>
            </a:xfrm>
            <a:prstGeom prst="rect">
              <a:avLst/>
            </a:prstGeom>
            <a:solidFill>
              <a:schemeClr val="bg1"/>
            </a:solidFill>
            <a:ln w="9525">
              <a:solidFill>
                <a:srgbClr val="5F5F5F"/>
              </a:solidFill>
              <a:miter lim="800000"/>
              <a:headEnd/>
              <a:tailEnd/>
            </a:ln>
          </p:spPr>
          <p:txBody>
            <a:bodyPr/>
            <a:lstStyle/>
            <a:p>
              <a:endParaRPr lang="en-US">
                <a:solidFill>
                  <a:schemeClr val="tx2"/>
                </a:solidFill>
                <a:latin typeface="Arial" pitchFamily="34" charset="0"/>
              </a:endParaRPr>
            </a:p>
          </p:txBody>
        </p:sp>
        <p:sp>
          <p:nvSpPr>
            <p:cNvPr id="18564" name="Freeform 20"/>
            <p:cNvSpPr>
              <a:spLocks/>
            </p:cNvSpPr>
            <p:nvPr/>
          </p:nvSpPr>
          <p:spPr bwMode="auto">
            <a:xfrm>
              <a:off x="4317" y="1419"/>
              <a:ext cx="120" cy="142"/>
            </a:xfrm>
            <a:custGeom>
              <a:avLst/>
              <a:gdLst>
                <a:gd name="T0" fmla="*/ 6777 w 88"/>
                <a:gd name="T1" fmla="*/ 0 h 104"/>
                <a:gd name="T2" fmla="*/ 0 w 88"/>
                <a:gd name="T3" fmla="*/ 0 h 104"/>
                <a:gd name="T4" fmla="*/ 0 w 88"/>
                <a:gd name="T5" fmla="*/ 0 h 104"/>
                <a:gd name="T6" fmla="*/ 0 w 88"/>
                <a:gd name="T7" fmla="*/ 8158 h 104"/>
                <a:gd name="T8" fmla="*/ 0 w 88"/>
                <a:gd name="T9" fmla="*/ 8158 h 104"/>
                <a:gd name="T10" fmla="*/ 6777 w 88"/>
                <a:gd name="T11" fmla="*/ 8158 h 104"/>
                <a:gd name="T12" fmla="*/ 6777 w 88"/>
                <a:gd name="T13" fmla="*/ 8158 h 104"/>
                <a:gd name="T14" fmla="*/ 6777 w 88"/>
                <a:gd name="T15" fmla="*/ 0 h 104"/>
                <a:gd name="T16" fmla="*/ 6777 w 8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4"/>
                <a:gd name="T29" fmla="*/ 88 w 8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4">
                  <a:moveTo>
                    <a:pt x="88" y="0"/>
                  </a:moveTo>
                  <a:lnTo>
                    <a:pt x="0" y="0"/>
                  </a:lnTo>
                  <a:lnTo>
                    <a:pt x="0" y="104"/>
                  </a:lnTo>
                  <a:lnTo>
                    <a:pt x="88" y="104"/>
                  </a:lnTo>
                  <a:lnTo>
                    <a:pt x="88" y="0"/>
                  </a:lnTo>
                  <a:close/>
                </a:path>
              </a:pathLst>
            </a:custGeom>
            <a:solidFill>
              <a:schemeClr val="bg1"/>
            </a:solidFill>
            <a:ln w="19050">
              <a:solidFill>
                <a:srgbClr val="5F5F5F"/>
              </a:solidFill>
              <a:round/>
              <a:headEnd/>
              <a:tailEnd/>
            </a:ln>
          </p:spPr>
          <p:txBody>
            <a:bodyPr/>
            <a:lstStyle/>
            <a:p>
              <a:endParaRPr lang="en-US"/>
            </a:p>
          </p:txBody>
        </p:sp>
        <p:sp>
          <p:nvSpPr>
            <p:cNvPr id="18565" name="Freeform 21"/>
            <p:cNvSpPr>
              <a:spLocks/>
            </p:cNvSpPr>
            <p:nvPr/>
          </p:nvSpPr>
          <p:spPr bwMode="auto">
            <a:xfrm>
              <a:off x="4151" y="1419"/>
              <a:ext cx="120" cy="142"/>
            </a:xfrm>
            <a:custGeom>
              <a:avLst/>
              <a:gdLst>
                <a:gd name="T0" fmla="*/ 6777 w 88"/>
                <a:gd name="T1" fmla="*/ 0 h 104"/>
                <a:gd name="T2" fmla="*/ 0 w 88"/>
                <a:gd name="T3" fmla="*/ 0 h 104"/>
                <a:gd name="T4" fmla="*/ 0 w 88"/>
                <a:gd name="T5" fmla="*/ 0 h 104"/>
                <a:gd name="T6" fmla="*/ 0 w 88"/>
                <a:gd name="T7" fmla="*/ 8158 h 104"/>
                <a:gd name="T8" fmla="*/ 0 w 88"/>
                <a:gd name="T9" fmla="*/ 8158 h 104"/>
                <a:gd name="T10" fmla="*/ 6777 w 88"/>
                <a:gd name="T11" fmla="*/ 8158 h 104"/>
                <a:gd name="T12" fmla="*/ 6777 w 88"/>
                <a:gd name="T13" fmla="*/ 8158 h 104"/>
                <a:gd name="T14" fmla="*/ 6777 w 88"/>
                <a:gd name="T15" fmla="*/ 0 h 104"/>
                <a:gd name="T16" fmla="*/ 6777 w 8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4"/>
                <a:gd name="T29" fmla="*/ 88 w 8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4">
                  <a:moveTo>
                    <a:pt x="88" y="0"/>
                  </a:moveTo>
                  <a:lnTo>
                    <a:pt x="0" y="0"/>
                  </a:lnTo>
                  <a:lnTo>
                    <a:pt x="0" y="104"/>
                  </a:lnTo>
                  <a:lnTo>
                    <a:pt x="88" y="104"/>
                  </a:lnTo>
                  <a:lnTo>
                    <a:pt x="88" y="0"/>
                  </a:lnTo>
                  <a:close/>
                </a:path>
              </a:pathLst>
            </a:custGeom>
            <a:solidFill>
              <a:schemeClr val="bg1"/>
            </a:solidFill>
            <a:ln w="19050">
              <a:solidFill>
                <a:srgbClr val="5F5F5F"/>
              </a:solidFill>
              <a:round/>
              <a:headEnd/>
              <a:tailEnd/>
            </a:ln>
          </p:spPr>
          <p:txBody>
            <a:bodyPr/>
            <a:lstStyle/>
            <a:p>
              <a:endParaRPr lang="en-US"/>
            </a:p>
          </p:txBody>
        </p:sp>
      </p:grpSp>
      <p:sp>
        <p:nvSpPr>
          <p:cNvPr id="18450" name="Line 22"/>
          <p:cNvSpPr>
            <a:spLocks noChangeShapeType="1"/>
          </p:cNvSpPr>
          <p:nvPr/>
        </p:nvSpPr>
        <p:spPr bwMode="auto">
          <a:xfrm>
            <a:off x="695614" y="2824743"/>
            <a:ext cx="5215659" cy="1624"/>
          </a:xfrm>
          <a:prstGeom prst="line">
            <a:avLst/>
          </a:prstGeom>
          <a:noFill/>
          <a:ln w="76200">
            <a:solidFill>
              <a:srgbClr val="009900"/>
            </a:solidFill>
            <a:round/>
            <a:headEnd/>
            <a:tailEnd/>
          </a:ln>
        </p:spPr>
        <p:txBody>
          <a:bodyPr/>
          <a:lstStyle/>
          <a:p>
            <a:endParaRPr lang="en-US"/>
          </a:p>
        </p:txBody>
      </p:sp>
      <p:grpSp>
        <p:nvGrpSpPr>
          <p:cNvPr id="3" name="Group 23"/>
          <p:cNvGrpSpPr>
            <a:grpSpLocks/>
          </p:cNvGrpSpPr>
          <p:nvPr/>
        </p:nvGrpSpPr>
        <p:grpSpPr bwMode="auto">
          <a:xfrm>
            <a:off x="887558" y="3974782"/>
            <a:ext cx="187614" cy="307001"/>
            <a:chOff x="1744" y="2400"/>
            <a:chExt cx="80" cy="161"/>
          </a:xfrm>
        </p:grpSpPr>
        <p:sp>
          <p:nvSpPr>
            <p:cNvPr id="18559" name="Freeform 24"/>
            <p:cNvSpPr>
              <a:spLocks/>
            </p:cNvSpPr>
            <p:nvPr/>
          </p:nvSpPr>
          <p:spPr bwMode="auto">
            <a:xfrm>
              <a:off x="1744" y="2400"/>
              <a:ext cx="80" cy="80"/>
            </a:xfrm>
            <a:custGeom>
              <a:avLst/>
              <a:gdLst>
                <a:gd name="T0" fmla="*/ 0 w 80"/>
                <a:gd name="T1" fmla="*/ 0 h 80"/>
                <a:gd name="T2" fmla="*/ 40 w 80"/>
                <a:gd name="T3" fmla="*/ 80 h 80"/>
                <a:gd name="T4" fmla="*/ 80 w 80"/>
                <a:gd name="T5" fmla="*/ 0 h 80"/>
                <a:gd name="T6" fmla="*/ 0 w 80"/>
                <a:gd name="T7" fmla="*/ 0 h 80"/>
                <a:gd name="T8" fmla="*/ 0 60000 65536"/>
                <a:gd name="T9" fmla="*/ 0 60000 65536"/>
                <a:gd name="T10" fmla="*/ 0 60000 65536"/>
                <a:gd name="T11" fmla="*/ 0 60000 65536"/>
                <a:gd name="T12" fmla="*/ 0 w 80"/>
                <a:gd name="T13" fmla="*/ 0 h 80"/>
                <a:gd name="T14" fmla="*/ 80 w 80"/>
                <a:gd name="T15" fmla="*/ 80 h 80"/>
              </a:gdLst>
              <a:ahLst/>
              <a:cxnLst>
                <a:cxn ang="T8">
                  <a:pos x="T0" y="T1"/>
                </a:cxn>
                <a:cxn ang="T9">
                  <a:pos x="T2" y="T3"/>
                </a:cxn>
                <a:cxn ang="T10">
                  <a:pos x="T4" y="T5"/>
                </a:cxn>
                <a:cxn ang="T11">
                  <a:pos x="T6" y="T7"/>
                </a:cxn>
              </a:cxnLst>
              <a:rect l="T12" t="T13" r="T14" b="T15"/>
              <a:pathLst>
                <a:path w="80" h="80">
                  <a:moveTo>
                    <a:pt x="0" y="0"/>
                  </a:moveTo>
                  <a:lnTo>
                    <a:pt x="40" y="80"/>
                  </a:lnTo>
                  <a:lnTo>
                    <a:pt x="80" y="0"/>
                  </a:lnTo>
                  <a:lnTo>
                    <a:pt x="0" y="0"/>
                  </a:lnTo>
                  <a:close/>
                </a:path>
              </a:pathLst>
            </a:custGeom>
            <a:solidFill>
              <a:srgbClr val="494949"/>
            </a:solidFill>
            <a:ln w="9525">
              <a:noFill/>
              <a:miter lim="800000"/>
              <a:headEnd/>
              <a:tailEnd/>
            </a:ln>
          </p:spPr>
          <p:txBody>
            <a:bodyPr/>
            <a:lstStyle/>
            <a:p>
              <a:endParaRPr lang="en-US"/>
            </a:p>
          </p:txBody>
        </p:sp>
        <p:sp>
          <p:nvSpPr>
            <p:cNvPr id="18560" name="Line 25"/>
            <p:cNvSpPr>
              <a:spLocks noChangeShapeType="1"/>
            </p:cNvSpPr>
            <p:nvPr/>
          </p:nvSpPr>
          <p:spPr bwMode="auto">
            <a:xfrm>
              <a:off x="1752" y="2536"/>
              <a:ext cx="64" cy="1"/>
            </a:xfrm>
            <a:prstGeom prst="line">
              <a:avLst/>
            </a:prstGeom>
            <a:noFill/>
            <a:ln w="19050">
              <a:solidFill>
                <a:srgbClr val="000000"/>
              </a:solidFill>
              <a:round/>
              <a:headEnd/>
              <a:tailEnd/>
            </a:ln>
          </p:spPr>
          <p:txBody>
            <a:bodyPr/>
            <a:lstStyle/>
            <a:p>
              <a:endParaRPr lang="en-US"/>
            </a:p>
          </p:txBody>
        </p:sp>
        <p:sp>
          <p:nvSpPr>
            <p:cNvPr id="18561" name="Line 26"/>
            <p:cNvSpPr>
              <a:spLocks noChangeShapeType="1"/>
            </p:cNvSpPr>
            <p:nvPr/>
          </p:nvSpPr>
          <p:spPr bwMode="auto">
            <a:xfrm>
              <a:off x="1768" y="2560"/>
              <a:ext cx="32" cy="1"/>
            </a:xfrm>
            <a:prstGeom prst="line">
              <a:avLst/>
            </a:prstGeom>
            <a:noFill/>
            <a:ln w="19050">
              <a:solidFill>
                <a:srgbClr val="000000"/>
              </a:solidFill>
              <a:round/>
              <a:headEnd/>
              <a:tailEnd/>
            </a:ln>
          </p:spPr>
          <p:txBody>
            <a:bodyPr/>
            <a:lstStyle/>
            <a:p>
              <a:endParaRPr lang="en-US"/>
            </a:p>
          </p:txBody>
        </p:sp>
        <p:sp>
          <p:nvSpPr>
            <p:cNvPr id="18562" name="Line 27"/>
            <p:cNvSpPr>
              <a:spLocks noChangeShapeType="1"/>
            </p:cNvSpPr>
            <p:nvPr/>
          </p:nvSpPr>
          <p:spPr bwMode="auto">
            <a:xfrm>
              <a:off x="1744" y="2504"/>
              <a:ext cx="80" cy="1"/>
            </a:xfrm>
            <a:prstGeom prst="line">
              <a:avLst/>
            </a:prstGeom>
            <a:noFill/>
            <a:ln w="19050">
              <a:solidFill>
                <a:srgbClr val="000000"/>
              </a:solidFill>
              <a:round/>
              <a:headEnd/>
              <a:tailEnd/>
            </a:ln>
          </p:spPr>
          <p:txBody>
            <a:bodyPr/>
            <a:lstStyle/>
            <a:p>
              <a:endParaRPr lang="en-US"/>
            </a:p>
          </p:txBody>
        </p:sp>
      </p:grpSp>
      <p:grpSp>
        <p:nvGrpSpPr>
          <p:cNvPr id="4" name="Group 28"/>
          <p:cNvGrpSpPr>
            <a:grpSpLocks/>
          </p:cNvGrpSpPr>
          <p:nvPr/>
        </p:nvGrpSpPr>
        <p:grpSpPr bwMode="auto">
          <a:xfrm>
            <a:off x="3084080" y="1694197"/>
            <a:ext cx="1737591" cy="365478"/>
            <a:chOff x="3176" y="1208"/>
            <a:chExt cx="1002" cy="192"/>
          </a:xfrm>
        </p:grpSpPr>
        <p:sp>
          <p:nvSpPr>
            <p:cNvPr id="18554" name="Freeform 29"/>
            <p:cNvSpPr>
              <a:spLocks/>
            </p:cNvSpPr>
            <p:nvPr/>
          </p:nvSpPr>
          <p:spPr bwMode="auto">
            <a:xfrm>
              <a:off x="3176" y="1208"/>
              <a:ext cx="1002" cy="192"/>
            </a:xfrm>
            <a:custGeom>
              <a:avLst/>
              <a:gdLst>
                <a:gd name="T0" fmla="*/ 790 w 1016"/>
                <a:gd name="T1" fmla="*/ 0 h 152"/>
                <a:gd name="T2" fmla="*/ 836 w 1016"/>
                <a:gd name="T3" fmla="*/ 4013 h 152"/>
                <a:gd name="T4" fmla="*/ 0 w 1016"/>
                <a:gd name="T5" fmla="*/ 4013 h 152"/>
                <a:gd name="T6" fmla="*/ 36 w 1016"/>
                <a:gd name="T7" fmla="*/ 0 h 152"/>
                <a:gd name="T8" fmla="*/ 790 w 1016"/>
                <a:gd name="T9" fmla="*/ 0 h 152"/>
                <a:gd name="T10" fmla="*/ 0 60000 65536"/>
                <a:gd name="T11" fmla="*/ 0 60000 65536"/>
                <a:gd name="T12" fmla="*/ 0 60000 65536"/>
                <a:gd name="T13" fmla="*/ 0 60000 65536"/>
                <a:gd name="T14" fmla="*/ 0 60000 65536"/>
                <a:gd name="T15" fmla="*/ 0 w 1016"/>
                <a:gd name="T16" fmla="*/ 0 h 152"/>
                <a:gd name="T17" fmla="*/ 1016 w 1016"/>
                <a:gd name="T18" fmla="*/ 152 h 152"/>
              </a:gdLst>
              <a:ahLst/>
              <a:cxnLst>
                <a:cxn ang="T10">
                  <a:pos x="T0" y="T1"/>
                </a:cxn>
                <a:cxn ang="T11">
                  <a:pos x="T2" y="T3"/>
                </a:cxn>
                <a:cxn ang="T12">
                  <a:pos x="T4" y="T5"/>
                </a:cxn>
                <a:cxn ang="T13">
                  <a:pos x="T6" y="T7"/>
                </a:cxn>
                <a:cxn ang="T14">
                  <a:pos x="T8" y="T9"/>
                </a:cxn>
              </a:cxnLst>
              <a:rect l="T15" t="T16" r="T17" b="T18"/>
              <a:pathLst>
                <a:path w="1016" h="152">
                  <a:moveTo>
                    <a:pt x="960" y="0"/>
                  </a:moveTo>
                  <a:lnTo>
                    <a:pt x="1016" y="152"/>
                  </a:lnTo>
                  <a:lnTo>
                    <a:pt x="0" y="152"/>
                  </a:lnTo>
                  <a:lnTo>
                    <a:pt x="48" y="0"/>
                  </a:lnTo>
                  <a:lnTo>
                    <a:pt x="960" y="0"/>
                  </a:lnTo>
                  <a:close/>
                </a:path>
              </a:pathLst>
            </a:custGeom>
            <a:solidFill>
              <a:srgbClr val="A4A4A4"/>
            </a:solidFill>
            <a:ln w="9525">
              <a:solidFill>
                <a:schemeClr val="tx1"/>
              </a:solidFill>
              <a:round/>
              <a:headEnd/>
              <a:tailEnd/>
            </a:ln>
          </p:spPr>
          <p:txBody>
            <a:bodyPr/>
            <a:lstStyle/>
            <a:p>
              <a:endParaRPr lang="en-US"/>
            </a:p>
          </p:txBody>
        </p:sp>
        <p:sp>
          <p:nvSpPr>
            <p:cNvPr id="18555" name="Line 30"/>
            <p:cNvSpPr>
              <a:spLocks noChangeShapeType="1"/>
            </p:cNvSpPr>
            <p:nvPr/>
          </p:nvSpPr>
          <p:spPr bwMode="auto">
            <a:xfrm>
              <a:off x="3194" y="1356"/>
              <a:ext cx="968" cy="1"/>
            </a:xfrm>
            <a:prstGeom prst="line">
              <a:avLst/>
            </a:prstGeom>
            <a:noFill/>
            <a:ln w="19050">
              <a:solidFill>
                <a:srgbClr val="5B5B5B"/>
              </a:solidFill>
              <a:round/>
              <a:headEnd/>
              <a:tailEnd/>
            </a:ln>
          </p:spPr>
          <p:txBody>
            <a:bodyPr/>
            <a:lstStyle/>
            <a:p>
              <a:endParaRPr lang="en-US"/>
            </a:p>
          </p:txBody>
        </p:sp>
        <p:sp>
          <p:nvSpPr>
            <p:cNvPr id="18556" name="Line 31"/>
            <p:cNvSpPr>
              <a:spLocks noChangeShapeType="1"/>
            </p:cNvSpPr>
            <p:nvPr/>
          </p:nvSpPr>
          <p:spPr bwMode="auto">
            <a:xfrm>
              <a:off x="3204" y="1314"/>
              <a:ext cx="944" cy="1"/>
            </a:xfrm>
            <a:prstGeom prst="line">
              <a:avLst/>
            </a:prstGeom>
            <a:noFill/>
            <a:ln w="19050">
              <a:solidFill>
                <a:srgbClr val="5B5B5B"/>
              </a:solidFill>
              <a:round/>
              <a:headEnd/>
              <a:tailEnd/>
            </a:ln>
          </p:spPr>
          <p:txBody>
            <a:bodyPr/>
            <a:lstStyle/>
            <a:p>
              <a:endParaRPr lang="en-US"/>
            </a:p>
          </p:txBody>
        </p:sp>
        <p:sp>
          <p:nvSpPr>
            <p:cNvPr id="18557" name="Line 32"/>
            <p:cNvSpPr>
              <a:spLocks noChangeShapeType="1"/>
            </p:cNvSpPr>
            <p:nvPr/>
          </p:nvSpPr>
          <p:spPr bwMode="auto">
            <a:xfrm>
              <a:off x="3214" y="1276"/>
              <a:ext cx="923" cy="1"/>
            </a:xfrm>
            <a:prstGeom prst="line">
              <a:avLst/>
            </a:prstGeom>
            <a:noFill/>
            <a:ln w="19050">
              <a:solidFill>
                <a:srgbClr val="5B5B5B"/>
              </a:solidFill>
              <a:round/>
              <a:headEnd/>
              <a:tailEnd/>
            </a:ln>
          </p:spPr>
          <p:txBody>
            <a:bodyPr/>
            <a:lstStyle/>
            <a:p>
              <a:endParaRPr lang="en-US"/>
            </a:p>
          </p:txBody>
        </p:sp>
        <p:sp>
          <p:nvSpPr>
            <p:cNvPr id="18558" name="Line 33"/>
            <p:cNvSpPr>
              <a:spLocks noChangeShapeType="1"/>
            </p:cNvSpPr>
            <p:nvPr/>
          </p:nvSpPr>
          <p:spPr bwMode="auto">
            <a:xfrm>
              <a:off x="3223" y="1242"/>
              <a:ext cx="904" cy="1"/>
            </a:xfrm>
            <a:prstGeom prst="line">
              <a:avLst/>
            </a:prstGeom>
            <a:noFill/>
            <a:ln w="19050">
              <a:solidFill>
                <a:srgbClr val="5B5B5B"/>
              </a:solidFill>
              <a:round/>
              <a:headEnd/>
              <a:tailEnd/>
            </a:ln>
          </p:spPr>
          <p:txBody>
            <a:bodyPr/>
            <a:lstStyle/>
            <a:p>
              <a:endParaRPr lang="en-US"/>
            </a:p>
          </p:txBody>
        </p:sp>
      </p:grpSp>
      <p:sp>
        <p:nvSpPr>
          <p:cNvPr id="18453" name="Rectangle 34"/>
          <p:cNvSpPr>
            <a:spLocks noChangeArrowheads="1"/>
          </p:cNvSpPr>
          <p:nvPr/>
        </p:nvSpPr>
        <p:spPr bwMode="auto">
          <a:xfrm>
            <a:off x="3084080" y="2685049"/>
            <a:ext cx="1734705" cy="61725"/>
          </a:xfrm>
          <a:prstGeom prst="rect">
            <a:avLst/>
          </a:prstGeom>
          <a:solidFill>
            <a:srgbClr val="EDEDED"/>
          </a:solidFill>
          <a:ln w="9525">
            <a:noFill/>
            <a:miter lim="800000"/>
            <a:headEnd/>
            <a:tailEnd/>
          </a:ln>
        </p:spPr>
        <p:txBody>
          <a:bodyPr/>
          <a:lstStyle/>
          <a:p>
            <a:endParaRPr lang="en-US">
              <a:solidFill>
                <a:srgbClr val="00002A"/>
              </a:solidFill>
              <a:latin typeface="Arial" pitchFamily="34" charset="0"/>
            </a:endParaRPr>
          </a:p>
        </p:txBody>
      </p:sp>
      <p:sp>
        <p:nvSpPr>
          <p:cNvPr id="18454" name="Freeform 35"/>
          <p:cNvSpPr>
            <a:spLocks/>
          </p:cNvSpPr>
          <p:nvPr/>
        </p:nvSpPr>
        <p:spPr bwMode="auto">
          <a:xfrm>
            <a:off x="3084080" y="2685049"/>
            <a:ext cx="1734705" cy="61725"/>
          </a:xfrm>
          <a:custGeom>
            <a:avLst/>
            <a:gdLst>
              <a:gd name="T0" fmla="*/ 0 w 1024"/>
              <a:gd name="T1" fmla="*/ 0 h 32"/>
              <a:gd name="T2" fmla="*/ 2147483647 w 1024"/>
              <a:gd name="T3" fmla="*/ 0 h 32"/>
              <a:gd name="T4" fmla="*/ 2147483647 w 1024"/>
              <a:gd name="T5" fmla="*/ 0 h 32"/>
              <a:gd name="T6" fmla="*/ 2147483647 w 1024"/>
              <a:gd name="T7" fmla="*/ 2147483647 h 32"/>
              <a:gd name="T8" fmla="*/ 2147483647 w 1024"/>
              <a:gd name="T9" fmla="*/ 2147483647 h 32"/>
              <a:gd name="T10" fmla="*/ 0 w 1024"/>
              <a:gd name="T11" fmla="*/ 2147483647 h 32"/>
              <a:gd name="T12" fmla="*/ 0 w 1024"/>
              <a:gd name="T13" fmla="*/ 2147483647 h 32"/>
              <a:gd name="T14" fmla="*/ 0 w 1024"/>
              <a:gd name="T15" fmla="*/ 0 h 32"/>
              <a:gd name="T16" fmla="*/ 0 w 102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4"/>
              <a:gd name="T28" fmla="*/ 0 h 32"/>
              <a:gd name="T29" fmla="*/ 1024 w 1024"/>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4" h="32">
                <a:moveTo>
                  <a:pt x="0" y="0"/>
                </a:moveTo>
                <a:lnTo>
                  <a:pt x="1024" y="0"/>
                </a:lnTo>
                <a:lnTo>
                  <a:pt x="1024" y="32"/>
                </a:lnTo>
                <a:lnTo>
                  <a:pt x="0" y="32"/>
                </a:lnTo>
                <a:lnTo>
                  <a:pt x="0" y="0"/>
                </a:lnTo>
                <a:close/>
              </a:path>
            </a:pathLst>
          </a:custGeom>
          <a:noFill/>
          <a:ln w="19050">
            <a:solidFill>
              <a:srgbClr val="5B5B5B"/>
            </a:solidFill>
            <a:round/>
            <a:headEnd/>
            <a:tailEnd/>
          </a:ln>
        </p:spPr>
        <p:txBody>
          <a:bodyPr/>
          <a:lstStyle/>
          <a:p>
            <a:endParaRPr lang="en-US"/>
          </a:p>
        </p:txBody>
      </p:sp>
      <p:sp>
        <p:nvSpPr>
          <p:cNvPr id="18455" name="Freeform 36"/>
          <p:cNvSpPr>
            <a:spLocks/>
          </p:cNvSpPr>
          <p:nvPr/>
        </p:nvSpPr>
        <p:spPr bwMode="auto">
          <a:xfrm>
            <a:off x="2311977" y="4148586"/>
            <a:ext cx="3459307" cy="721211"/>
          </a:xfrm>
          <a:custGeom>
            <a:avLst/>
            <a:gdLst>
              <a:gd name="T0" fmla="*/ 0 w 1944"/>
              <a:gd name="T1" fmla="*/ 0 h 380"/>
              <a:gd name="T2" fmla="*/ 2147483647 w 1944"/>
              <a:gd name="T3" fmla="*/ 2147483647 h 380"/>
              <a:gd name="T4" fmla="*/ 2147483647 w 1944"/>
              <a:gd name="T5" fmla="*/ 2147483647 h 380"/>
              <a:gd name="T6" fmla="*/ 2147483647 w 1944"/>
              <a:gd name="T7" fmla="*/ 2147483647 h 380"/>
              <a:gd name="T8" fmla="*/ 2147483647 w 1944"/>
              <a:gd name="T9" fmla="*/ 2147483647 h 380"/>
              <a:gd name="T10" fmla="*/ 2147483647 w 1944"/>
              <a:gd name="T11" fmla="*/ 2147483647 h 380"/>
              <a:gd name="T12" fmla="*/ 2147483647 w 1944"/>
              <a:gd name="T13" fmla="*/ 2147483647 h 380"/>
              <a:gd name="T14" fmla="*/ 2147483647 w 1944"/>
              <a:gd name="T15" fmla="*/ 2147483647 h 380"/>
              <a:gd name="T16" fmla="*/ 2147483647 w 1944"/>
              <a:gd name="T17" fmla="*/ 0 h 380"/>
              <a:gd name="T18" fmla="*/ 0 w 1944"/>
              <a:gd name="T19" fmla="*/ 0 h 3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4"/>
              <a:gd name="T31" fmla="*/ 0 h 380"/>
              <a:gd name="T32" fmla="*/ 1944 w 1944"/>
              <a:gd name="T33" fmla="*/ 380 h 3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4" h="380">
                <a:moveTo>
                  <a:pt x="0" y="0"/>
                </a:moveTo>
                <a:lnTo>
                  <a:pt x="16" y="376"/>
                </a:lnTo>
                <a:lnTo>
                  <a:pt x="1712" y="376"/>
                </a:lnTo>
                <a:lnTo>
                  <a:pt x="1788" y="380"/>
                </a:lnTo>
                <a:lnTo>
                  <a:pt x="1848" y="352"/>
                </a:lnTo>
                <a:lnTo>
                  <a:pt x="1900" y="320"/>
                </a:lnTo>
                <a:lnTo>
                  <a:pt x="1928" y="264"/>
                </a:lnTo>
                <a:lnTo>
                  <a:pt x="1944" y="176"/>
                </a:lnTo>
                <a:lnTo>
                  <a:pt x="1944" y="0"/>
                </a:lnTo>
                <a:lnTo>
                  <a:pt x="0" y="0"/>
                </a:lnTo>
                <a:close/>
              </a:path>
            </a:pathLst>
          </a:custGeom>
          <a:gradFill rotWithShape="0">
            <a:gsLst>
              <a:gs pos="0">
                <a:srgbClr val="2288AA"/>
              </a:gs>
              <a:gs pos="100000">
                <a:srgbClr val="00FFFF"/>
              </a:gs>
            </a:gsLst>
            <a:lin ang="18900000" scaled="1"/>
          </a:gradFill>
          <a:ln w="38100">
            <a:solidFill>
              <a:srgbClr val="5F5F5F"/>
            </a:solidFill>
            <a:round/>
            <a:headEnd/>
            <a:tailEnd/>
          </a:ln>
        </p:spPr>
        <p:txBody>
          <a:bodyPr/>
          <a:lstStyle/>
          <a:p>
            <a:endParaRPr lang="en-US"/>
          </a:p>
        </p:txBody>
      </p:sp>
      <p:sp>
        <p:nvSpPr>
          <p:cNvPr id="18456" name="Line 37"/>
          <p:cNvSpPr>
            <a:spLocks noChangeShapeType="1"/>
          </p:cNvSpPr>
          <p:nvPr/>
        </p:nvSpPr>
        <p:spPr bwMode="auto">
          <a:xfrm>
            <a:off x="3107171" y="4585537"/>
            <a:ext cx="40409" cy="3249"/>
          </a:xfrm>
          <a:prstGeom prst="line">
            <a:avLst/>
          </a:prstGeom>
          <a:noFill/>
          <a:ln w="19050">
            <a:solidFill>
              <a:srgbClr val="000000"/>
            </a:solidFill>
            <a:round/>
            <a:headEnd/>
            <a:tailEnd/>
          </a:ln>
        </p:spPr>
        <p:txBody>
          <a:bodyPr/>
          <a:lstStyle/>
          <a:p>
            <a:endParaRPr lang="en-US"/>
          </a:p>
        </p:txBody>
      </p:sp>
      <p:grpSp>
        <p:nvGrpSpPr>
          <p:cNvPr id="5" name="Group 38"/>
          <p:cNvGrpSpPr>
            <a:grpSpLocks/>
          </p:cNvGrpSpPr>
          <p:nvPr/>
        </p:nvGrpSpPr>
        <p:grpSpPr bwMode="auto">
          <a:xfrm>
            <a:off x="1909330" y="2399164"/>
            <a:ext cx="1381125" cy="220911"/>
            <a:chOff x="1291" y="1484"/>
            <a:chExt cx="870" cy="139"/>
          </a:xfrm>
        </p:grpSpPr>
        <p:sp>
          <p:nvSpPr>
            <p:cNvPr id="6266" name="Line 39"/>
            <p:cNvSpPr>
              <a:spLocks noChangeShapeType="1"/>
            </p:cNvSpPr>
            <p:nvPr/>
          </p:nvSpPr>
          <p:spPr bwMode="auto">
            <a:xfrm>
              <a:off x="1291" y="1484"/>
              <a:ext cx="708" cy="0"/>
            </a:xfrm>
            <a:prstGeom prst="line">
              <a:avLst/>
            </a:prstGeom>
            <a:noFill/>
            <a:ln w="57150">
              <a:solidFill>
                <a:srgbClr val="66FFFF"/>
              </a:solidFill>
              <a:round/>
              <a:headEnd/>
              <a:tailEnd/>
            </a:ln>
            <a:effectLst>
              <a:outerShdw blurRad="63500" dist="38099" dir="2700000" algn="ctr" rotWithShape="0">
                <a:srgbClr val="00002A">
                  <a:alpha val="74998"/>
                </a:srgb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ＭＳ Ｐゴシック" charset="0"/>
                <a:cs typeface="ＭＳ Ｐゴシック" charset="0"/>
              </a:endParaRPr>
            </a:p>
          </p:txBody>
        </p:sp>
        <p:sp>
          <p:nvSpPr>
            <p:cNvPr id="6267" name="Freeform 40"/>
            <p:cNvSpPr>
              <a:spLocks/>
            </p:cNvSpPr>
            <p:nvPr/>
          </p:nvSpPr>
          <p:spPr bwMode="auto">
            <a:xfrm>
              <a:off x="1589" y="1484"/>
              <a:ext cx="160" cy="139"/>
            </a:xfrm>
            <a:custGeom>
              <a:avLst/>
              <a:gdLst>
                <a:gd name="T0" fmla="*/ 1000 w 64"/>
                <a:gd name="T1" fmla="*/ 330 h 64"/>
                <a:gd name="T2" fmla="*/ 875 w 64"/>
                <a:gd name="T3" fmla="*/ 576 h 64"/>
                <a:gd name="T4" fmla="*/ 875 w 64"/>
                <a:gd name="T5" fmla="*/ 576 h 64"/>
                <a:gd name="T6" fmla="*/ 500 w 64"/>
                <a:gd name="T7" fmla="*/ 656 h 64"/>
                <a:gd name="T8" fmla="*/ 500 w 64"/>
                <a:gd name="T9" fmla="*/ 656 h 64"/>
                <a:gd name="T10" fmla="*/ 500 w 64"/>
                <a:gd name="T11" fmla="*/ 656 h 64"/>
                <a:gd name="T12" fmla="*/ 500 w 64"/>
                <a:gd name="T13" fmla="*/ 656 h 64"/>
                <a:gd name="T14" fmla="*/ 125 w 64"/>
                <a:gd name="T15" fmla="*/ 576 h 64"/>
                <a:gd name="T16" fmla="*/ 125 w 64"/>
                <a:gd name="T17" fmla="*/ 576 h 64"/>
                <a:gd name="T18" fmla="*/ 0 w 64"/>
                <a:gd name="T19" fmla="*/ 330 h 64"/>
                <a:gd name="T20" fmla="*/ 0 w 64"/>
                <a:gd name="T21" fmla="*/ 330 h 64"/>
                <a:gd name="T22" fmla="*/ 0 w 64"/>
                <a:gd name="T23" fmla="*/ 330 h 64"/>
                <a:gd name="T24" fmla="*/ 0 w 64"/>
                <a:gd name="T25" fmla="*/ 330 h 64"/>
                <a:gd name="T26" fmla="*/ 125 w 64"/>
                <a:gd name="T27" fmla="*/ 165 h 64"/>
                <a:gd name="T28" fmla="*/ 125 w 64"/>
                <a:gd name="T29" fmla="*/ 165 h 64"/>
                <a:gd name="T30" fmla="*/ 500 w 64"/>
                <a:gd name="T31" fmla="*/ 0 h 64"/>
                <a:gd name="T32" fmla="*/ 500 w 64"/>
                <a:gd name="T33" fmla="*/ 0 h 64"/>
                <a:gd name="T34" fmla="*/ 500 w 64"/>
                <a:gd name="T35" fmla="*/ 0 h 64"/>
                <a:gd name="T36" fmla="*/ 500 w 64"/>
                <a:gd name="T37" fmla="*/ 0 h 64"/>
                <a:gd name="T38" fmla="*/ 875 w 64"/>
                <a:gd name="T39" fmla="*/ 165 h 64"/>
                <a:gd name="T40" fmla="*/ 875 w 64"/>
                <a:gd name="T41" fmla="*/ 165 h 64"/>
                <a:gd name="T42" fmla="*/ 1000 w 64"/>
                <a:gd name="T43" fmla="*/ 330 h 64"/>
                <a:gd name="T44" fmla="*/ 1000 w 64"/>
                <a:gd name="T45" fmla="*/ 330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64"/>
                <a:gd name="T71" fmla="*/ 64 w 6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64">
                  <a:moveTo>
                    <a:pt x="64" y="32"/>
                  </a:moveTo>
                  <a:lnTo>
                    <a:pt x="56" y="56"/>
                  </a:lnTo>
                  <a:lnTo>
                    <a:pt x="32" y="64"/>
                  </a:lnTo>
                  <a:lnTo>
                    <a:pt x="8" y="56"/>
                  </a:lnTo>
                  <a:lnTo>
                    <a:pt x="0" y="32"/>
                  </a:lnTo>
                  <a:lnTo>
                    <a:pt x="8" y="16"/>
                  </a:lnTo>
                  <a:lnTo>
                    <a:pt x="32" y="0"/>
                  </a:lnTo>
                  <a:lnTo>
                    <a:pt x="56" y="16"/>
                  </a:lnTo>
                  <a:lnTo>
                    <a:pt x="64" y="32"/>
                  </a:lnTo>
                  <a:close/>
                </a:path>
              </a:pathLst>
            </a:custGeom>
            <a:noFill/>
            <a:ln w="57150">
              <a:solidFill>
                <a:srgbClr val="66FFFF"/>
              </a:solidFill>
              <a:round/>
              <a:headEnd/>
              <a:tailEnd/>
            </a:ln>
            <a:effectLst>
              <a:outerShdw dist="38099" dir="2700000" algn="ctr" rotWithShape="0">
                <a:srgbClr val="00002A">
                  <a:alpha val="74997"/>
                </a:srgbClr>
              </a:outerShdw>
            </a:effectLst>
          </p:spPr>
          <p:txBody>
            <a:bodyPr/>
            <a:lstStyle/>
            <a:p>
              <a:endParaRPr lang="en-US"/>
            </a:p>
          </p:txBody>
        </p:sp>
        <p:sp>
          <p:nvSpPr>
            <p:cNvPr id="6268" name="Line 41"/>
            <p:cNvSpPr>
              <a:spLocks noChangeShapeType="1"/>
            </p:cNvSpPr>
            <p:nvPr/>
          </p:nvSpPr>
          <p:spPr bwMode="auto">
            <a:xfrm>
              <a:off x="1791" y="1484"/>
              <a:ext cx="370" cy="0"/>
            </a:xfrm>
            <a:prstGeom prst="line">
              <a:avLst/>
            </a:prstGeom>
            <a:noFill/>
            <a:ln w="57150">
              <a:solidFill>
                <a:srgbClr val="66FFFF"/>
              </a:solidFill>
              <a:round/>
              <a:headEnd/>
              <a:tailEnd type="triangle" w="med" len="med"/>
            </a:ln>
            <a:effectLst>
              <a:outerShdw blurRad="63500" dist="38099" dir="2700000" algn="ctr" rotWithShape="0">
                <a:srgbClr val="00002A">
                  <a:alpha val="74998"/>
                </a:srgbClr>
              </a:outerShdw>
            </a:effectLst>
            <a:extLst>
              <a:ext uri="{909E8E84-426E-40DD-AFC4-6F175D3DCCD1}">
                <a14:hiddenFill xmlns:a14="http://schemas.microsoft.com/office/drawing/2010/main">
                  <a:noFill/>
                </a14:hiddenFill>
              </a:ext>
            </a:extLst>
          </p:spPr>
          <p:txBody>
            <a:bodyPr/>
            <a:lstStyle/>
            <a:p>
              <a:pPr>
                <a:defRPr/>
              </a:pPr>
              <a:endParaRPr lang="en-US">
                <a:latin typeface="Times New Roman" charset="0"/>
                <a:ea typeface="ＭＳ Ｐゴシック" charset="0"/>
                <a:cs typeface="ＭＳ Ｐゴシック" charset="0"/>
              </a:endParaRPr>
            </a:p>
          </p:txBody>
        </p:sp>
      </p:grpSp>
      <p:sp>
        <p:nvSpPr>
          <p:cNvPr id="18458" name="Freeform 42"/>
          <p:cNvSpPr>
            <a:spLocks/>
          </p:cNvSpPr>
          <p:nvPr/>
        </p:nvSpPr>
        <p:spPr bwMode="auto">
          <a:xfrm>
            <a:off x="2026228" y="4145338"/>
            <a:ext cx="1020330" cy="732582"/>
          </a:xfrm>
          <a:custGeom>
            <a:avLst/>
            <a:gdLst>
              <a:gd name="T0" fmla="*/ 2147483647 w 603"/>
              <a:gd name="T1" fmla="*/ 0 h 386"/>
              <a:gd name="T2" fmla="*/ 2147483647 w 603"/>
              <a:gd name="T3" fmla="*/ 0 h 386"/>
              <a:gd name="T4" fmla="*/ 2147483647 w 603"/>
              <a:gd name="T5" fmla="*/ 2147483647 h 386"/>
              <a:gd name="T6" fmla="*/ 2147483647 w 603"/>
              <a:gd name="T7" fmla="*/ 2147483647 h 386"/>
              <a:gd name="T8" fmla="*/ 2147483647 w 603"/>
              <a:gd name="T9" fmla="*/ 2147483647 h 386"/>
              <a:gd name="T10" fmla="*/ 2147483647 w 603"/>
              <a:gd name="T11" fmla="*/ 2147483647 h 386"/>
              <a:gd name="T12" fmla="*/ 2147483647 w 603"/>
              <a:gd name="T13" fmla="*/ 2147483647 h 386"/>
              <a:gd name="T14" fmla="*/ 2147483647 w 603"/>
              <a:gd name="T15" fmla="*/ 2147483647 h 386"/>
              <a:gd name="T16" fmla="*/ 2147483647 w 603"/>
              <a:gd name="T17" fmla="*/ 2147483647 h 386"/>
              <a:gd name="T18" fmla="*/ 2147483647 w 603"/>
              <a:gd name="T19" fmla="*/ 2147483647 h 386"/>
              <a:gd name="T20" fmla="*/ 2147483647 w 603"/>
              <a:gd name="T21" fmla="*/ 2147483647 h 386"/>
              <a:gd name="T22" fmla="*/ 2147483647 w 603"/>
              <a:gd name="T23" fmla="*/ 2147483647 h 386"/>
              <a:gd name="T24" fmla="*/ 2147483647 w 603"/>
              <a:gd name="T25" fmla="*/ 2147483647 h 386"/>
              <a:gd name="T26" fmla="*/ 2147483647 w 603"/>
              <a:gd name="T27" fmla="*/ 2147483647 h 386"/>
              <a:gd name="T28" fmla="*/ 2147483647 w 603"/>
              <a:gd name="T29" fmla="*/ 2147483647 h 386"/>
              <a:gd name="T30" fmla="*/ 2147483647 w 603"/>
              <a:gd name="T31" fmla="*/ 2147483647 h 386"/>
              <a:gd name="T32" fmla="*/ 2147483647 w 603"/>
              <a:gd name="T33" fmla="*/ 2147483647 h 386"/>
              <a:gd name="T34" fmla="*/ 2147483647 w 603"/>
              <a:gd name="T35" fmla="*/ 2147483647 h 386"/>
              <a:gd name="T36" fmla="*/ 2147483647 w 603"/>
              <a:gd name="T37" fmla="*/ 2147483647 h 386"/>
              <a:gd name="T38" fmla="*/ 2147483647 w 603"/>
              <a:gd name="T39" fmla="*/ 2147483647 h 386"/>
              <a:gd name="T40" fmla="*/ 2147483647 w 603"/>
              <a:gd name="T41" fmla="*/ 2147483647 h 386"/>
              <a:gd name="T42" fmla="*/ 2147483647 w 603"/>
              <a:gd name="T43" fmla="*/ 2147483647 h 386"/>
              <a:gd name="T44" fmla="*/ 2147483647 w 603"/>
              <a:gd name="T45" fmla="*/ 2147483647 h 386"/>
              <a:gd name="T46" fmla="*/ 2147483647 w 603"/>
              <a:gd name="T47" fmla="*/ 2147483647 h 386"/>
              <a:gd name="T48" fmla="*/ 2147483647 w 603"/>
              <a:gd name="T49" fmla="*/ 2147483647 h 386"/>
              <a:gd name="T50" fmla="*/ 2147483647 w 603"/>
              <a:gd name="T51" fmla="*/ 2147483647 h 386"/>
              <a:gd name="T52" fmla="*/ 2147483647 w 603"/>
              <a:gd name="T53" fmla="*/ 2147483647 h 386"/>
              <a:gd name="T54" fmla="*/ 2147483647 w 603"/>
              <a:gd name="T55" fmla="*/ 2147483647 h 386"/>
              <a:gd name="T56" fmla="*/ 2147483647 w 603"/>
              <a:gd name="T57" fmla="*/ 2147483647 h 386"/>
              <a:gd name="T58" fmla="*/ 2147483647 w 603"/>
              <a:gd name="T59" fmla="*/ 2147483647 h 386"/>
              <a:gd name="T60" fmla="*/ 2147483647 w 603"/>
              <a:gd name="T61" fmla="*/ 2147483647 h 386"/>
              <a:gd name="T62" fmla="*/ 2147483647 w 603"/>
              <a:gd name="T63" fmla="*/ 2147483647 h 386"/>
              <a:gd name="T64" fmla="*/ 2147483647 w 603"/>
              <a:gd name="T65" fmla="*/ 2147483647 h 386"/>
              <a:gd name="T66" fmla="*/ 2147483647 w 603"/>
              <a:gd name="T67" fmla="*/ 2147483647 h 386"/>
              <a:gd name="T68" fmla="*/ 2147483647 w 603"/>
              <a:gd name="T69" fmla="*/ 2147483647 h 386"/>
              <a:gd name="T70" fmla="*/ 2147483647 w 603"/>
              <a:gd name="T71" fmla="*/ 2147483647 h 386"/>
              <a:gd name="T72" fmla="*/ 2147483647 w 603"/>
              <a:gd name="T73" fmla="*/ 2147483647 h 386"/>
              <a:gd name="T74" fmla="*/ 2147483647 w 603"/>
              <a:gd name="T75" fmla="*/ 2147483647 h 386"/>
              <a:gd name="T76" fmla="*/ 2147483647 w 603"/>
              <a:gd name="T77" fmla="*/ 2147483647 h 386"/>
              <a:gd name="T78" fmla="*/ 2147483647 w 603"/>
              <a:gd name="T79" fmla="*/ 0 h 3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3"/>
              <a:gd name="T121" fmla="*/ 0 h 386"/>
              <a:gd name="T122" fmla="*/ 603 w 603"/>
              <a:gd name="T123" fmla="*/ 386 h 3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3" h="386">
                <a:moveTo>
                  <a:pt x="581" y="0"/>
                </a:moveTo>
                <a:lnTo>
                  <a:pt x="13" y="0"/>
                </a:lnTo>
                <a:cubicBezTo>
                  <a:pt x="23" y="8"/>
                  <a:pt x="34" y="14"/>
                  <a:pt x="43" y="24"/>
                </a:cubicBezTo>
                <a:cubicBezTo>
                  <a:pt x="50" y="32"/>
                  <a:pt x="15" y="44"/>
                  <a:pt x="15" y="44"/>
                </a:cubicBezTo>
                <a:cubicBezTo>
                  <a:pt x="10" y="50"/>
                  <a:pt x="5" y="52"/>
                  <a:pt x="3" y="60"/>
                </a:cubicBezTo>
                <a:cubicBezTo>
                  <a:pt x="6" y="71"/>
                  <a:pt x="18" y="76"/>
                  <a:pt x="29" y="80"/>
                </a:cubicBezTo>
                <a:cubicBezTo>
                  <a:pt x="40" y="97"/>
                  <a:pt x="25" y="108"/>
                  <a:pt x="11" y="118"/>
                </a:cubicBezTo>
                <a:cubicBezTo>
                  <a:pt x="0" y="133"/>
                  <a:pt x="11" y="140"/>
                  <a:pt x="27" y="146"/>
                </a:cubicBezTo>
                <a:cubicBezTo>
                  <a:pt x="35" y="158"/>
                  <a:pt x="26" y="174"/>
                  <a:pt x="15" y="182"/>
                </a:cubicBezTo>
                <a:cubicBezTo>
                  <a:pt x="11" y="191"/>
                  <a:pt x="4" y="196"/>
                  <a:pt x="1" y="206"/>
                </a:cubicBezTo>
                <a:cubicBezTo>
                  <a:pt x="10" y="215"/>
                  <a:pt x="19" y="218"/>
                  <a:pt x="33" y="222"/>
                </a:cubicBezTo>
                <a:cubicBezTo>
                  <a:pt x="39" y="223"/>
                  <a:pt x="45" y="230"/>
                  <a:pt x="45" y="230"/>
                </a:cubicBezTo>
                <a:cubicBezTo>
                  <a:pt x="42" y="246"/>
                  <a:pt x="25" y="244"/>
                  <a:pt x="23" y="262"/>
                </a:cubicBezTo>
                <a:cubicBezTo>
                  <a:pt x="16" y="272"/>
                  <a:pt x="38" y="272"/>
                  <a:pt x="49" y="278"/>
                </a:cubicBezTo>
                <a:cubicBezTo>
                  <a:pt x="43" y="291"/>
                  <a:pt x="23" y="300"/>
                  <a:pt x="21" y="319"/>
                </a:cubicBezTo>
                <a:cubicBezTo>
                  <a:pt x="17" y="344"/>
                  <a:pt x="33" y="334"/>
                  <a:pt x="51" y="342"/>
                </a:cubicBezTo>
                <a:cubicBezTo>
                  <a:pt x="57" y="344"/>
                  <a:pt x="93" y="351"/>
                  <a:pt x="93" y="351"/>
                </a:cubicBezTo>
                <a:cubicBezTo>
                  <a:pt x="93" y="355"/>
                  <a:pt x="103" y="365"/>
                  <a:pt x="105" y="370"/>
                </a:cubicBezTo>
                <a:cubicBezTo>
                  <a:pt x="110" y="374"/>
                  <a:pt x="115" y="381"/>
                  <a:pt x="123" y="384"/>
                </a:cubicBezTo>
                <a:cubicBezTo>
                  <a:pt x="130" y="386"/>
                  <a:pt x="121" y="385"/>
                  <a:pt x="151" y="386"/>
                </a:cubicBezTo>
                <a:cubicBezTo>
                  <a:pt x="184" y="386"/>
                  <a:pt x="267" y="386"/>
                  <a:pt x="299" y="386"/>
                </a:cubicBezTo>
                <a:cubicBezTo>
                  <a:pt x="329" y="385"/>
                  <a:pt x="324" y="385"/>
                  <a:pt x="333" y="384"/>
                </a:cubicBezTo>
                <a:cubicBezTo>
                  <a:pt x="333" y="382"/>
                  <a:pt x="349" y="377"/>
                  <a:pt x="351" y="376"/>
                </a:cubicBezTo>
                <a:cubicBezTo>
                  <a:pt x="354" y="373"/>
                  <a:pt x="361" y="358"/>
                  <a:pt x="361" y="358"/>
                </a:cubicBezTo>
                <a:cubicBezTo>
                  <a:pt x="417" y="360"/>
                  <a:pt x="473" y="358"/>
                  <a:pt x="491" y="356"/>
                </a:cubicBezTo>
                <a:cubicBezTo>
                  <a:pt x="502" y="352"/>
                  <a:pt x="517" y="349"/>
                  <a:pt x="529" y="348"/>
                </a:cubicBezTo>
                <a:cubicBezTo>
                  <a:pt x="539" y="346"/>
                  <a:pt x="550" y="346"/>
                  <a:pt x="561" y="346"/>
                </a:cubicBezTo>
                <a:cubicBezTo>
                  <a:pt x="571" y="342"/>
                  <a:pt x="575" y="338"/>
                  <a:pt x="579" y="328"/>
                </a:cubicBezTo>
                <a:cubicBezTo>
                  <a:pt x="580" y="308"/>
                  <a:pt x="578" y="307"/>
                  <a:pt x="593" y="298"/>
                </a:cubicBezTo>
                <a:cubicBezTo>
                  <a:pt x="596" y="288"/>
                  <a:pt x="595" y="279"/>
                  <a:pt x="587" y="274"/>
                </a:cubicBezTo>
                <a:cubicBezTo>
                  <a:pt x="581" y="270"/>
                  <a:pt x="569" y="264"/>
                  <a:pt x="569" y="264"/>
                </a:cubicBezTo>
                <a:cubicBezTo>
                  <a:pt x="573" y="249"/>
                  <a:pt x="582" y="239"/>
                  <a:pt x="591" y="226"/>
                </a:cubicBezTo>
                <a:cubicBezTo>
                  <a:pt x="595" y="220"/>
                  <a:pt x="603" y="208"/>
                  <a:pt x="603" y="208"/>
                </a:cubicBezTo>
                <a:cubicBezTo>
                  <a:pt x="599" y="186"/>
                  <a:pt x="591" y="190"/>
                  <a:pt x="575" y="180"/>
                </a:cubicBezTo>
                <a:cubicBezTo>
                  <a:pt x="569" y="163"/>
                  <a:pt x="582" y="154"/>
                  <a:pt x="587" y="140"/>
                </a:cubicBezTo>
                <a:cubicBezTo>
                  <a:pt x="585" y="124"/>
                  <a:pt x="578" y="125"/>
                  <a:pt x="571" y="114"/>
                </a:cubicBezTo>
                <a:cubicBezTo>
                  <a:pt x="580" y="100"/>
                  <a:pt x="585" y="100"/>
                  <a:pt x="589" y="90"/>
                </a:cubicBezTo>
                <a:cubicBezTo>
                  <a:pt x="586" y="71"/>
                  <a:pt x="585" y="65"/>
                  <a:pt x="571" y="56"/>
                </a:cubicBezTo>
                <a:cubicBezTo>
                  <a:pt x="562" y="42"/>
                  <a:pt x="571" y="23"/>
                  <a:pt x="571" y="14"/>
                </a:cubicBezTo>
                <a:lnTo>
                  <a:pt x="581" y="0"/>
                </a:lnTo>
                <a:close/>
              </a:path>
            </a:pathLst>
          </a:custGeom>
          <a:solidFill>
            <a:srgbClr val="494949"/>
          </a:solidFill>
          <a:ln w="9525">
            <a:noFill/>
            <a:miter lim="800000"/>
            <a:headEnd/>
            <a:tailEnd/>
          </a:ln>
        </p:spPr>
        <p:txBody>
          <a:bodyPr/>
          <a:lstStyle/>
          <a:p>
            <a:endParaRPr lang="en-US"/>
          </a:p>
        </p:txBody>
      </p:sp>
      <p:sp>
        <p:nvSpPr>
          <p:cNvPr id="18459" name="AutoShape 43"/>
          <p:cNvSpPr>
            <a:spLocks noChangeArrowheads="1"/>
          </p:cNvSpPr>
          <p:nvPr/>
        </p:nvSpPr>
        <p:spPr bwMode="auto">
          <a:xfrm>
            <a:off x="774989" y="4405233"/>
            <a:ext cx="1101147" cy="527914"/>
          </a:xfrm>
          <a:prstGeom prst="roundRect">
            <a:avLst>
              <a:gd name="adj" fmla="val 16667"/>
            </a:avLst>
          </a:prstGeom>
          <a:solidFill>
            <a:srgbClr val="C6F1F4"/>
          </a:solidFill>
          <a:ln w="9525">
            <a:noFill/>
            <a:round/>
            <a:headEnd/>
            <a:tailEnd/>
          </a:ln>
        </p:spPr>
        <p:txBody>
          <a:bodyPr/>
          <a:lstStyle/>
          <a:p>
            <a:endParaRPr lang="en-US">
              <a:solidFill>
                <a:srgbClr val="00002A"/>
              </a:solidFill>
              <a:latin typeface="Arial" pitchFamily="34" charset="0"/>
            </a:endParaRPr>
          </a:p>
        </p:txBody>
      </p:sp>
      <p:sp>
        <p:nvSpPr>
          <p:cNvPr id="18460" name="Text Box 44"/>
          <p:cNvSpPr txBox="1">
            <a:spLocks noChangeArrowheads="1"/>
          </p:cNvSpPr>
          <p:nvPr/>
        </p:nvSpPr>
        <p:spPr bwMode="auto">
          <a:xfrm>
            <a:off x="747568" y="4502695"/>
            <a:ext cx="1167535" cy="384971"/>
          </a:xfrm>
          <a:prstGeom prst="rect">
            <a:avLst/>
          </a:prstGeom>
          <a:noFill/>
          <a:ln w="9525">
            <a:noFill/>
            <a:miter lim="800000"/>
            <a:headEnd/>
            <a:tailEnd/>
          </a:ln>
        </p:spPr>
        <p:txBody>
          <a:bodyPr/>
          <a:lstStyle/>
          <a:p>
            <a:pPr algn="ctr" eaLnBrk="0" hangingPunct="0">
              <a:lnSpc>
                <a:spcPct val="80000"/>
              </a:lnSpc>
              <a:spcBef>
                <a:spcPct val="50000"/>
              </a:spcBef>
            </a:pPr>
            <a:r>
              <a:rPr lang="en-US" sz="1200" b="1">
                <a:solidFill>
                  <a:srgbClr val="00002A"/>
                </a:solidFill>
                <a:latin typeface="Arial" pitchFamily="34" charset="0"/>
              </a:rPr>
              <a:t>Groundwater-Bearing Unit</a:t>
            </a:r>
          </a:p>
        </p:txBody>
      </p:sp>
      <p:sp>
        <p:nvSpPr>
          <p:cNvPr id="18461" name="Text Box 45"/>
          <p:cNvSpPr txBox="1">
            <a:spLocks noChangeArrowheads="1"/>
          </p:cNvSpPr>
          <p:nvPr/>
        </p:nvSpPr>
        <p:spPr bwMode="auto">
          <a:xfrm>
            <a:off x="1863149" y="1908610"/>
            <a:ext cx="1340715" cy="493802"/>
          </a:xfrm>
          <a:prstGeom prst="rect">
            <a:avLst/>
          </a:prstGeom>
          <a:noFill/>
          <a:ln w="9525">
            <a:noFill/>
            <a:miter lim="800000"/>
            <a:headEnd/>
            <a:tailEnd/>
          </a:ln>
        </p:spPr>
        <p:txBody>
          <a:bodyPr>
            <a:spAutoFit/>
          </a:bodyPr>
          <a:lstStyle/>
          <a:p>
            <a:pPr algn="ctr" eaLnBrk="0" hangingPunct="0">
              <a:lnSpc>
                <a:spcPct val="80000"/>
              </a:lnSpc>
              <a:spcBef>
                <a:spcPct val="40000"/>
              </a:spcBef>
            </a:pPr>
            <a:r>
              <a:rPr lang="en-US" sz="1600" b="1" dirty="0">
                <a:solidFill>
                  <a:srgbClr val="000000"/>
                </a:solidFill>
                <a:latin typeface="Arial" pitchFamily="34" charset="0"/>
              </a:rPr>
              <a:t>Air </a:t>
            </a:r>
            <a:br>
              <a:rPr lang="en-US" sz="1600" b="1" dirty="0">
                <a:solidFill>
                  <a:srgbClr val="000000"/>
                </a:solidFill>
                <a:latin typeface="Arial" pitchFamily="34" charset="0"/>
              </a:rPr>
            </a:br>
            <a:r>
              <a:rPr lang="en-US" sz="1600" b="1" dirty="0">
                <a:solidFill>
                  <a:srgbClr val="000000"/>
                </a:solidFill>
                <a:latin typeface="Arial" pitchFamily="34" charset="0"/>
              </a:rPr>
              <a:t>Exchange</a:t>
            </a:r>
          </a:p>
        </p:txBody>
      </p:sp>
      <p:sp>
        <p:nvSpPr>
          <p:cNvPr id="18462" name="Text Box 46"/>
          <p:cNvSpPr txBox="1">
            <a:spLocks noChangeArrowheads="1"/>
          </p:cNvSpPr>
          <p:nvPr/>
        </p:nvSpPr>
        <p:spPr bwMode="auto">
          <a:xfrm>
            <a:off x="2742045" y="1455417"/>
            <a:ext cx="2459182" cy="290759"/>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400" b="1" dirty="0">
                <a:solidFill>
                  <a:srgbClr val="000000"/>
                </a:solidFill>
                <a:latin typeface="Arial" pitchFamily="34" charset="0"/>
              </a:rPr>
              <a:t>BUILDING</a:t>
            </a:r>
            <a:endParaRPr lang="en-US" sz="1600" b="1" dirty="0">
              <a:solidFill>
                <a:srgbClr val="000000"/>
              </a:solidFill>
              <a:latin typeface="Arial" pitchFamily="34" charset="0"/>
            </a:endParaRPr>
          </a:p>
        </p:txBody>
      </p:sp>
      <p:sp>
        <p:nvSpPr>
          <p:cNvPr id="18463" name="Rectangle 47"/>
          <p:cNvSpPr>
            <a:spLocks noChangeArrowheads="1"/>
          </p:cNvSpPr>
          <p:nvPr/>
        </p:nvSpPr>
        <p:spPr bwMode="auto">
          <a:xfrm>
            <a:off x="1180523" y="3162607"/>
            <a:ext cx="1007341" cy="506797"/>
          </a:xfrm>
          <a:prstGeom prst="rect">
            <a:avLst/>
          </a:prstGeom>
          <a:solidFill>
            <a:srgbClr val="FFFF99"/>
          </a:solidFill>
          <a:ln w="9525">
            <a:noFill/>
            <a:miter lim="800000"/>
            <a:headEnd/>
            <a:tailEnd/>
          </a:ln>
        </p:spPr>
        <p:txBody>
          <a:bodyPr wrap="none" anchor="ctr"/>
          <a:lstStyle/>
          <a:p>
            <a:endParaRPr lang="en-US">
              <a:solidFill>
                <a:srgbClr val="00002A"/>
              </a:solidFill>
              <a:latin typeface="Arial" pitchFamily="34" charset="0"/>
            </a:endParaRPr>
          </a:p>
        </p:txBody>
      </p:sp>
      <p:sp>
        <p:nvSpPr>
          <p:cNvPr id="18464" name="Text Box 48"/>
          <p:cNvSpPr txBox="1">
            <a:spLocks noChangeArrowheads="1"/>
          </p:cNvSpPr>
          <p:nvPr/>
        </p:nvSpPr>
        <p:spPr bwMode="auto">
          <a:xfrm>
            <a:off x="1105477" y="3222708"/>
            <a:ext cx="1184853" cy="432077"/>
          </a:xfrm>
          <a:prstGeom prst="rect">
            <a:avLst/>
          </a:prstGeom>
          <a:noFill/>
          <a:ln w="9525">
            <a:noFill/>
            <a:miter lim="800000"/>
            <a:headEnd/>
            <a:tailEnd/>
          </a:ln>
        </p:spPr>
        <p:txBody>
          <a:bodyPr>
            <a:spAutoFit/>
          </a:bodyPr>
          <a:lstStyle/>
          <a:p>
            <a:pPr algn="ctr" eaLnBrk="0" hangingPunct="0">
              <a:lnSpc>
                <a:spcPct val="90000"/>
              </a:lnSpc>
              <a:spcBef>
                <a:spcPct val="50000"/>
              </a:spcBef>
            </a:pPr>
            <a:r>
              <a:rPr lang="en-US" sz="1200" b="1">
                <a:solidFill>
                  <a:srgbClr val="00002A"/>
                </a:solidFill>
                <a:latin typeface="Arial" pitchFamily="34" charset="0"/>
              </a:rPr>
              <a:t>Unsaturated </a:t>
            </a:r>
            <a:br>
              <a:rPr lang="en-US" sz="1200" b="1">
                <a:solidFill>
                  <a:srgbClr val="00002A"/>
                </a:solidFill>
                <a:latin typeface="Arial" pitchFamily="34" charset="0"/>
              </a:rPr>
            </a:br>
            <a:r>
              <a:rPr lang="en-US" sz="1200" b="1">
                <a:solidFill>
                  <a:srgbClr val="00002A"/>
                </a:solidFill>
                <a:latin typeface="Arial" pitchFamily="34" charset="0"/>
              </a:rPr>
              <a:t>Soil</a:t>
            </a:r>
          </a:p>
        </p:txBody>
      </p:sp>
      <p:sp>
        <p:nvSpPr>
          <p:cNvPr id="18465" name="Freeform 49"/>
          <p:cNvSpPr>
            <a:spLocks/>
          </p:cNvSpPr>
          <p:nvPr/>
        </p:nvSpPr>
        <p:spPr bwMode="auto">
          <a:xfrm>
            <a:off x="3456421" y="2681801"/>
            <a:ext cx="64943" cy="488928"/>
          </a:xfrm>
          <a:custGeom>
            <a:avLst/>
            <a:gdLst>
              <a:gd name="T0" fmla="*/ 2147483647 w 40"/>
              <a:gd name="T1" fmla="*/ 2147483647 h 320"/>
              <a:gd name="T2" fmla="*/ 2147483647 w 40"/>
              <a:gd name="T3" fmla="*/ 2147483647 h 320"/>
              <a:gd name="T4" fmla="*/ 0 w 40"/>
              <a:gd name="T5" fmla="*/ 2147483647 h 320"/>
              <a:gd name="T6" fmla="*/ 2147483647 w 40"/>
              <a:gd name="T7" fmla="*/ 2147483647 h 320"/>
              <a:gd name="T8" fmla="*/ 2147483647 w 40"/>
              <a:gd name="T9" fmla="*/ 2147483647 h 320"/>
              <a:gd name="T10" fmla="*/ 2147483647 w 40"/>
              <a:gd name="T11" fmla="*/ 2147483647 h 320"/>
              <a:gd name="T12" fmla="*/ 2147483647 w 40"/>
              <a:gd name="T13" fmla="*/ 2147483647 h 320"/>
              <a:gd name="T14" fmla="*/ 2147483647 w 40"/>
              <a:gd name="T15" fmla="*/ 2147483647 h 320"/>
              <a:gd name="T16" fmla="*/ 2147483647 w 40"/>
              <a:gd name="T17" fmla="*/ 2147483647 h 320"/>
              <a:gd name="T18" fmla="*/ 2147483647 w 40"/>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0"/>
              <a:gd name="T32" fmla="*/ 40 w 40"/>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0">
                <a:moveTo>
                  <a:pt x="32" y="320"/>
                </a:moveTo>
                <a:lnTo>
                  <a:pt x="8" y="288"/>
                </a:lnTo>
                <a:lnTo>
                  <a:pt x="0" y="256"/>
                </a:lnTo>
                <a:lnTo>
                  <a:pt x="12" y="216"/>
                </a:lnTo>
                <a:lnTo>
                  <a:pt x="35" y="168"/>
                </a:lnTo>
                <a:lnTo>
                  <a:pt x="40" y="144"/>
                </a:lnTo>
                <a:lnTo>
                  <a:pt x="36" y="112"/>
                </a:lnTo>
                <a:lnTo>
                  <a:pt x="20" y="80"/>
                </a:lnTo>
                <a:lnTo>
                  <a:pt x="13" y="42"/>
                </a:lnTo>
                <a:lnTo>
                  <a:pt x="24" y="0"/>
                </a:lnTo>
              </a:path>
            </a:pathLst>
          </a:custGeom>
          <a:noFill/>
          <a:ln w="28575">
            <a:solidFill>
              <a:srgbClr val="5F5F5F"/>
            </a:solidFill>
            <a:round/>
            <a:headEnd/>
            <a:tailEnd type="triangle" w="med" len="med"/>
          </a:ln>
        </p:spPr>
        <p:txBody>
          <a:bodyPr wrap="none" anchor="ctr"/>
          <a:lstStyle/>
          <a:p>
            <a:endParaRPr lang="en-US"/>
          </a:p>
        </p:txBody>
      </p:sp>
      <p:sp>
        <p:nvSpPr>
          <p:cNvPr id="18466" name="Freeform 50"/>
          <p:cNvSpPr>
            <a:spLocks/>
          </p:cNvSpPr>
          <p:nvPr/>
        </p:nvSpPr>
        <p:spPr bwMode="auto">
          <a:xfrm>
            <a:off x="3841750" y="3714886"/>
            <a:ext cx="57727" cy="477559"/>
          </a:xfrm>
          <a:custGeom>
            <a:avLst/>
            <a:gdLst>
              <a:gd name="T0" fmla="*/ 2147483647 w 35"/>
              <a:gd name="T1" fmla="*/ 2147483647 h 251"/>
              <a:gd name="T2" fmla="*/ 2147483647 w 35"/>
              <a:gd name="T3" fmla="*/ 2147483647 h 251"/>
              <a:gd name="T4" fmla="*/ 2147483647 w 35"/>
              <a:gd name="T5" fmla="*/ 2147483647 h 251"/>
              <a:gd name="T6" fmla="*/ 2147483647 w 35"/>
              <a:gd name="T7" fmla="*/ 2147483647 h 251"/>
              <a:gd name="T8" fmla="*/ 2147483647 w 35"/>
              <a:gd name="T9" fmla="*/ 2147483647 h 251"/>
              <a:gd name="T10" fmla="*/ 2147483647 w 35"/>
              <a:gd name="T11" fmla="*/ 2147483647 h 251"/>
              <a:gd name="T12" fmla="*/ 0 w 35"/>
              <a:gd name="T13" fmla="*/ 2147483647 h 251"/>
              <a:gd name="T14" fmla="*/ 0 w 35"/>
              <a:gd name="T15" fmla="*/ 2147483647 h 251"/>
              <a:gd name="T16" fmla="*/ 2147483647 w 35"/>
              <a:gd name="T17" fmla="*/ 2147483647 h 251"/>
              <a:gd name="T18" fmla="*/ 2147483647 w 35"/>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51"/>
              <a:gd name="T32" fmla="*/ 35 w 35"/>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51">
                <a:moveTo>
                  <a:pt x="6" y="251"/>
                </a:moveTo>
                <a:lnTo>
                  <a:pt x="19" y="229"/>
                </a:lnTo>
                <a:lnTo>
                  <a:pt x="35" y="205"/>
                </a:lnTo>
                <a:lnTo>
                  <a:pt x="35" y="173"/>
                </a:lnTo>
                <a:lnTo>
                  <a:pt x="30" y="147"/>
                </a:lnTo>
                <a:lnTo>
                  <a:pt x="10" y="117"/>
                </a:lnTo>
                <a:lnTo>
                  <a:pt x="0" y="93"/>
                </a:lnTo>
                <a:lnTo>
                  <a:pt x="0" y="65"/>
                </a:lnTo>
                <a:lnTo>
                  <a:pt x="6" y="42"/>
                </a:lnTo>
                <a:lnTo>
                  <a:pt x="3" y="0"/>
                </a:lnTo>
              </a:path>
            </a:pathLst>
          </a:custGeom>
          <a:noFill/>
          <a:ln w="28575">
            <a:solidFill>
              <a:srgbClr val="5F5F5F"/>
            </a:solidFill>
            <a:round/>
            <a:headEnd/>
            <a:tailEnd type="triangle" w="med" len="med"/>
          </a:ln>
        </p:spPr>
        <p:txBody>
          <a:bodyPr wrap="none" anchor="ctr"/>
          <a:lstStyle/>
          <a:p>
            <a:endParaRPr lang="en-US"/>
          </a:p>
        </p:txBody>
      </p:sp>
      <p:sp>
        <p:nvSpPr>
          <p:cNvPr id="18467" name="Freeform 51"/>
          <p:cNvSpPr>
            <a:spLocks/>
          </p:cNvSpPr>
          <p:nvPr/>
        </p:nvSpPr>
        <p:spPr bwMode="auto">
          <a:xfrm>
            <a:off x="3820103" y="2707790"/>
            <a:ext cx="64943" cy="487305"/>
          </a:xfrm>
          <a:custGeom>
            <a:avLst/>
            <a:gdLst>
              <a:gd name="T0" fmla="*/ 2147483647 w 40"/>
              <a:gd name="T1" fmla="*/ 2147483647 h 320"/>
              <a:gd name="T2" fmla="*/ 2147483647 w 40"/>
              <a:gd name="T3" fmla="*/ 2147483647 h 320"/>
              <a:gd name="T4" fmla="*/ 0 w 40"/>
              <a:gd name="T5" fmla="*/ 2147483647 h 320"/>
              <a:gd name="T6" fmla="*/ 2147483647 w 40"/>
              <a:gd name="T7" fmla="*/ 2147483647 h 320"/>
              <a:gd name="T8" fmla="*/ 2147483647 w 40"/>
              <a:gd name="T9" fmla="*/ 2147483647 h 320"/>
              <a:gd name="T10" fmla="*/ 2147483647 w 40"/>
              <a:gd name="T11" fmla="*/ 2147483647 h 320"/>
              <a:gd name="T12" fmla="*/ 2147483647 w 40"/>
              <a:gd name="T13" fmla="*/ 2147483647 h 320"/>
              <a:gd name="T14" fmla="*/ 2147483647 w 40"/>
              <a:gd name="T15" fmla="*/ 2147483647 h 320"/>
              <a:gd name="T16" fmla="*/ 2147483647 w 40"/>
              <a:gd name="T17" fmla="*/ 2147483647 h 320"/>
              <a:gd name="T18" fmla="*/ 2147483647 w 40"/>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0"/>
              <a:gd name="T32" fmla="*/ 40 w 40"/>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0">
                <a:moveTo>
                  <a:pt x="32" y="320"/>
                </a:moveTo>
                <a:lnTo>
                  <a:pt x="8" y="288"/>
                </a:lnTo>
                <a:lnTo>
                  <a:pt x="0" y="256"/>
                </a:lnTo>
                <a:lnTo>
                  <a:pt x="12" y="216"/>
                </a:lnTo>
                <a:lnTo>
                  <a:pt x="35" y="168"/>
                </a:lnTo>
                <a:lnTo>
                  <a:pt x="40" y="144"/>
                </a:lnTo>
                <a:lnTo>
                  <a:pt x="36" y="112"/>
                </a:lnTo>
                <a:lnTo>
                  <a:pt x="20" y="80"/>
                </a:lnTo>
                <a:lnTo>
                  <a:pt x="13" y="42"/>
                </a:lnTo>
                <a:lnTo>
                  <a:pt x="24" y="0"/>
                </a:lnTo>
              </a:path>
            </a:pathLst>
          </a:custGeom>
          <a:noFill/>
          <a:ln w="28575">
            <a:solidFill>
              <a:srgbClr val="5F5F5F"/>
            </a:solidFill>
            <a:round/>
            <a:headEnd/>
            <a:tailEnd type="triangle" w="med" len="med"/>
          </a:ln>
        </p:spPr>
        <p:txBody>
          <a:bodyPr wrap="none" anchor="ctr"/>
          <a:lstStyle/>
          <a:p>
            <a:endParaRPr lang="en-US"/>
          </a:p>
        </p:txBody>
      </p:sp>
      <p:sp>
        <p:nvSpPr>
          <p:cNvPr id="18468" name="Freeform 52"/>
          <p:cNvSpPr>
            <a:spLocks/>
          </p:cNvSpPr>
          <p:nvPr/>
        </p:nvSpPr>
        <p:spPr bwMode="auto">
          <a:xfrm>
            <a:off x="3437660" y="3714886"/>
            <a:ext cx="54841" cy="477559"/>
          </a:xfrm>
          <a:custGeom>
            <a:avLst/>
            <a:gdLst>
              <a:gd name="T0" fmla="*/ 2147483647 w 35"/>
              <a:gd name="T1" fmla="*/ 2147483647 h 251"/>
              <a:gd name="T2" fmla="*/ 2147483647 w 35"/>
              <a:gd name="T3" fmla="*/ 2147483647 h 251"/>
              <a:gd name="T4" fmla="*/ 2147483647 w 35"/>
              <a:gd name="T5" fmla="*/ 2147483647 h 251"/>
              <a:gd name="T6" fmla="*/ 2147483647 w 35"/>
              <a:gd name="T7" fmla="*/ 2147483647 h 251"/>
              <a:gd name="T8" fmla="*/ 2147483647 w 35"/>
              <a:gd name="T9" fmla="*/ 2147483647 h 251"/>
              <a:gd name="T10" fmla="*/ 2147483647 w 35"/>
              <a:gd name="T11" fmla="*/ 2147483647 h 251"/>
              <a:gd name="T12" fmla="*/ 0 w 35"/>
              <a:gd name="T13" fmla="*/ 2147483647 h 251"/>
              <a:gd name="T14" fmla="*/ 0 w 35"/>
              <a:gd name="T15" fmla="*/ 2147483647 h 251"/>
              <a:gd name="T16" fmla="*/ 2147483647 w 35"/>
              <a:gd name="T17" fmla="*/ 2147483647 h 251"/>
              <a:gd name="T18" fmla="*/ 2147483647 w 35"/>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51"/>
              <a:gd name="T32" fmla="*/ 35 w 35"/>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51">
                <a:moveTo>
                  <a:pt x="6" y="251"/>
                </a:moveTo>
                <a:lnTo>
                  <a:pt x="19" y="229"/>
                </a:lnTo>
                <a:lnTo>
                  <a:pt x="35" y="205"/>
                </a:lnTo>
                <a:lnTo>
                  <a:pt x="35" y="173"/>
                </a:lnTo>
                <a:lnTo>
                  <a:pt x="30" y="147"/>
                </a:lnTo>
                <a:lnTo>
                  <a:pt x="10" y="117"/>
                </a:lnTo>
                <a:lnTo>
                  <a:pt x="0" y="93"/>
                </a:lnTo>
                <a:lnTo>
                  <a:pt x="0" y="65"/>
                </a:lnTo>
                <a:lnTo>
                  <a:pt x="6" y="42"/>
                </a:lnTo>
                <a:lnTo>
                  <a:pt x="3" y="0"/>
                </a:lnTo>
              </a:path>
            </a:pathLst>
          </a:custGeom>
          <a:noFill/>
          <a:ln w="28575">
            <a:solidFill>
              <a:srgbClr val="5F5F5F"/>
            </a:solidFill>
            <a:round/>
            <a:headEnd/>
            <a:tailEnd type="triangle" w="med" len="med"/>
          </a:ln>
        </p:spPr>
        <p:txBody>
          <a:bodyPr wrap="none" anchor="ctr"/>
          <a:lstStyle/>
          <a:p>
            <a:endParaRPr lang="en-US"/>
          </a:p>
        </p:txBody>
      </p:sp>
      <p:sp>
        <p:nvSpPr>
          <p:cNvPr id="30773" name="Line 53"/>
          <p:cNvSpPr>
            <a:spLocks noChangeShapeType="1"/>
          </p:cNvSpPr>
          <p:nvPr/>
        </p:nvSpPr>
        <p:spPr bwMode="auto">
          <a:xfrm flipV="1">
            <a:off x="5038148" y="1770540"/>
            <a:ext cx="1281545" cy="571771"/>
          </a:xfrm>
          <a:prstGeom prst="line">
            <a:avLst/>
          </a:prstGeom>
          <a:noFill/>
          <a:ln w="38100">
            <a:solidFill>
              <a:srgbClr val="CC3300"/>
            </a:solidFill>
            <a:round/>
            <a:headEnd type="stealth" w="lg" len="med"/>
            <a:tailEnd/>
          </a:ln>
          <a:effectLst>
            <a:outerShdw dist="35921" dir="2700000" algn="ctr" rotWithShape="0">
              <a:srgbClr val="4D4D4D"/>
            </a:outerShdw>
          </a:effectLst>
        </p:spPr>
        <p:txBody>
          <a:bodyPr wrap="none" anchor="ctr"/>
          <a:lstStyle/>
          <a:p>
            <a:endParaRPr lang="en-US"/>
          </a:p>
        </p:txBody>
      </p:sp>
      <p:sp>
        <p:nvSpPr>
          <p:cNvPr id="30775" name="Oval 55"/>
          <p:cNvSpPr>
            <a:spLocks noChangeArrowheads="1"/>
          </p:cNvSpPr>
          <p:nvPr/>
        </p:nvSpPr>
        <p:spPr bwMode="auto">
          <a:xfrm>
            <a:off x="6370205" y="1642217"/>
            <a:ext cx="339148" cy="380098"/>
          </a:xfrm>
          <a:prstGeom prst="ellipse">
            <a:avLst/>
          </a:prstGeom>
          <a:solidFill>
            <a:schemeClr val="accent1"/>
          </a:solidFill>
          <a:ln w="9525">
            <a:solidFill>
              <a:srgbClr val="CCECFF"/>
            </a:solidFill>
            <a:round/>
            <a:headEnd/>
            <a:tailEnd/>
          </a:ln>
          <a:effectLst>
            <a:outerShdw blurRad="63500" dist="53882" dir="2700000" algn="ctr" rotWithShape="0">
              <a:srgbClr val="4D4D4D">
                <a:alpha val="74998"/>
              </a:srgbClr>
            </a:outerShdw>
          </a:effectLst>
        </p:spPr>
        <p:txBody>
          <a:bodyPr wrap="none" anchor="ctr"/>
          <a:lstStyle/>
          <a:p>
            <a:endParaRPr lang="en-US">
              <a:solidFill>
                <a:schemeClr val="tx2"/>
              </a:solidFill>
              <a:latin typeface="Arial" pitchFamily="34" charset="0"/>
            </a:endParaRPr>
          </a:p>
        </p:txBody>
      </p:sp>
      <p:sp>
        <p:nvSpPr>
          <p:cNvPr id="18471" name="Text Box 56"/>
          <p:cNvSpPr txBox="1">
            <a:spLocks noChangeArrowheads="1"/>
          </p:cNvSpPr>
          <p:nvPr/>
        </p:nvSpPr>
        <p:spPr bwMode="auto">
          <a:xfrm>
            <a:off x="6381750" y="1712063"/>
            <a:ext cx="295853" cy="294008"/>
          </a:xfrm>
          <a:prstGeom prst="rect">
            <a:avLst/>
          </a:prstGeom>
          <a:noFill/>
          <a:ln w="9525">
            <a:noFill/>
            <a:miter lim="800000"/>
            <a:headEnd/>
            <a:tailEnd/>
          </a:ln>
        </p:spPr>
        <p:txBody>
          <a:bodyPr>
            <a:spAutoFit/>
          </a:bodyPr>
          <a:lstStyle/>
          <a:p>
            <a:pPr algn="ctr" eaLnBrk="0" hangingPunct="0">
              <a:lnSpc>
                <a:spcPct val="80000"/>
              </a:lnSpc>
              <a:spcBef>
                <a:spcPct val="40000"/>
              </a:spcBef>
            </a:pPr>
            <a:r>
              <a:rPr lang="en-US" sz="1600" b="1">
                <a:latin typeface="Arial" pitchFamily="34" charset="0"/>
              </a:rPr>
              <a:t>3</a:t>
            </a:r>
          </a:p>
        </p:txBody>
      </p:sp>
      <p:sp>
        <p:nvSpPr>
          <p:cNvPr id="30778" name="Oval 58"/>
          <p:cNvSpPr>
            <a:spLocks noChangeArrowheads="1"/>
          </p:cNvSpPr>
          <p:nvPr/>
        </p:nvSpPr>
        <p:spPr bwMode="auto">
          <a:xfrm>
            <a:off x="6381750" y="3206465"/>
            <a:ext cx="337705" cy="381722"/>
          </a:xfrm>
          <a:prstGeom prst="ellipse">
            <a:avLst/>
          </a:prstGeom>
          <a:solidFill>
            <a:schemeClr val="accent1"/>
          </a:solidFill>
          <a:ln w="9525">
            <a:solidFill>
              <a:srgbClr val="CCECFF"/>
            </a:solidFill>
            <a:round/>
            <a:headEnd/>
            <a:tailEnd/>
          </a:ln>
          <a:effectLst>
            <a:outerShdw blurRad="63500" dist="53882" dir="2700000" algn="ctr" rotWithShape="0">
              <a:srgbClr val="4D4D4D">
                <a:alpha val="74998"/>
              </a:srgbClr>
            </a:outerShdw>
          </a:effectLst>
        </p:spPr>
        <p:txBody>
          <a:bodyPr wrap="none" anchor="ctr"/>
          <a:lstStyle/>
          <a:p>
            <a:endParaRPr lang="en-US">
              <a:solidFill>
                <a:schemeClr val="tx2"/>
              </a:solidFill>
              <a:latin typeface="Arial" pitchFamily="34" charset="0"/>
            </a:endParaRPr>
          </a:p>
        </p:txBody>
      </p:sp>
      <p:sp>
        <p:nvSpPr>
          <p:cNvPr id="18473" name="Text Box 59"/>
          <p:cNvSpPr txBox="1">
            <a:spLocks noChangeArrowheads="1"/>
          </p:cNvSpPr>
          <p:nvPr/>
        </p:nvSpPr>
        <p:spPr bwMode="auto">
          <a:xfrm>
            <a:off x="6410614" y="3258443"/>
            <a:ext cx="295853" cy="294008"/>
          </a:xfrm>
          <a:prstGeom prst="rect">
            <a:avLst/>
          </a:prstGeom>
          <a:noFill/>
          <a:ln w="9525">
            <a:noFill/>
            <a:miter lim="800000"/>
            <a:headEnd/>
            <a:tailEnd/>
          </a:ln>
        </p:spPr>
        <p:txBody>
          <a:bodyPr>
            <a:spAutoFit/>
          </a:bodyPr>
          <a:lstStyle/>
          <a:p>
            <a:pPr algn="ctr" eaLnBrk="0" hangingPunct="0">
              <a:lnSpc>
                <a:spcPct val="80000"/>
              </a:lnSpc>
              <a:spcBef>
                <a:spcPct val="40000"/>
              </a:spcBef>
            </a:pPr>
            <a:r>
              <a:rPr lang="en-US" sz="1600" b="1">
                <a:latin typeface="Arial" pitchFamily="34" charset="0"/>
              </a:rPr>
              <a:t>2</a:t>
            </a:r>
          </a:p>
        </p:txBody>
      </p:sp>
      <p:sp>
        <p:nvSpPr>
          <p:cNvPr id="30781" name="Oval 61"/>
          <p:cNvSpPr>
            <a:spLocks noChangeArrowheads="1"/>
          </p:cNvSpPr>
          <p:nvPr/>
        </p:nvSpPr>
        <p:spPr bwMode="auto">
          <a:xfrm>
            <a:off x="6365876" y="4421477"/>
            <a:ext cx="337705" cy="378474"/>
          </a:xfrm>
          <a:prstGeom prst="ellipse">
            <a:avLst/>
          </a:prstGeom>
          <a:solidFill>
            <a:schemeClr val="accent1"/>
          </a:solidFill>
          <a:ln w="9525">
            <a:solidFill>
              <a:srgbClr val="CCECFF"/>
            </a:solidFill>
            <a:round/>
            <a:headEnd/>
            <a:tailEnd/>
          </a:ln>
          <a:effectLst>
            <a:outerShdw blurRad="63500" dist="53882" dir="2700000" algn="ctr" rotWithShape="0">
              <a:srgbClr val="4D4D4D">
                <a:alpha val="74998"/>
              </a:srgbClr>
            </a:outerShdw>
          </a:effectLst>
        </p:spPr>
        <p:txBody>
          <a:bodyPr wrap="none" anchor="ctr"/>
          <a:lstStyle/>
          <a:p>
            <a:endParaRPr lang="en-US">
              <a:solidFill>
                <a:schemeClr val="tx2"/>
              </a:solidFill>
              <a:latin typeface="Arial" pitchFamily="34" charset="0"/>
            </a:endParaRPr>
          </a:p>
        </p:txBody>
      </p:sp>
      <p:sp>
        <p:nvSpPr>
          <p:cNvPr id="18475" name="Text Box 62"/>
          <p:cNvSpPr txBox="1">
            <a:spLocks noChangeArrowheads="1"/>
          </p:cNvSpPr>
          <p:nvPr/>
        </p:nvSpPr>
        <p:spPr bwMode="auto">
          <a:xfrm>
            <a:off x="6377421" y="4473456"/>
            <a:ext cx="295852" cy="294008"/>
          </a:xfrm>
          <a:prstGeom prst="rect">
            <a:avLst/>
          </a:prstGeom>
          <a:noFill/>
          <a:ln w="9525">
            <a:noFill/>
            <a:miter lim="800000"/>
            <a:headEnd/>
            <a:tailEnd/>
          </a:ln>
        </p:spPr>
        <p:txBody>
          <a:bodyPr>
            <a:spAutoFit/>
          </a:bodyPr>
          <a:lstStyle/>
          <a:p>
            <a:pPr algn="ctr" eaLnBrk="0" hangingPunct="0">
              <a:lnSpc>
                <a:spcPct val="80000"/>
              </a:lnSpc>
              <a:spcBef>
                <a:spcPct val="40000"/>
              </a:spcBef>
            </a:pPr>
            <a:r>
              <a:rPr lang="en-US" sz="1600" b="1">
                <a:latin typeface="Arial" pitchFamily="34" charset="0"/>
              </a:rPr>
              <a:t>1</a:t>
            </a:r>
          </a:p>
        </p:txBody>
      </p:sp>
      <p:grpSp>
        <p:nvGrpSpPr>
          <p:cNvPr id="6" name="Group 63"/>
          <p:cNvGrpSpPr>
            <a:grpSpLocks/>
          </p:cNvGrpSpPr>
          <p:nvPr/>
        </p:nvGrpSpPr>
        <p:grpSpPr bwMode="auto">
          <a:xfrm>
            <a:off x="2688649" y="4163207"/>
            <a:ext cx="3050886" cy="685475"/>
            <a:chOff x="2755" y="2704"/>
            <a:chExt cx="2131" cy="374"/>
          </a:xfrm>
        </p:grpSpPr>
        <p:sp>
          <p:nvSpPr>
            <p:cNvPr id="18532" name="Line 64"/>
            <p:cNvSpPr>
              <a:spLocks noChangeShapeType="1"/>
            </p:cNvSpPr>
            <p:nvPr/>
          </p:nvSpPr>
          <p:spPr bwMode="auto">
            <a:xfrm flipH="1">
              <a:off x="2891" y="2708"/>
              <a:ext cx="303" cy="370"/>
            </a:xfrm>
            <a:prstGeom prst="line">
              <a:avLst/>
            </a:prstGeom>
            <a:noFill/>
            <a:ln w="9525">
              <a:solidFill>
                <a:srgbClr val="66FFFF"/>
              </a:solidFill>
              <a:round/>
              <a:headEnd/>
              <a:tailEnd/>
            </a:ln>
          </p:spPr>
          <p:txBody>
            <a:bodyPr wrap="none" anchor="ctr"/>
            <a:lstStyle/>
            <a:p>
              <a:endParaRPr lang="en-US"/>
            </a:p>
          </p:txBody>
        </p:sp>
        <p:sp>
          <p:nvSpPr>
            <p:cNvPr id="18533" name="Line 65"/>
            <p:cNvSpPr>
              <a:spLocks noChangeShapeType="1"/>
            </p:cNvSpPr>
            <p:nvPr/>
          </p:nvSpPr>
          <p:spPr bwMode="auto">
            <a:xfrm flipH="1">
              <a:off x="2937" y="2708"/>
              <a:ext cx="303" cy="370"/>
            </a:xfrm>
            <a:prstGeom prst="line">
              <a:avLst/>
            </a:prstGeom>
            <a:noFill/>
            <a:ln w="9525">
              <a:solidFill>
                <a:srgbClr val="66FFFF"/>
              </a:solidFill>
              <a:round/>
              <a:headEnd/>
              <a:tailEnd/>
            </a:ln>
          </p:spPr>
          <p:txBody>
            <a:bodyPr wrap="none" anchor="ctr"/>
            <a:lstStyle/>
            <a:p>
              <a:endParaRPr lang="en-US"/>
            </a:p>
          </p:txBody>
        </p:sp>
        <p:sp>
          <p:nvSpPr>
            <p:cNvPr id="18534" name="Line 66"/>
            <p:cNvSpPr>
              <a:spLocks noChangeShapeType="1"/>
            </p:cNvSpPr>
            <p:nvPr/>
          </p:nvSpPr>
          <p:spPr bwMode="auto">
            <a:xfrm flipH="1">
              <a:off x="2995" y="2708"/>
              <a:ext cx="303" cy="370"/>
            </a:xfrm>
            <a:prstGeom prst="line">
              <a:avLst/>
            </a:prstGeom>
            <a:noFill/>
            <a:ln w="9525">
              <a:solidFill>
                <a:srgbClr val="66FFFF"/>
              </a:solidFill>
              <a:round/>
              <a:headEnd/>
              <a:tailEnd/>
            </a:ln>
          </p:spPr>
          <p:txBody>
            <a:bodyPr wrap="none" anchor="ctr"/>
            <a:lstStyle/>
            <a:p>
              <a:endParaRPr lang="en-US"/>
            </a:p>
          </p:txBody>
        </p:sp>
        <p:sp>
          <p:nvSpPr>
            <p:cNvPr id="18535" name="Line 67"/>
            <p:cNvSpPr>
              <a:spLocks noChangeShapeType="1"/>
            </p:cNvSpPr>
            <p:nvPr/>
          </p:nvSpPr>
          <p:spPr bwMode="auto">
            <a:xfrm flipH="1">
              <a:off x="3045" y="2708"/>
              <a:ext cx="303" cy="370"/>
            </a:xfrm>
            <a:prstGeom prst="line">
              <a:avLst/>
            </a:prstGeom>
            <a:noFill/>
            <a:ln w="9525">
              <a:solidFill>
                <a:srgbClr val="66FFFF"/>
              </a:solidFill>
              <a:round/>
              <a:headEnd/>
              <a:tailEnd/>
            </a:ln>
          </p:spPr>
          <p:txBody>
            <a:bodyPr wrap="none" anchor="ctr"/>
            <a:lstStyle/>
            <a:p>
              <a:endParaRPr lang="en-US"/>
            </a:p>
          </p:txBody>
        </p:sp>
        <p:sp>
          <p:nvSpPr>
            <p:cNvPr id="18536" name="Line 68"/>
            <p:cNvSpPr>
              <a:spLocks noChangeShapeType="1"/>
            </p:cNvSpPr>
            <p:nvPr/>
          </p:nvSpPr>
          <p:spPr bwMode="auto">
            <a:xfrm flipH="1">
              <a:off x="3106" y="2704"/>
              <a:ext cx="303" cy="370"/>
            </a:xfrm>
            <a:prstGeom prst="line">
              <a:avLst/>
            </a:prstGeom>
            <a:noFill/>
            <a:ln w="9525">
              <a:solidFill>
                <a:srgbClr val="66FFFF"/>
              </a:solidFill>
              <a:round/>
              <a:headEnd/>
              <a:tailEnd/>
            </a:ln>
          </p:spPr>
          <p:txBody>
            <a:bodyPr wrap="none" anchor="ctr"/>
            <a:lstStyle/>
            <a:p>
              <a:endParaRPr lang="en-US"/>
            </a:p>
          </p:txBody>
        </p:sp>
        <p:grpSp>
          <p:nvGrpSpPr>
            <p:cNvPr id="7" name="Group 69"/>
            <p:cNvGrpSpPr>
              <a:grpSpLocks/>
            </p:cNvGrpSpPr>
            <p:nvPr/>
          </p:nvGrpSpPr>
          <p:grpSpPr bwMode="auto">
            <a:xfrm>
              <a:off x="3169" y="2704"/>
              <a:ext cx="1717" cy="370"/>
              <a:chOff x="3101" y="2704"/>
              <a:chExt cx="1717" cy="370"/>
            </a:xfrm>
          </p:grpSpPr>
          <p:sp>
            <p:nvSpPr>
              <p:cNvPr id="18541" name="Line 70"/>
              <p:cNvSpPr>
                <a:spLocks noChangeShapeType="1"/>
              </p:cNvSpPr>
              <p:nvPr/>
            </p:nvSpPr>
            <p:spPr bwMode="auto">
              <a:xfrm flipH="1">
                <a:off x="3101" y="2704"/>
                <a:ext cx="303" cy="370"/>
              </a:xfrm>
              <a:prstGeom prst="line">
                <a:avLst/>
              </a:prstGeom>
              <a:noFill/>
              <a:ln w="9525">
                <a:solidFill>
                  <a:srgbClr val="66FFFF"/>
                </a:solidFill>
                <a:round/>
                <a:headEnd/>
                <a:tailEnd/>
              </a:ln>
            </p:spPr>
            <p:txBody>
              <a:bodyPr wrap="none" anchor="ctr"/>
              <a:lstStyle/>
              <a:p>
                <a:endParaRPr lang="en-US"/>
              </a:p>
            </p:txBody>
          </p:sp>
          <p:sp>
            <p:nvSpPr>
              <p:cNvPr id="18542" name="Line 71"/>
              <p:cNvSpPr>
                <a:spLocks noChangeShapeType="1"/>
              </p:cNvSpPr>
              <p:nvPr/>
            </p:nvSpPr>
            <p:spPr bwMode="auto">
              <a:xfrm flipH="1">
                <a:off x="3179" y="2704"/>
                <a:ext cx="303" cy="370"/>
              </a:xfrm>
              <a:prstGeom prst="line">
                <a:avLst/>
              </a:prstGeom>
              <a:noFill/>
              <a:ln w="9525">
                <a:solidFill>
                  <a:srgbClr val="66FFFF"/>
                </a:solidFill>
                <a:round/>
                <a:headEnd/>
                <a:tailEnd/>
              </a:ln>
            </p:spPr>
            <p:txBody>
              <a:bodyPr wrap="none" anchor="ctr"/>
              <a:lstStyle/>
              <a:p>
                <a:endParaRPr lang="en-US"/>
              </a:p>
            </p:txBody>
          </p:sp>
          <p:sp>
            <p:nvSpPr>
              <p:cNvPr id="18543" name="Line 72"/>
              <p:cNvSpPr>
                <a:spLocks noChangeShapeType="1"/>
              </p:cNvSpPr>
              <p:nvPr/>
            </p:nvSpPr>
            <p:spPr bwMode="auto">
              <a:xfrm flipH="1">
                <a:off x="3257" y="2704"/>
                <a:ext cx="303" cy="370"/>
              </a:xfrm>
              <a:prstGeom prst="line">
                <a:avLst/>
              </a:prstGeom>
              <a:noFill/>
              <a:ln w="9525">
                <a:solidFill>
                  <a:srgbClr val="66FFFF"/>
                </a:solidFill>
                <a:round/>
                <a:headEnd/>
                <a:tailEnd/>
              </a:ln>
            </p:spPr>
            <p:txBody>
              <a:bodyPr wrap="none" anchor="ctr"/>
              <a:lstStyle/>
              <a:p>
                <a:endParaRPr lang="en-US"/>
              </a:p>
            </p:txBody>
          </p:sp>
          <p:sp>
            <p:nvSpPr>
              <p:cNvPr id="18544" name="Line 73"/>
              <p:cNvSpPr>
                <a:spLocks noChangeShapeType="1"/>
              </p:cNvSpPr>
              <p:nvPr/>
            </p:nvSpPr>
            <p:spPr bwMode="auto">
              <a:xfrm flipH="1">
                <a:off x="3359" y="2704"/>
                <a:ext cx="303" cy="370"/>
              </a:xfrm>
              <a:prstGeom prst="line">
                <a:avLst/>
              </a:prstGeom>
              <a:noFill/>
              <a:ln w="9525">
                <a:solidFill>
                  <a:srgbClr val="66FFFF"/>
                </a:solidFill>
                <a:round/>
                <a:headEnd/>
                <a:tailEnd/>
              </a:ln>
            </p:spPr>
            <p:txBody>
              <a:bodyPr wrap="none" anchor="ctr"/>
              <a:lstStyle/>
              <a:p>
                <a:endParaRPr lang="en-US"/>
              </a:p>
            </p:txBody>
          </p:sp>
          <p:sp>
            <p:nvSpPr>
              <p:cNvPr id="18545" name="Line 74"/>
              <p:cNvSpPr>
                <a:spLocks noChangeShapeType="1"/>
              </p:cNvSpPr>
              <p:nvPr/>
            </p:nvSpPr>
            <p:spPr bwMode="auto">
              <a:xfrm flipH="1">
                <a:off x="3485" y="2704"/>
                <a:ext cx="303" cy="370"/>
              </a:xfrm>
              <a:prstGeom prst="line">
                <a:avLst/>
              </a:prstGeom>
              <a:noFill/>
              <a:ln w="9525">
                <a:solidFill>
                  <a:srgbClr val="66FFFF"/>
                </a:solidFill>
                <a:round/>
                <a:headEnd/>
                <a:tailEnd/>
              </a:ln>
            </p:spPr>
            <p:txBody>
              <a:bodyPr wrap="none" anchor="ctr"/>
              <a:lstStyle/>
              <a:p>
                <a:endParaRPr lang="en-US"/>
              </a:p>
            </p:txBody>
          </p:sp>
          <p:sp>
            <p:nvSpPr>
              <p:cNvPr id="18546" name="Line 75"/>
              <p:cNvSpPr>
                <a:spLocks noChangeShapeType="1"/>
              </p:cNvSpPr>
              <p:nvPr/>
            </p:nvSpPr>
            <p:spPr bwMode="auto">
              <a:xfrm flipH="1">
                <a:off x="3635" y="2704"/>
                <a:ext cx="303" cy="370"/>
              </a:xfrm>
              <a:prstGeom prst="line">
                <a:avLst/>
              </a:prstGeom>
              <a:noFill/>
              <a:ln w="9525">
                <a:solidFill>
                  <a:srgbClr val="66FFFF"/>
                </a:solidFill>
                <a:round/>
                <a:headEnd/>
                <a:tailEnd/>
              </a:ln>
            </p:spPr>
            <p:txBody>
              <a:bodyPr wrap="none" anchor="ctr"/>
              <a:lstStyle/>
              <a:p>
                <a:endParaRPr lang="en-US"/>
              </a:p>
            </p:txBody>
          </p:sp>
          <p:sp>
            <p:nvSpPr>
              <p:cNvPr id="18547" name="Line 76"/>
              <p:cNvSpPr>
                <a:spLocks noChangeShapeType="1"/>
              </p:cNvSpPr>
              <p:nvPr/>
            </p:nvSpPr>
            <p:spPr bwMode="auto">
              <a:xfrm flipH="1">
                <a:off x="3809" y="2704"/>
                <a:ext cx="303" cy="370"/>
              </a:xfrm>
              <a:prstGeom prst="line">
                <a:avLst/>
              </a:prstGeom>
              <a:noFill/>
              <a:ln w="9525">
                <a:solidFill>
                  <a:srgbClr val="66FFFF"/>
                </a:solidFill>
                <a:round/>
                <a:headEnd/>
                <a:tailEnd/>
              </a:ln>
            </p:spPr>
            <p:txBody>
              <a:bodyPr wrap="none" anchor="ctr"/>
              <a:lstStyle/>
              <a:p>
                <a:endParaRPr lang="en-US"/>
              </a:p>
            </p:txBody>
          </p:sp>
          <p:sp>
            <p:nvSpPr>
              <p:cNvPr id="18548" name="Line 77"/>
              <p:cNvSpPr>
                <a:spLocks noChangeShapeType="1"/>
              </p:cNvSpPr>
              <p:nvPr/>
            </p:nvSpPr>
            <p:spPr bwMode="auto">
              <a:xfrm flipH="1">
                <a:off x="4015" y="2704"/>
                <a:ext cx="303" cy="370"/>
              </a:xfrm>
              <a:prstGeom prst="line">
                <a:avLst/>
              </a:prstGeom>
              <a:noFill/>
              <a:ln w="9525">
                <a:solidFill>
                  <a:srgbClr val="66FFFF"/>
                </a:solidFill>
                <a:round/>
                <a:headEnd/>
                <a:tailEnd/>
              </a:ln>
            </p:spPr>
            <p:txBody>
              <a:bodyPr wrap="none" anchor="ctr"/>
              <a:lstStyle/>
              <a:p>
                <a:endParaRPr lang="en-US"/>
              </a:p>
            </p:txBody>
          </p:sp>
          <p:sp>
            <p:nvSpPr>
              <p:cNvPr id="18549" name="Line 78"/>
              <p:cNvSpPr>
                <a:spLocks noChangeShapeType="1"/>
              </p:cNvSpPr>
              <p:nvPr/>
            </p:nvSpPr>
            <p:spPr bwMode="auto">
              <a:xfrm flipH="1">
                <a:off x="4253" y="2704"/>
                <a:ext cx="303" cy="370"/>
              </a:xfrm>
              <a:prstGeom prst="line">
                <a:avLst/>
              </a:prstGeom>
              <a:noFill/>
              <a:ln w="9525">
                <a:solidFill>
                  <a:srgbClr val="66FFFF"/>
                </a:solidFill>
                <a:round/>
                <a:headEnd/>
                <a:tailEnd/>
              </a:ln>
            </p:spPr>
            <p:txBody>
              <a:bodyPr wrap="none" anchor="ctr"/>
              <a:lstStyle/>
              <a:p>
                <a:endParaRPr lang="en-US"/>
              </a:p>
            </p:txBody>
          </p:sp>
          <p:sp>
            <p:nvSpPr>
              <p:cNvPr id="18550" name="Line 79"/>
              <p:cNvSpPr>
                <a:spLocks noChangeShapeType="1"/>
              </p:cNvSpPr>
              <p:nvPr/>
            </p:nvSpPr>
            <p:spPr bwMode="auto">
              <a:xfrm flipH="1">
                <a:off x="4515" y="2704"/>
                <a:ext cx="303" cy="370"/>
              </a:xfrm>
              <a:prstGeom prst="line">
                <a:avLst/>
              </a:prstGeom>
              <a:noFill/>
              <a:ln w="9525">
                <a:solidFill>
                  <a:srgbClr val="66FFFF"/>
                </a:solidFill>
                <a:round/>
                <a:headEnd/>
                <a:tailEnd/>
              </a:ln>
            </p:spPr>
            <p:txBody>
              <a:bodyPr wrap="none" anchor="ctr"/>
              <a:lstStyle/>
              <a:p>
                <a:endParaRPr lang="en-US"/>
              </a:p>
            </p:txBody>
          </p:sp>
        </p:grpSp>
        <p:sp>
          <p:nvSpPr>
            <p:cNvPr id="18538" name="Line 80"/>
            <p:cNvSpPr>
              <a:spLocks noChangeShapeType="1"/>
            </p:cNvSpPr>
            <p:nvPr/>
          </p:nvSpPr>
          <p:spPr bwMode="auto">
            <a:xfrm flipH="1">
              <a:off x="2847" y="2708"/>
              <a:ext cx="303" cy="370"/>
            </a:xfrm>
            <a:prstGeom prst="line">
              <a:avLst/>
            </a:prstGeom>
            <a:noFill/>
            <a:ln w="9525">
              <a:solidFill>
                <a:srgbClr val="66FFFF"/>
              </a:solidFill>
              <a:round/>
              <a:headEnd/>
              <a:tailEnd/>
            </a:ln>
          </p:spPr>
          <p:txBody>
            <a:bodyPr wrap="none" anchor="ctr"/>
            <a:lstStyle/>
            <a:p>
              <a:endParaRPr lang="en-US"/>
            </a:p>
          </p:txBody>
        </p:sp>
        <p:sp>
          <p:nvSpPr>
            <p:cNvPr id="18539" name="Line 81"/>
            <p:cNvSpPr>
              <a:spLocks noChangeShapeType="1"/>
            </p:cNvSpPr>
            <p:nvPr/>
          </p:nvSpPr>
          <p:spPr bwMode="auto">
            <a:xfrm flipH="1">
              <a:off x="2799" y="2708"/>
              <a:ext cx="303" cy="370"/>
            </a:xfrm>
            <a:prstGeom prst="line">
              <a:avLst/>
            </a:prstGeom>
            <a:noFill/>
            <a:ln w="9525">
              <a:solidFill>
                <a:srgbClr val="66FFFF"/>
              </a:solidFill>
              <a:round/>
              <a:headEnd/>
              <a:tailEnd/>
            </a:ln>
          </p:spPr>
          <p:txBody>
            <a:bodyPr wrap="none" anchor="ctr"/>
            <a:lstStyle/>
            <a:p>
              <a:endParaRPr lang="en-US"/>
            </a:p>
          </p:txBody>
        </p:sp>
        <p:sp>
          <p:nvSpPr>
            <p:cNvPr id="18540" name="Line 82"/>
            <p:cNvSpPr>
              <a:spLocks noChangeShapeType="1"/>
            </p:cNvSpPr>
            <p:nvPr/>
          </p:nvSpPr>
          <p:spPr bwMode="auto">
            <a:xfrm flipH="1">
              <a:off x="2755" y="2708"/>
              <a:ext cx="303" cy="370"/>
            </a:xfrm>
            <a:prstGeom prst="line">
              <a:avLst/>
            </a:prstGeom>
            <a:noFill/>
            <a:ln w="9525">
              <a:solidFill>
                <a:srgbClr val="66FFFF"/>
              </a:solidFill>
              <a:round/>
              <a:headEnd/>
              <a:tailEnd/>
            </a:ln>
          </p:spPr>
          <p:txBody>
            <a:bodyPr wrap="none" anchor="ctr"/>
            <a:lstStyle/>
            <a:p>
              <a:endParaRPr lang="en-US"/>
            </a:p>
          </p:txBody>
        </p:sp>
      </p:grpSp>
      <p:sp>
        <p:nvSpPr>
          <p:cNvPr id="18477" name="AutoShape 83"/>
          <p:cNvSpPr>
            <a:spLocks noChangeArrowheads="1"/>
          </p:cNvSpPr>
          <p:nvPr/>
        </p:nvSpPr>
        <p:spPr bwMode="auto">
          <a:xfrm>
            <a:off x="3289012" y="4280160"/>
            <a:ext cx="1368136" cy="235530"/>
          </a:xfrm>
          <a:prstGeom prst="roundRect">
            <a:avLst>
              <a:gd name="adj" fmla="val 16667"/>
            </a:avLst>
          </a:prstGeom>
          <a:solidFill>
            <a:srgbClr val="C6F1F4"/>
          </a:solidFill>
          <a:ln w="9525">
            <a:noFill/>
            <a:round/>
            <a:headEnd/>
            <a:tailEnd/>
          </a:ln>
        </p:spPr>
        <p:txBody>
          <a:bodyPr/>
          <a:lstStyle/>
          <a:p>
            <a:endParaRPr lang="en-US">
              <a:solidFill>
                <a:srgbClr val="00002A"/>
              </a:solidFill>
              <a:latin typeface="Arial" pitchFamily="34" charset="0"/>
            </a:endParaRPr>
          </a:p>
        </p:txBody>
      </p:sp>
      <p:sp>
        <p:nvSpPr>
          <p:cNvPr id="18478" name="Rectangle 84"/>
          <p:cNvSpPr>
            <a:spLocks noChangeArrowheads="1"/>
          </p:cNvSpPr>
          <p:nvPr/>
        </p:nvSpPr>
        <p:spPr bwMode="auto">
          <a:xfrm>
            <a:off x="3212523" y="4289906"/>
            <a:ext cx="1448955" cy="294007"/>
          </a:xfrm>
          <a:prstGeom prst="rect">
            <a:avLst/>
          </a:prstGeom>
          <a:noFill/>
          <a:ln w="9525">
            <a:noFill/>
            <a:miter lim="800000"/>
            <a:headEnd/>
            <a:tailEnd/>
          </a:ln>
        </p:spPr>
        <p:txBody>
          <a:bodyPr>
            <a:spAutoFit/>
          </a:bodyPr>
          <a:lstStyle/>
          <a:p>
            <a:pPr algn="ctr">
              <a:lnSpc>
                <a:spcPct val="80000"/>
              </a:lnSpc>
              <a:spcBef>
                <a:spcPct val="50000"/>
              </a:spcBef>
            </a:pPr>
            <a:r>
              <a:rPr lang="en-US" sz="1600" b="1">
                <a:solidFill>
                  <a:srgbClr val="00002A"/>
                </a:solidFill>
                <a:latin typeface="Arial" pitchFamily="34" charset="0"/>
              </a:rPr>
              <a:t>Affected GW</a:t>
            </a:r>
          </a:p>
        </p:txBody>
      </p:sp>
      <p:sp>
        <p:nvSpPr>
          <p:cNvPr id="18479" name="Arc 85"/>
          <p:cNvSpPr>
            <a:spLocks/>
          </p:cNvSpPr>
          <p:nvPr/>
        </p:nvSpPr>
        <p:spPr bwMode="auto">
          <a:xfrm rot="1238920" flipV="1">
            <a:off x="2248477" y="2904336"/>
            <a:ext cx="1056409" cy="532786"/>
          </a:xfrm>
          <a:custGeom>
            <a:avLst/>
            <a:gdLst>
              <a:gd name="T0" fmla="*/ 0 w 42809"/>
              <a:gd name="T1" fmla="*/ 2147483647 h 21600"/>
              <a:gd name="T2" fmla="*/ 2147483647 w 42809"/>
              <a:gd name="T3" fmla="*/ 2147483647 h 21600"/>
              <a:gd name="T4" fmla="*/ 2147483647 w 42809"/>
              <a:gd name="T5" fmla="*/ 2147483647 h 21600"/>
              <a:gd name="T6" fmla="*/ 0 60000 65536"/>
              <a:gd name="T7" fmla="*/ 0 60000 65536"/>
              <a:gd name="T8" fmla="*/ 0 60000 65536"/>
              <a:gd name="T9" fmla="*/ 0 w 42809"/>
              <a:gd name="T10" fmla="*/ 0 h 21600"/>
              <a:gd name="T11" fmla="*/ 42809 w 42809"/>
              <a:gd name="T12" fmla="*/ 21600 h 21600"/>
            </a:gdLst>
            <a:ahLst/>
            <a:cxnLst>
              <a:cxn ang="T6">
                <a:pos x="T0" y="T1"/>
              </a:cxn>
              <a:cxn ang="T7">
                <a:pos x="T2" y="T3"/>
              </a:cxn>
              <a:cxn ang="T8">
                <a:pos x="T4" y="T5"/>
              </a:cxn>
            </a:cxnLst>
            <a:rect l="T9" t="T10" r="T11" b="T12"/>
            <a:pathLst>
              <a:path w="42809" h="21600" fill="none" extrusionOk="0">
                <a:moveTo>
                  <a:pt x="-1" y="17511"/>
                </a:moveTo>
                <a:cubicBezTo>
                  <a:pt x="1958" y="7345"/>
                  <a:pt x="10855" y="-1"/>
                  <a:pt x="21209" y="0"/>
                </a:cubicBezTo>
                <a:cubicBezTo>
                  <a:pt x="33138" y="0"/>
                  <a:pt x="42809" y="9670"/>
                  <a:pt x="42809" y="21600"/>
                </a:cubicBezTo>
              </a:path>
              <a:path w="42809" h="21600" stroke="0" extrusionOk="0">
                <a:moveTo>
                  <a:pt x="-1" y="17511"/>
                </a:moveTo>
                <a:cubicBezTo>
                  <a:pt x="1958" y="7345"/>
                  <a:pt x="10855" y="-1"/>
                  <a:pt x="21209" y="0"/>
                </a:cubicBezTo>
                <a:cubicBezTo>
                  <a:pt x="33138" y="0"/>
                  <a:pt x="42809" y="9670"/>
                  <a:pt x="42809" y="21600"/>
                </a:cubicBezTo>
                <a:lnTo>
                  <a:pt x="21209" y="21600"/>
                </a:lnTo>
                <a:lnTo>
                  <a:pt x="-1" y="17511"/>
                </a:lnTo>
                <a:close/>
              </a:path>
            </a:pathLst>
          </a:custGeom>
          <a:noFill/>
          <a:ln w="38100" cmpd="sng">
            <a:solidFill>
              <a:srgbClr val="333333"/>
            </a:solidFill>
            <a:round/>
            <a:headEnd/>
            <a:tailEnd type="triangle" w="med" len="med"/>
          </a:ln>
        </p:spPr>
        <p:txBody>
          <a:bodyPr wrap="none" anchor="ctr"/>
          <a:lstStyle/>
          <a:p>
            <a:endParaRPr lang="en-US"/>
          </a:p>
        </p:txBody>
      </p:sp>
      <p:sp>
        <p:nvSpPr>
          <p:cNvPr id="18480" name="Arc 86"/>
          <p:cNvSpPr>
            <a:spLocks/>
          </p:cNvSpPr>
          <p:nvPr/>
        </p:nvSpPr>
        <p:spPr bwMode="auto">
          <a:xfrm rot="-1238920" flipH="1" flipV="1">
            <a:off x="4481080" y="2837737"/>
            <a:ext cx="1057852" cy="498675"/>
          </a:xfrm>
          <a:custGeom>
            <a:avLst/>
            <a:gdLst>
              <a:gd name="T0" fmla="*/ 0 w 42809"/>
              <a:gd name="T1" fmla="*/ 2147483647 h 29387"/>
              <a:gd name="T2" fmla="*/ 2147483647 w 42809"/>
              <a:gd name="T3" fmla="*/ 2147483647 h 29387"/>
              <a:gd name="T4" fmla="*/ 2147483647 w 42809"/>
              <a:gd name="T5" fmla="*/ 2147483647 h 29387"/>
              <a:gd name="T6" fmla="*/ 0 60000 65536"/>
              <a:gd name="T7" fmla="*/ 0 60000 65536"/>
              <a:gd name="T8" fmla="*/ 0 60000 65536"/>
              <a:gd name="T9" fmla="*/ 0 w 42809"/>
              <a:gd name="T10" fmla="*/ 0 h 29387"/>
              <a:gd name="T11" fmla="*/ 42809 w 42809"/>
              <a:gd name="T12" fmla="*/ 29387 h 29387"/>
            </a:gdLst>
            <a:ahLst/>
            <a:cxnLst>
              <a:cxn ang="T6">
                <a:pos x="T0" y="T1"/>
              </a:cxn>
              <a:cxn ang="T7">
                <a:pos x="T2" y="T3"/>
              </a:cxn>
              <a:cxn ang="T8">
                <a:pos x="T4" y="T5"/>
              </a:cxn>
            </a:cxnLst>
            <a:rect l="T9" t="T10" r="T11" b="T12"/>
            <a:pathLst>
              <a:path w="42809" h="29387" fill="none" extrusionOk="0">
                <a:moveTo>
                  <a:pt x="-1" y="17510"/>
                </a:moveTo>
                <a:cubicBezTo>
                  <a:pt x="1959" y="7345"/>
                  <a:pt x="10856" y="-1"/>
                  <a:pt x="21209" y="0"/>
                </a:cubicBezTo>
                <a:cubicBezTo>
                  <a:pt x="33138" y="0"/>
                  <a:pt x="42809" y="9670"/>
                  <a:pt x="42809" y="21600"/>
                </a:cubicBezTo>
                <a:cubicBezTo>
                  <a:pt x="42809" y="24262"/>
                  <a:pt x="42316" y="26902"/>
                  <a:pt x="41356" y="29386"/>
                </a:cubicBezTo>
              </a:path>
              <a:path w="42809" h="29387" stroke="0" extrusionOk="0">
                <a:moveTo>
                  <a:pt x="-1" y="17510"/>
                </a:moveTo>
                <a:cubicBezTo>
                  <a:pt x="1959" y="7345"/>
                  <a:pt x="10856" y="-1"/>
                  <a:pt x="21209" y="0"/>
                </a:cubicBezTo>
                <a:cubicBezTo>
                  <a:pt x="33138" y="0"/>
                  <a:pt x="42809" y="9670"/>
                  <a:pt x="42809" y="21600"/>
                </a:cubicBezTo>
                <a:cubicBezTo>
                  <a:pt x="42809" y="24262"/>
                  <a:pt x="42316" y="26902"/>
                  <a:pt x="41356" y="29386"/>
                </a:cubicBezTo>
                <a:lnTo>
                  <a:pt x="21209" y="21600"/>
                </a:lnTo>
                <a:lnTo>
                  <a:pt x="-1" y="17510"/>
                </a:lnTo>
                <a:close/>
              </a:path>
            </a:pathLst>
          </a:custGeom>
          <a:noFill/>
          <a:ln w="38100" cmpd="sng">
            <a:solidFill>
              <a:srgbClr val="333333"/>
            </a:solidFill>
            <a:round/>
            <a:headEnd/>
            <a:tailEnd type="triangle" w="med" len="med"/>
          </a:ln>
        </p:spPr>
        <p:txBody>
          <a:bodyPr wrap="none" anchor="ctr"/>
          <a:lstStyle/>
          <a:p>
            <a:endParaRPr lang="en-US"/>
          </a:p>
        </p:txBody>
      </p:sp>
      <p:sp>
        <p:nvSpPr>
          <p:cNvPr id="18481" name="Freeform 87"/>
          <p:cNvSpPr>
            <a:spLocks/>
          </p:cNvSpPr>
          <p:nvPr/>
        </p:nvSpPr>
        <p:spPr bwMode="auto">
          <a:xfrm>
            <a:off x="4587876" y="2707790"/>
            <a:ext cx="64943" cy="487305"/>
          </a:xfrm>
          <a:custGeom>
            <a:avLst/>
            <a:gdLst>
              <a:gd name="T0" fmla="*/ 2147483647 w 40"/>
              <a:gd name="T1" fmla="*/ 2147483647 h 320"/>
              <a:gd name="T2" fmla="*/ 2147483647 w 40"/>
              <a:gd name="T3" fmla="*/ 2147483647 h 320"/>
              <a:gd name="T4" fmla="*/ 0 w 40"/>
              <a:gd name="T5" fmla="*/ 2147483647 h 320"/>
              <a:gd name="T6" fmla="*/ 2147483647 w 40"/>
              <a:gd name="T7" fmla="*/ 2147483647 h 320"/>
              <a:gd name="T8" fmla="*/ 2147483647 w 40"/>
              <a:gd name="T9" fmla="*/ 2147483647 h 320"/>
              <a:gd name="T10" fmla="*/ 2147483647 w 40"/>
              <a:gd name="T11" fmla="*/ 2147483647 h 320"/>
              <a:gd name="T12" fmla="*/ 2147483647 w 40"/>
              <a:gd name="T13" fmla="*/ 2147483647 h 320"/>
              <a:gd name="T14" fmla="*/ 2147483647 w 40"/>
              <a:gd name="T15" fmla="*/ 2147483647 h 320"/>
              <a:gd name="T16" fmla="*/ 2147483647 w 40"/>
              <a:gd name="T17" fmla="*/ 2147483647 h 320"/>
              <a:gd name="T18" fmla="*/ 2147483647 w 40"/>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0"/>
              <a:gd name="T32" fmla="*/ 40 w 40"/>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0">
                <a:moveTo>
                  <a:pt x="32" y="320"/>
                </a:moveTo>
                <a:lnTo>
                  <a:pt x="8" y="288"/>
                </a:lnTo>
                <a:lnTo>
                  <a:pt x="0" y="256"/>
                </a:lnTo>
                <a:lnTo>
                  <a:pt x="12" y="216"/>
                </a:lnTo>
                <a:lnTo>
                  <a:pt x="35" y="168"/>
                </a:lnTo>
                <a:lnTo>
                  <a:pt x="40" y="144"/>
                </a:lnTo>
                <a:lnTo>
                  <a:pt x="36" y="112"/>
                </a:lnTo>
                <a:lnTo>
                  <a:pt x="20" y="80"/>
                </a:lnTo>
                <a:lnTo>
                  <a:pt x="13" y="42"/>
                </a:lnTo>
                <a:lnTo>
                  <a:pt x="24" y="0"/>
                </a:lnTo>
              </a:path>
            </a:pathLst>
          </a:custGeom>
          <a:noFill/>
          <a:ln w="28575">
            <a:solidFill>
              <a:srgbClr val="5F5F5F"/>
            </a:solidFill>
            <a:round/>
            <a:headEnd/>
            <a:tailEnd type="triangle" w="med" len="med"/>
          </a:ln>
        </p:spPr>
        <p:txBody>
          <a:bodyPr wrap="none" anchor="ctr"/>
          <a:lstStyle/>
          <a:p>
            <a:endParaRPr lang="en-US"/>
          </a:p>
        </p:txBody>
      </p:sp>
      <p:sp>
        <p:nvSpPr>
          <p:cNvPr id="18482" name="Freeform 88"/>
          <p:cNvSpPr>
            <a:spLocks/>
          </p:cNvSpPr>
          <p:nvPr/>
        </p:nvSpPr>
        <p:spPr bwMode="auto">
          <a:xfrm>
            <a:off x="4286250" y="2707790"/>
            <a:ext cx="64944" cy="487305"/>
          </a:xfrm>
          <a:custGeom>
            <a:avLst/>
            <a:gdLst>
              <a:gd name="T0" fmla="*/ 2147483647 w 40"/>
              <a:gd name="T1" fmla="*/ 2147483647 h 320"/>
              <a:gd name="T2" fmla="*/ 2147483647 w 40"/>
              <a:gd name="T3" fmla="*/ 2147483647 h 320"/>
              <a:gd name="T4" fmla="*/ 0 w 40"/>
              <a:gd name="T5" fmla="*/ 2147483647 h 320"/>
              <a:gd name="T6" fmla="*/ 2147483647 w 40"/>
              <a:gd name="T7" fmla="*/ 2147483647 h 320"/>
              <a:gd name="T8" fmla="*/ 2147483647 w 40"/>
              <a:gd name="T9" fmla="*/ 2147483647 h 320"/>
              <a:gd name="T10" fmla="*/ 2147483647 w 40"/>
              <a:gd name="T11" fmla="*/ 2147483647 h 320"/>
              <a:gd name="T12" fmla="*/ 2147483647 w 40"/>
              <a:gd name="T13" fmla="*/ 2147483647 h 320"/>
              <a:gd name="T14" fmla="*/ 2147483647 w 40"/>
              <a:gd name="T15" fmla="*/ 2147483647 h 320"/>
              <a:gd name="T16" fmla="*/ 2147483647 w 40"/>
              <a:gd name="T17" fmla="*/ 2147483647 h 320"/>
              <a:gd name="T18" fmla="*/ 2147483647 w 40"/>
              <a:gd name="T19" fmla="*/ 0 h 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20"/>
              <a:gd name="T32" fmla="*/ 40 w 40"/>
              <a:gd name="T33" fmla="*/ 320 h 3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20">
                <a:moveTo>
                  <a:pt x="32" y="320"/>
                </a:moveTo>
                <a:lnTo>
                  <a:pt x="8" y="288"/>
                </a:lnTo>
                <a:lnTo>
                  <a:pt x="0" y="256"/>
                </a:lnTo>
                <a:lnTo>
                  <a:pt x="12" y="216"/>
                </a:lnTo>
                <a:lnTo>
                  <a:pt x="35" y="168"/>
                </a:lnTo>
                <a:lnTo>
                  <a:pt x="40" y="144"/>
                </a:lnTo>
                <a:lnTo>
                  <a:pt x="36" y="112"/>
                </a:lnTo>
                <a:lnTo>
                  <a:pt x="20" y="80"/>
                </a:lnTo>
                <a:lnTo>
                  <a:pt x="13" y="42"/>
                </a:lnTo>
                <a:lnTo>
                  <a:pt x="24" y="0"/>
                </a:lnTo>
              </a:path>
            </a:pathLst>
          </a:custGeom>
          <a:noFill/>
          <a:ln w="28575">
            <a:solidFill>
              <a:srgbClr val="5F5F5F"/>
            </a:solidFill>
            <a:round/>
            <a:headEnd/>
            <a:tailEnd type="triangle" w="med" len="med"/>
          </a:ln>
        </p:spPr>
        <p:txBody>
          <a:bodyPr wrap="none" anchor="ctr"/>
          <a:lstStyle/>
          <a:p>
            <a:endParaRPr lang="en-US"/>
          </a:p>
        </p:txBody>
      </p:sp>
      <p:grpSp>
        <p:nvGrpSpPr>
          <p:cNvPr id="8" name="Group 89"/>
          <p:cNvGrpSpPr>
            <a:grpSpLocks/>
          </p:cNvGrpSpPr>
          <p:nvPr/>
        </p:nvGrpSpPr>
        <p:grpSpPr bwMode="auto">
          <a:xfrm>
            <a:off x="3084080" y="2761393"/>
            <a:ext cx="1736147" cy="1827393"/>
            <a:chOff x="3326" y="1736"/>
            <a:chExt cx="1397" cy="1310"/>
          </a:xfrm>
        </p:grpSpPr>
        <p:sp>
          <p:nvSpPr>
            <p:cNvPr id="18489" name="Line 90"/>
            <p:cNvSpPr>
              <a:spLocks noChangeShapeType="1"/>
            </p:cNvSpPr>
            <p:nvPr/>
          </p:nvSpPr>
          <p:spPr bwMode="auto">
            <a:xfrm>
              <a:off x="3326" y="1736"/>
              <a:ext cx="1" cy="32"/>
            </a:xfrm>
            <a:prstGeom prst="line">
              <a:avLst/>
            </a:prstGeom>
            <a:noFill/>
            <a:ln w="57150">
              <a:solidFill>
                <a:srgbClr val="000000"/>
              </a:solidFill>
              <a:round/>
              <a:headEnd/>
              <a:tailEnd/>
            </a:ln>
          </p:spPr>
          <p:txBody>
            <a:bodyPr/>
            <a:lstStyle/>
            <a:p>
              <a:endParaRPr lang="en-US"/>
            </a:p>
          </p:txBody>
        </p:sp>
        <p:sp>
          <p:nvSpPr>
            <p:cNvPr id="18490" name="Line 91"/>
            <p:cNvSpPr>
              <a:spLocks noChangeShapeType="1"/>
            </p:cNvSpPr>
            <p:nvPr/>
          </p:nvSpPr>
          <p:spPr bwMode="auto">
            <a:xfrm>
              <a:off x="3326" y="1823"/>
              <a:ext cx="1" cy="33"/>
            </a:xfrm>
            <a:prstGeom prst="line">
              <a:avLst/>
            </a:prstGeom>
            <a:noFill/>
            <a:ln w="57150">
              <a:solidFill>
                <a:srgbClr val="000000"/>
              </a:solidFill>
              <a:round/>
              <a:headEnd/>
              <a:tailEnd/>
            </a:ln>
          </p:spPr>
          <p:txBody>
            <a:bodyPr/>
            <a:lstStyle/>
            <a:p>
              <a:endParaRPr lang="en-US"/>
            </a:p>
          </p:txBody>
        </p:sp>
        <p:sp>
          <p:nvSpPr>
            <p:cNvPr id="18491" name="Line 92"/>
            <p:cNvSpPr>
              <a:spLocks noChangeShapeType="1"/>
            </p:cNvSpPr>
            <p:nvPr/>
          </p:nvSpPr>
          <p:spPr bwMode="auto">
            <a:xfrm>
              <a:off x="3326" y="1910"/>
              <a:ext cx="1" cy="33"/>
            </a:xfrm>
            <a:prstGeom prst="line">
              <a:avLst/>
            </a:prstGeom>
            <a:noFill/>
            <a:ln w="57150">
              <a:solidFill>
                <a:srgbClr val="000000"/>
              </a:solidFill>
              <a:round/>
              <a:headEnd/>
              <a:tailEnd/>
            </a:ln>
          </p:spPr>
          <p:txBody>
            <a:bodyPr/>
            <a:lstStyle/>
            <a:p>
              <a:endParaRPr lang="en-US"/>
            </a:p>
          </p:txBody>
        </p:sp>
        <p:sp>
          <p:nvSpPr>
            <p:cNvPr id="18492" name="Line 93"/>
            <p:cNvSpPr>
              <a:spLocks noChangeShapeType="1"/>
            </p:cNvSpPr>
            <p:nvPr/>
          </p:nvSpPr>
          <p:spPr bwMode="auto">
            <a:xfrm>
              <a:off x="3326" y="1997"/>
              <a:ext cx="1" cy="33"/>
            </a:xfrm>
            <a:prstGeom prst="line">
              <a:avLst/>
            </a:prstGeom>
            <a:noFill/>
            <a:ln w="57150">
              <a:solidFill>
                <a:srgbClr val="000000"/>
              </a:solidFill>
              <a:round/>
              <a:headEnd/>
              <a:tailEnd/>
            </a:ln>
          </p:spPr>
          <p:txBody>
            <a:bodyPr/>
            <a:lstStyle/>
            <a:p>
              <a:endParaRPr lang="en-US"/>
            </a:p>
          </p:txBody>
        </p:sp>
        <p:sp>
          <p:nvSpPr>
            <p:cNvPr id="18493" name="Line 94"/>
            <p:cNvSpPr>
              <a:spLocks noChangeShapeType="1"/>
            </p:cNvSpPr>
            <p:nvPr/>
          </p:nvSpPr>
          <p:spPr bwMode="auto">
            <a:xfrm>
              <a:off x="3326" y="2085"/>
              <a:ext cx="1" cy="32"/>
            </a:xfrm>
            <a:prstGeom prst="line">
              <a:avLst/>
            </a:prstGeom>
            <a:noFill/>
            <a:ln w="57150">
              <a:solidFill>
                <a:srgbClr val="000000"/>
              </a:solidFill>
              <a:round/>
              <a:headEnd/>
              <a:tailEnd/>
            </a:ln>
          </p:spPr>
          <p:txBody>
            <a:bodyPr/>
            <a:lstStyle/>
            <a:p>
              <a:endParaRPr lang="en-US"/>
            </a:p>
          </p:txBody>
        </p:sp>
        <p:sp>
          <p:nvSpPr>
            <p:cNvPr id="18494" name="Line 95"/>
            <p:cNvSpPr>
              <a:spLocks noChangeShapeType="1"/>
            </p:cNvSpPr>
            <p:nvPr/>
          </p:nvSpPr>
          <p:spPr bwMode="auto">
            <a:xfrm>
              <a:off x="3326" y="2172"/>
              <a:ext cx="1" cy="33"/>
            </a:xfrm>
            <a:prstGeom prst="line">
              <a:avLst/>
            </a:prstGeom>
            <a:noFill/>
            <a:ln w="57150">
              <a:solidFill>
                <a:srgbClr val="000000"/>
              </a:solidFill>
              <a:round/>
              <a:headEnd/>
              <a:tailEnd/>
            </a:ln>
          </p:spPr>
          <p:txBody>
            <a:bodyPr/>
            <a:lstStyle/>
            <a:p>
              <a:endParaRPr lang="en-US"/>
            </a:p>
          </p:txBody>
        </p:sp>
        <p:sp>
          <p:nvSpPr>
            <p:cNvPr id="18495" name="Line 96"/>
            <p:cNvSpPr>
              <a:spLocks noChangeShapeType="1"/>
            </p:cNvSpPr>
            <p:nvPr/>
          </p:nvSpPr>
          <p:spPr bwMode="auto">
            <a:xfrm>
              <a:off x="3326" y="2259"/>
              <a:ext cx="1" cy="33"/>
            </a:xfrm>
            <a:prstGeom prst="line">
              <a:avLst/>
            </a:prstGeom>
            <a:noFill/>
            <a:ln w="57150">
              <a:solidFill>
                <a:srgbClr val="000000"/>
              </a:solidFill>
              <a:round/>
              <a:headEnd/>
              <a:tailEnd/>
            </a:ln>
          </p:spPr>
          <p:txBody>
            <a:bodyPr/>
            <a:lstStyle/>
            <a:p>
              <a:endParaRPr lang="en-US"/>
            </a:p>
          </p:txBody>
        </p:sp>
        <p:sp>
          <p:nvSpPr>
            <p:cNvPr id="18496" name="Line 97"/>
            <p:cNvSpPr>
              <a:spLocks noChangeShapeType="1"/>
            </p:cNvSpPr>
            <p:nvPr/>
          </p:nvSpPr>
          <p:spPr bwMode="auto">
            <a:xfrm>
              <a:off x="3326" y="2346"/>
              <a:ext cx="1" cy="33"/>
            </a:xfrm>
            <a:prstGeom prst="line">
              <a:avLst/>
            </a:prstGeom>
            <a:noFill/>
            <a:ln w="57150">
              <a:solidFill>
                <a:srgbClr val="000000"/>
              </a:solidFill>
              <a:round/>
              <a:headEnd/>
              <a:tailEnd/>
            </a:ln>
          </p:spPr>
          <p:txBody>
            <a:bodyPr/>
            <a:lstStyle/>
            <a:p>
              <a:endParaRPr lang="en-US"/>
            </a:p>
          </p:txBody>
        </p:sp>
        <p:sp>
          <p:nvSpPr>
            <p:cNvPr id="18497" name="Line 98"/>
            <p:cNvSpPr>
              <a:spLocks noChangeShapeType="1"/>
            </p:cNvSpPr>
            <p:nvPr/>
          </p:nvSpPr>
          <p:spPr bwMode="auto">
            <a:xfrm>
              <a:off x="3326" y="2433"/>
              <a:ext cx="1" cy="33"/>
            </a:xfrm>
            <a:prstGeom prst="line">
              <a:avLst/>
            </a:prstGeom>
            <a:noFill/>
            <a:ln w="57150">
              <a:solidFill>
                <a:srgbClr val="000000"/>
              </a:solidFill>
              <a:round/>
              <a:headEnd/>
              <a:tailEnd/>
            </a:ln>
          </p:spPr>
          <p:txBody>
            <a:bodyPr/>
            <a:lstStyle/>
            <a:p>
              <a:endParaRPr lang="en-US"/>
            </a:p>
          </p:txBody>
        </p:sp>
        <p:sp>
          <p:nvSpPr>
            <p:cNvPr id="18498" name="Line 99"/>
            <p:cNvSpPr>
              <a:spLocks noChangeShapeType="1"/>
            </p:cNvSpPr>
            <p:nvPr/>
          </p:nvSpPr>
          <p:spPr bwMode="auto">
            <a:xfrm>
              <a:off x="3326" y="2521"/>
              <a:ext cx="1" cy="32"/>
            </a:xfrm>
            <a:prstGeom prst="line">
              <a:avLst/>
            </a:prstGeom>
            <a:noFill/>
            <a:ln w="57150">
              <a:solidFill>
                <a:srgbClr val="000000"/>
              </a:solidFill>
              <a:round/>
              <a:headEnd/>
              <a:tailEnd/>
            </a:ln>
          </p:spPr>
          <p:txBody>
            <a:bodyPr/>
            <a:lstStyle/>
            <a:p>
              <a:endParaRPr lang="en-US"/>
            </a:p>
          </p:txBody>
        </p:sp>
        <p:sp>
          <p:nvSpPr>
            <p:cNvPr id="18499" name="Line 100"/>
            <p:cNvSpPr>
              <a:spLocks noChangeShapeType="1"/>
            </p:cNvSpPr>
            <p:nvPr/>
          </p:nvSpPr>
          <p:spPr bwMode="auto">
            <a:xfrm>
              <a:off x="3326" y="2608"/>
              <a:ext cx="1" cy="33"/>
            </a:xfrm>
            <a:prstGeom prst="line">
              <a:avLst/>
            </a:prstGeom>
            <a:noFill/>
            <a:ln w="57150">
              <a:solidFill>
                <a:srgbClr val="000000"/>
              </a:solidFill>
              <a:round/>
              <a:headEnd/>
              <a:tailEnd/>
            </a:ln>
          </p:spPr>
          <p:txBody>
            <a:bodyPr/>
            <a:lstStyle/>
            <a:p>
              <a:endParaRPr lang="en-US"/>
            </a:p>
          </p:txBody>
        </p:sp>
        <p:sp>
          <p:nvSpPr>
            <p:cNvPr id="18500" name="Line 101"/>
            <p:cNvSpPr>
              <a:spLocks noChangeShapeType="1"/>
            </p:cNvSpPr>
            <p:nvPr/>
          </p:nvSpPr>
          <p:spPr bwMode="auto">
            <a:xfrm>
              <a:off x="3326" y="2695"/>
              <a:ext cx="1" cy="33"/>
            </a:xfrm>
            <a:prstGeom prst="line">
              <a:avLst/>
            </a:prstGeom>
            <a:noFill/>
            <a:ln w="57150">
              <a:solidFill>
                <a:srgbClr val="000000"/>
              </a:solidFill>
              <a:round/>
              <a:headEnd/>
              <a:tailEnd/>
            </a:ln>
          </p:spPr>
          <p:txBody>
            <a:bodyPr/>
            <a:lstStyle/>
            <a:p>
              <a:endParaRPr lang="en-US"/>
            </a:p>
          </p:txBody>
        </p:sp>
        <p:sp>
          <p:nvSpPr>
            <p:cNvPr id="18501" name="Line 102"/>
            <p:cNvSpPr>
              <a:spLocks noChangeShapeType="1"/>
            </p:cNvSpPr>
            <p:nvPr/>
          </p:nvSpPr>
          <p:spPr bwMode="auto">
            <a:xfrm>
              <a:off x="3326" y="2782"/>
              <a:ext cx="1" cy="33"/>
            </a:xfrm>
            <a:prstGeom prst="line">
              <a:avLst/>
            </a:prstGeom>
            <a:noFill/>
            <a:ln w="57150">
              <a:solidFill>
                <a:srgbClr val="000000"/>
              </a:solidFill>
              <a:round/>
              <a:headEnd/>
              <a:tailEnd/>
            </a:ln>
          </p:spPr>
          <p:txBody>
            <a:bodyPr/>
            <a:lstStyle/>
            <a:p>
              <a:endParaRPr lang="en-US"/>
            </a:p>
          </p:txBody>
        </p:sp>
        <p:sp>
          <p:nvSpPr>
            <p:cNvPr id="18502" name="Line 103"/>
            <p:cNvSpPr>
              <a:spLocks noChangeShapeType="1"/>
            </p:cNvSpPr>
            <p:nvPr/>
          </p:nvSpPr>
          <p:spPr bwMode="auto">
            <a:xfrm>
              <a:off x="3326" y="2870"/>
              <a:ext cx="1" cy="32"/>
            </a:xfrm>
            <a:prstGeom prst="line">
              <a:avLst/>
            </a:prstGeom>
            <a:noFill/>
            <a:ln w="57150">
              <a:solidFill>
                <a:srgbClr val="000000"/>
              </a:solidFill>
              <a:round/>
              <a:headEnd/>
              <a:tailEnd/>
            </a:ln>
          </p:spPr>
          <p:txBody>
            <a:bodyPr/>
            <a:lstStyle/>
            <a:p>
              <a:endParaRPr lang="en-US"/>
            </a:p>
          </p:txBody>
        </p:sp>
        <p:sp>
          <p:nvSpPr>
            <p:cNvPr id="18503" name="Line 104"/>
            <p:cNvSpPr>
              <a:spLocks noChangeShapeType="1"/>
            </p:cNvSpPr>
            <p:nvPr/>
          </p:nvSpPr>
          <p:spPr bwMode="auto">
            <a:xfrm>
              <a:off x="3326" y="2957"/>
              <a:ext cx="1" cy="33"/>
            </a:xfrm>
            <a:prstGeom prst="line">
              <a:avLst/>
            </a:prstGeom>
            <a:noFill/>
            <a:ln w="57150">
              <a:solidFill>
                <a:srgbClr val="000000"/>
              </a:solidFill>
              <a:round/>
              <a:headEnd/>
              <a:tailEnd/>
            </a:ln>
          </p:spPr>
          <p:txBody>
            <a:bodyPr/>
            <a:lstStyle/>
            <a:p>
              <a:endParaRPr lang="en-US"/>
            </a:p>
          </p:txBody>
        </p:sp>
        <p:sp>
          <p:nvSpPr>
            <p:cNvPr id="18504" name="Line 105"/>
            <p:cNvSpPr>
              <a:spLocks noChangeShapeType="1"/>
            </p:cNvSpPr>
            <p:nvPr/>
          </p:nvSpPr>
          <p:spPr bwMode="auto">
            <a:xfrm>
              <a:off x="3500" y="3044"/>
              <a:ext cx="33" cy="2"/>
            </a:xfrm>
            <a:prstGeom prst="line">
              <a:avLst/>
            </a:prstGeom>
            <a:noFill/>
            <a:ln w="57150">
              <a:solidFill>
                <a:srgbClr val="000000"/>
              </a:solidFill>
              <a:round/>
              <a:headEnd/>
              <a:tailEnd/>
            </a:ln>
          </p:spPr>
          <p:txBody>
            <a:bodyPr/>
            <a:lstStyle/>
            <a:p>
              <a:endParaRPr lang="en-US"/>
            </a:p>
          </p:txBody>
        </p:sp>
        <p:sp>
          <p:nvSpPr>
            <p:cNvPr id="18505" name="Line 106"/>
            <p:cNvSpPr>
              <a:spLocks noChangeShapeType="1"/>
            </p:cNvSpPr>
            <p:nvPr/>
          </p:nvSpPr>
          <p:spPr bwMode="auto">
            <a:xfrm>
              <a:off x="3587" y="3044"/>
              <a:ext cx="33" cy="2"/>
            </a:xfrm>
            <a:prstGeom prst="line">
              <a:avLst/>
            </a:prstGeom>
            <a:noFill/>
            <a:ln w="57150">
              <a:solidFill>
                <a:srgbClr val="000000"/>
              </a:solidFill>
              <a:round/>
              <a:headEnd/>
              <a:tailEnd/>
            </a:ln>
          </p:spPr>
          <p:txBody>
            <a:bodyPr/>
            <a:lstStyle/>
            <a:p>
              <a:endParaRPr lang="en-US"/>
            </a:p>
          </p:txBody>
        </p:sp>
        <p:sp>
          <p:nvSpPr>
            <p:cNvPr id="18506" name="Line 107"/>
            <p:cNvSpPr>
              <a:spLocks noChangeShapeType="1"/>
            </p:cNvSpPr>
            <p:nvPr/>
          </p:nvSpPr>
          <p:spPr bwMode="auto">
            <a:xfrm>
              <a:off x="3675" y="3044"/>
              <a:ext cx="32" cy="2"/>
            </a:xfrm>
            <a:prstGeom prst="line">
              <a:avLst/>
            </a:prstGeom>
            <a:noFill/>
            <a:ln w="57150">
              <a:solidFill>
                <a:srgbClr val="000000"/>
              </a:solidFill>
              <a:round/>
              <a:headEnd/>
              <a:tailEnd/>
            </a:ln>
          </p:spPr>
          <p:txBody>
            <a:bodyPr/>
            <a:lstStyle/>
            <a:p>
              <a:endParaRPr lang="en-US"/>
            </a:p>
          </p:txBody>
        </p:sp>
        <p:sp>
          <p:nvSpPr>
            <p:cNvPr id="18507" name="Line 108"/>
            <p:cNvSpPr>
              <a:spLocks noChangeShapeType="1"/>
            </p:cNvSpPr>
            <p:nvPr/>
          </p:nvSpPr>
          <p:spPr bwMode="auto">
            <a:xfrm>
              <a:off x="3762" y="3044"/>
              <a:ext cx="33" cy="2"/>
            </a:xfrm>
            <a:prstGeom prst="line">
              <a:avLst/>
            </a:prstGeom>
            <a:noFill/>
            <a:ln w="57150">
              <a:solidFill>
                <a:srgbClr val="000000"/>
              </a:solidFill>
              <a:round/>
              <a:headEnd/>
              <a:tailEnd/>
            </a:ln>
          </p:spPr>
          <p:txBody>
            <a:bodyPr/>
            <a:lstStyle/>
            <a:p>
              <a:endParaRPr lang="en-US"/>
            </a:p>
          </p:txBody>
        </p:sp>
        <p:sp>
          <p:nvSpPr>
            <p:cNvPr id="18508" name="Line 109"/>
            <p:cNvSpPr>
              <a:spLocks noChangeShapeType="1"/>
            </p:cNvSpPr>
            <p:nvPr/>
          </p:nvSpPr>
          <p:spPr bwMode="auto">
            <a:xfrm>
              <a:off x="3849" y="3044"/>
              <a:ext cx="33" cy="2"/>
            </a:xfrm>
            <a:prstGeom prst="line">
              <a:avLst/>
            </a:prstGeom>
            <a:noFill/>
            <a:ln w="57150">
              <a:solidFill>
                <a:srgbClr val="000000"/>
              </a:solidFill>
              <a:round/>
              <a:headEnd/>
              <a:tailEnd/>
            </a:ln>
          </p:spPr>
          <p:txBody>
            <a:bodyPr/>
            <a:lstStyle/>
            <a:p>
              <a:endParaRPr lang="en-US"/>
            </a:p>
          </p:txBody>
        </p:sp>
        <p:sp>
          <p:nvSpPr>
            <p:cNvPr id="18509" name="Line 110"/>
            <p:cNvSpPr>
              <a:spLocks noChangeShapeType="1"/>
            </p:cNvSpPr>
            <p:nvPr/>
          </p:nvSpPr>
          <p:spPr bwMode="auto">
            <a:xfrm>
              <a:off x="3936" y="3044"/>
              <a:ext cx="33" cy="2"/>
            </a:xfrm>
            <a:prstGeom prst="line">
              <a:avLst/>
            </a:prstGeom>
            <a:noFill/>
            <a:ln w="57150">
              <a:solidFill>
                <a:srgbClr val="000000"/>
              </a:solidFill>
              <a:round/>
              <a:headEnd/>
              <a:tailEnd/>
            </a:ln>
          </p:spPr>
          <p:txBody>
            <a:bodyPr/>
            <a:lstStyle/>
            <a:p>
              <a:endParaRPr lang="en-US"/>
            </a:p>
          </p:txBody>
        </p:sp>
        <p:sp>
          <p:nvSpPr>
            <p:cNvPr id="18510" name="Line 111"/>
            <p:cNvSpPr>
              <a:spLocks noChangeShapeType="1"/>
            </p:cNvSpPr>
            <p:nvPr/>
          </p:nvSpPr>
          <p:spPr bwMode="auto">
            <a:xfrm>
              <a:off x="4024" y="3044"/>
              <a:ext cx="32" cy="2"/>
            </a:xfrm>
            <a:prstGeom prst="line">
              <a:avLst/>
            </a:prstGeom>
            <a:noFill/>
            <a:ln w="57150">
              <a:solidFill>
                <a:srgbClr val="000000"/>
              </a:solidFill>
              <a:round/>
              <a:headEnd/>
              <a:tailEnd/>
            </a:ln>
          </p:spPr>
          <p:txBody>
            <a:bodyPr/>
            <a:lstStyle/>
            <a:p>
              <a:endParaRPr lang="en-US"/>
            </a:p>
          </p:txBody>
        </p:sp>
        <p:sp>
          <p:nvSpPr>
            <p:cNvPr id="18511" name="Line 112"/>
            <p:cNvSpPr>
              <a:spLocks noChangeShapeType="1"/>
            </p:cNvSpPr>
            <p:nvPr/>
          </p:nvSpPr>
          <p:spPr bwMode="auto">
            <a:xfrm>
              <a:off x="4111" y="3044"/>
              <a:ext cx="32" cy="2"/>
            </a:xfrm>
            <a:prstGeom prst="line">
              <a:avLst/>
            </a:prstGeom>
            <a:noFill/>
            <a:ln w="57150">
              <a:solidFill>
                <a:srgbClr val="000000"/>
              </a:solidFill>
              <a:round/>
              <a:headEnd/>
              <a:tailEnd/>
            </a:ln>
          </p:spPr>
          <p:txBody>
            <a:bodyPr/>
            <a:lstStyle/>
            <a:p>
              <a:endParaRPr lang="en-US"/>
            </a:p>
          </p:txBody>
        </p:sp>
        <p:sp>
          <p:nvSpPr>
            <p:cNvPr id="18512" name="Line 113"/>
            <p:cNvSpPr>
              <a:spLocks noChangeShapeType="1"/>
            </p:cNvSpPr>
            <p:nvPr/>
          </p:nvSpPr>
          <p:spPr bwMode="auto">
            <a:xfrm>
              <a:off x="4198" y="3044"/>
              <a:ext cx="33" cy="2"/>
            </a:xfrm>
            <a:prstGeom prst="line">
              <a:avLst/>
            </a:prstGeom>
            <a:noFill/>
            <a:ln w="57150">
              <a:solidFill>
                <a:srgbClr val="000000"/>
              </a:solidFill>
              <a:round/>
              <a:headEnd/>
              <a:tailEnd/>
            </a:ln>
          </p:spPr>
          <p:txBody>
            <a:bodyPr/>
            <a:lstStyle/>
            <a:p>
              <a:endParaRPr lang="en-US"/>
            </a:p>
          </p:txBody>
        </p:sp>
        <p:sp>
          <p:nvSpPr>
            <p:cNvPr id="18513" name="Line 114"/>
            <p:cNvSpPr>
              <a:spLocks noChangeShapeType="1"/>
            </p:cNvSpPr>
            <p:nvPr/>
          </p:nvSpPr>
          <p:spPr bwMode="auto">
            <a:xfrm>
              <a:off x="4285" y="3044"/>
              <a:ext cx="33" cy="2"/>
            </a:xfrm>
            <a:prstGeom prst="line">
              <a:avLst/>
            </a:prstGeom>
            <a:noFill/>
            <a:ln w="57150">
              <a:solidFill>
                <a:srgbClr val="000000"/>
              </a:solidFill>
              <a:round/>
              <a:headEnd/>
              <a:tailEnd/>
            </a:ln>
          </p:spPr>
          <p:txBody>
            <a:bodyPr/>
            <a:lstStyle/>
            <a:p>
              <a:endParaRPr lang="en-US"/>
            </a:p>
          </p:txBody>
        </p:sp>
        <p:sp>
          <p:nvSpPr>
            <p:cNvPr id="18514" name="Line 115"/>
            <p:cNvSpPr>
              <a:spLocks noChangeShapeType="1"/>
            </p:cNvSpPr>
            <p:nvPr/>
          </p:nvSpPr>
          <p:spPr bwMode="auto">
            <a:xfrm>
              <a:off x="4373" y="3044"/>
              <a:ext cx="32" cy="2"/>
            </a:xfrm>
            <a:prstGeom prst="line">
              <a:avLst/>
            </a:prstGeom>
            <a:noFill/>
            <a:ln w="57150">
              <a:solidFill>
                <a:srgbClr val="000000"/>
              </a:solidFill>
              <a:round/>
              <a:headEnd/>
              <a:tailEnd/>
            </a:ln>
          </p:spPr>
          <p:txBody>
            <a:bodyPr/>
            <a:lstStyle/>
            <a:p>
              <a:endParaRPr lang="en-US"/>
            </a:p>
          </p:txBody>
        </p:sp>
        <p:sp>
          <p:nvSpPr>
            <p:cNvPr id="18515" name="Line 116"/>
            <p:cNvSpPr>
              <a:spLocks noChangeShapeType="1"/>
            </p:cNvSpPr>
            <p:nvPr/>
          </p:nvSpPr>
          <p:spPr bwMode="auto">
            <a:xfrm>
              <a:off x="4460" y="3044"/>
              <a:ext cx="32" cy="2"/>
            </a:xfrm>
            <a:prstGeom prst="line">
              <a:avLst/>
            </a:prstGeom>
            <a:noFill/>
            <a:ln w="57150">
              <a:solidFill>
                <a:srgbClr val="000000"/>
              </a:solidFill>
              <a:round/>
              <a:headEnd/>
              <a:tailEnd/>
            </a:ln>
          </p:spPr>
          <p:txBody>
            <a:bodyPr/>
            <a:lstStyle/>
            <a:p>
              <a:endParaRPr lang="en-US"/>
            </a:p>
          </p:txBody>
        </p:sp>
        <p:sp>
          <p:nvSpPr>
            <p:cNvPr id="18516" name="Line 117"/>
            <p:cNvSpPr>
              <a:spLocks noChangeShapeType="1"/>
            </p:cNvSpPr>
            <p:nvPr/>
          </p:nvSpPr>
          <p:spPr bwMode="auto">
            <a:xfrm>
              <a:off x="4547" y="3044"/>
              <a:ext cx="33" cy="2"/>
            </a:xfrm>
            <a:prstGeom prst="line">
              <a:avLst/>
            </a:prstGeom>
            <a:noFill/>
            <a:ln w="57150">
              <a:solidFill>
                <a:srgbClr val="000000"/>
              </a:solidFill>
              <a:round/>
              <a:headEnd/>
              <a:tailEnd/>
            </a:ln>
          </p:spPr>
          <p:txBody>
            <a:bodyPr/>
            <a:lstStyle/>
            <a:p>
              <a:endParaRPr lang="en-US"/>
            </a:p>
          </p:txBody>
        </p:sp>
        <p:sp>
          <p:nvSpPr>
            <p:cNvPr id="18517" name="Line 118"/>
            <p:cNvSpPr>
              <a:spLocks noChangeShapeType="1"/>
            </p:cNvSpPr>
            <p:nvPr/>
          </p:nvSpPr>
          <p:spPr bwMode="auto">
            <a:xfrm flipV="1">
              <a:off x="4721" y="3001"/>
              <a:ext cx="2" cy="32"/>
            </a:xfrm>
            <a:prstGeom prst="line">
              <a:avLst/>
            </a:prstGeom>
            <a:noFill/>
            <a:ln w="57150">
              <a:solidFill>
                <a:srgbClr val="000000"/>
              </a:solidFill>
              <a:round/>
              <a:headEnd/>
              <a:tailEnd/>
            </a:ln>
          </p:spPr>
          <p:txBody>
            <a:bodyPr/>
            <a:lstStyle/>
            <a:p>
              <a:endParaRPr lang="en-US"/>
            </a:p>
          </p:txBody>
        </p:sp>
        <p:sp>
          <p:nvSpPr>
            <p:cNvPr id="18518" name="Line 119"/>
            <p:cNvSpPr>
              <a:spLocks noChangeShapeType="1"/>
            </p:cNvSpPr>
            <p:nvPr/>
          </p:nvSpPr>
          <p:spPr bwMode="auto">
            <a:xfrm flipV="1">
              <a:off x="4721" y="2913"/>
              <a:ext cx="2" cy="33"/>
            </a:xfrm>
            <a:prstGeom prst="line">
              <a:avLst/>
            </a:prstGeom>
            <a:noFill/>
            <a:ln w="57150">
              <a:solidFill>
                <a:srgbClr val="000000"/>
              </a:solidFill>
              <a:round/>
              <a:headEnd/>
              <a:tailEnd/>
            </a:ln>
          </p:spPr>
          <p:txBody>
            <a:bodyPr/>
            <a:lstStyle/>
            <a:p>
              <a:endParaRPr lang="en-US"/>
            </a:p>
          </p:txBody>
        </p:sp>
        <p:sp>
          <p:nvSpPr>
            <p:cNvPr id="18519" name="Line 120"/>
            <p:cNvSpPr>
              <a:spLocks noChangeShapeType="1"/>
            </p:cNvSpPr>
            <p:nvPr/>
          </p:nvSpPr>
          <p:spPr bwMode="auto">
            <a:xfrm flipV="1">
              <a:off x="4721" y="2826"/>
              <a:ext cx="2" cy="33"/>
            </a:xfrm>
            <a:prstGeom prst="line">
              <a:avLst/>
            </a:prstGeom>
            <a:noFill/>
            <a:ln w="57150">
              <a:solidFill>
                <a:srgbClr val="000000"/>
              </a:solidFill>
              <a:round/>
              <a:headEnd/>
              <a:tailEnd/>
            </a:ln>
          </p:spPr>
          <p:txBody>
            <a:bodyPr/>
            <a:lstStyle/>
            <a:p>
              <a:endParaRPr lang="en-US"/>
            </a:p>
          </p:txBody>
        </p:sp>
        <p:sp>
          <p:nvSpPr>
            <p:cNvPr id="18520" name="Line 121"/>
            <p:cNvSpPr>
              <a:spLocks noChangeShapeType="1"/>
            </p:cNvSpPr>
            <p:nvPr/>
          </p:nvSpPr>
          <p:spPr bwMode="auto">
            <a:xfrm flipV="1">
              <a:off x="4721" y="2739"/>
              <a:ext cx="2" cy="33"/>
            </a:xfrm>
            <a:prstGeom prst="line">
              <a:avLst/>
            </a:prstGeom>
            <a:noFill/>
            <a:ln w="57150">
              <a:solidFill>
                <a:srgbClr val="000000"/>
              </a:solidFill>
              <a:round/>
              <a:headEnd/>
              <a:tailEnd/>
            </a:ln>
          </p:spPr>
          <p:txBody>
            <a:bodyPr/>
            <a:lstStyle/>
            <a:p>
              <a:endParaRPr lang="en-US"/>
            </a:p>
          </p:txBody>
        </p:sp>
        <p:sp>
          <p:nvSpPr>
            <p:cNvPr id="18521" name="Line 122"/>
            <p:cNvSpPr>
              <a:spLocks noChangeShapeType="1"/>
            </p:cNvSpPr>
            <p:nvPr/>
          </p:nvSpPr>
          <p:spPr bwMode="auto">
            <a:xfrm flipV="1">
              <a:off x="4721" y="2652"/>
              <a:ext cx="2" cy="32"/>
            </a:xfrm>
            <a:prstGeom prst="line">
              <a:avLst/>
            </a:prstGeom>
            <a:noFill/>
            <a:ln w="57150">
              <a:solidFill>
                <a:srgbClr val="000000"/>
              </a:solidFill>
              <a:round/>
              <a:headEnd/>
              <a:tailEnd/>
            </a:ln>
          </p:spPr>
          <p:txBody>
            <a:bodyPr/>
            <a:lstStyle/>
            <a:p>
              <a:endParaRPr lang="en-US"/>
            </a:p>
          </p:txBody>
        </p:sp>
        <p:sp>
          <p:nvSpPr>
            <p:cNvPr id="18522" name="Line 123"/>
            <p:cNvSpPr>
              <a:spLocks noChangeShapeType="1"/>
            </p:cNvSpPr>
            <p:nvPr/>
          </p:nvSpPr>
          <p:spPr bwMode="auto">
            <a:xfrm flipV="1">
              <a:off x="4721" y="2564"/>
              <a:ext cx="2" cy="33"/>
            </a:xfrm>
            <a:prstGeom prst="line">
              <a:avLst/>
            </a:prstGeom>
            <a:noFill/>
            <a:ln w="57150">
              <a:solidFill>
                <a:srgbClr val="000000"/>
              </a:solidFill>
              <a:round/>
              <a:headEnd/>
              <a:tailEnd/>
            </a:ln>
          </p:spPr>
          <p:txBody>
            <a:bodyPr/>
            <a:lstStyle/>
            <a:p>
              <a:endParaRPr lang="en-US"/>
            </a:p>
          </p:txBody>
        </p:sp>
        <p:sp>
          <p:nvSpPr>
            <p:cNvPr id="18523" name="Line 124"/>
            <p:cNvSpPr>
              <a:spLocks noChangeShapeType="1"/>
            </p:cNvSpPr>
            <p:nvPr/>
          </p:nvSpPr>
          <p:spPr bwMode="auto">
            <a:xfrm flipV="1">
              <a:off x="4721" y="2477"/>
              <a:ext cx="2" cy="33"/>
            </a:xfrm>
            <a:prstGeom prst="line">
              <a:avLst/>
            </a:prstGeom>
            <a:noFill/>
            <a:ln w="57150">
              <a:solidFill>
                <a:srgbClr val="000000"/>
              </a:solidFill>
              <a:round/>
              <a:headEnd/>
              <a:tailEnd/>
            </a:ln>
          </p:spPr>
          <p:txBody>
            <a:bodyPr/>
            <a:lstStyle/>
            <a:p>
              <a:endParaRPr lang="en-US"/>
            </a:p>
          </p:txBody>
        </p:sp>
        <p:sp>
          <p:nvSpPr>
            <p:cNvPr id="18524" name="Line 125"/>
            <p:cNvSpPr>
              <a:spLocks noChangeShapeType="1"/>
            </p:cNvSpPr>
            <p:nvPr/>
          </p:nvSpPr>
          <p:spPr bwMode="auto">
            <a:xfrm flipV="1">
              <a:off x="4721" y="2390"/>
              <a:ext cx="2" cy="33"/>
            </a:xfrm>
            <a:prstGeom prst="line">
              <a:avLst/>
            </a:prstGeom>
            <a:noFill/>
            <a:ln w="57150">
              <a:solidFill>
                <a:srgbClr val="000000"/>
              </a:solidFill>
              <a:round/>
              <a:headEnd/>
              <a:tailEnd/>
            </a:ln>
          </p:spPr>
          <p:txBody>
            <a:bodyPr/>
            <a:lstStyle/>
            <a:p>
              <a:endParaRPr lang="en-US"/>
            </a:p>
          </p:txBody>
        </p:sp>
        <p:sp>
          <p:nvSpPr>
            <p:cNvPr id="18525" name="Line 126"/>
            <p:cNvSpPr>
              <a:spLocks noChangeShapeType="1"/>
            </p:cNvSpPr>
            <p:nvPr/>
          </p:nvSpPr>
          <p:spPr bwMode="auto">
            <a:xfrm flipV="1">
              <a:off x="4721" y="2303"/>
              <a:ext cx="2" cy="32"/>
            </a:xfrm>
            <a:prstGeom prst="line">
              <a:avLst/>
            </a:prstGeom>
            <a:noFill/>
            <a:ln w="57150">
              <a:solidFill>
                <a:srgbClr val="000000"/>
              </a:solidFill>
              <a:round/>
              <a:headEnd/>
              <a:tailEnd/>
            </a:ln>
          </p:spPr>
          <p:txBody>
            <a:bodyPr/>
            <a:lstStyle/>
            <a:p>
              <a:endParaRPr lang="en-US"/>
            </a:p>
          </p:txBody>
        </p:sp>
        <p:sp>
          <p:nvSpPr>
            <p:cNvPr id="18526" name="Line 127"/>
            <p:cNvSpPr>
              <a:spLocks noChangeShapeType="1"/>
            </p:cNvSpPr>
            <p:nvPr/>
          </p:nvSpPr>
          <p:spPr bwMode="auto">
            <a:xfrm flipV="1">
              <a:off x="4721" y="2215"/>
              <a:ext cx="2" cy="33"/>
            </a:xfrm>
            <a:prstGeom prst="line">
              <a:avLst/>
            </a:prstGeom>
            <a:noFill/>
            <a:ln w="57150">
              <a:solidFill>
                <a:srgbClr val="000000"/>
              </a:solidFill>
              <a:round/>
              <a:headEnd/>
              <a:tailEnd/>
            </a:ln>
          </p:spPr>
          <p:txBody>
            <a:bodyPr/>
            <a:lstStyle/>
            <a:p>
              <a:endParaRPr lang="en-US"/>
            </a:p>
          </p:txBody>
        </p:sp>
        <p:sp>
          <p:nvSpPr>
            <p:cNvPr id="18527" name="Line 128"/>
            <p:cNvSpPr>
              <a:spLocks noChangeShapeType="1"/>
            </p:cNvSpPr>
            <p:nvPr/>
          </p:nvSpPr>
          <p:spPr bwMode="auto">
            <a:xfrm flipV="1">
              <a:off x="4721" y="2128"/>
              <a:ext cx="2" cy="33"/>
            </a:xfrm>
            <a:prstGeom prst="line">
              <a:avLst/>
            </a:prstGeom>
            <a:noFill/>
            <a:ln w="57150">
              <a:solidFill>
                <a:srgbClr val="000000"/>
              </a:solidFill>
              <a:round/>
              <a:headEnd/>
              <a:tailEnd/>
            </a:ln>
          </p:spPr>
          <p:txBody>
            <a:bodyPr/>
            <a:lstStyle/>
            <a:p>
              <a:endParaRPr lang="en-US"/>
            </a:p>
          </p:txBody>
        </p:sp>
        <p:sp>
          <p:nvSpPr>
            <p:cNvPr id="18528" name="Line 129"/>
            <p:cNvSpPr>
              <a:spLocks noChangeShapeType="1"/>
            </p:cNvSpPr>
            <p:nvPr/>
          </p:nvSpPr>
          <p:spPr bwMode="auto">
            <a:xfrm flipV="1">
              <a:off x="4721" y="2041"/>
              <a:ext cx="2" cy="33"/>
            </a:xfrm>
            <a:prstGeom prst="line">
              <a:avLst/>
            </a:prstGeom>
            <a:noFill/>
            <a:ln w="57150">
              <a:solidFill>
                <a:srgbClr val="000000"/>
              </a:solidFill>
              <a:round/>
              <a:headEnd/>
              <a:tailEnd/>
            </a:ln>
          </p:spPr>
          <p:txBody>
            <a:bodyPr/>
            <a:lstStyle/>
            <a:p>
              <a:endParaRPr lang="en-US"/>
            </a:p>
          </p:txBody>
        </p:sp>
        <p:sp>
          <p:nvSpPr>
            <p:cNvPr id="18529" name="Line 130"/>
            <p:cNvSpPr>
              <a:spLocks noChangeShapeType="1"/>
            </p:cNvSpPr>
            <p:nvPr/>
          </p:nvSpPr>
          <p:spPr bwMode="auto">
            <a:xfrm flipV="1">
              <a:off x="4721" y="1954"/>
              <a:ext cx="2" cy="32"/>
            </a:xfrm>
            <a:prstGeom prst="line">
              <a:avLst/>
            </a:prstGeom>
            <a:noFill/>
            <a:ln w="57150">
              <a:solidFill>
                <a:srgbClr val="000000"/>
              </a:solidFill>
              <a:round/>
              <a:headEnd/>
              <a:tailEnd/>
            </a:ln>
          </p:spPr>
          <p:txBody>
            <a:bodyPr/>
            <a:lstStyle/>
            <a:p>
              <a:endParaRPr lang="en-US"/>
            </a:p>
          </p:txBody>
        </p:sp>
        <p:sp>
          <p:nvSpPr>
            <p:cNvPr id="18530" name="Line 131"/>
            <p:cNvSpPr>
              <a:spLocks noChangeShapeType="1"/>
            </p:cNvSpPr>
            <p:nvPr/>
          </p:nvSpPr>
          <p:spPr bwMode="auto">
            <a:xfrm flipV="1">
              <a:off x="4721" y="1866"/>
              <a:ext cx="2" cy="33"/>
            </a:xfrm>
            <a:prstGeom prst="line">
              <a:avLst/>
            </a:prstGeom>
            <a:noFill/>
            <a:ln w="57150">
              <a:solidFill>
                <a:srgbClr val="000000"/>
              </a:solidFill>
              <a:round/>
              <a:headEnd/>
              <a:tailEnd/>
            </a:ln>
          </p:spPr>
          <p:txBody>
            <a:bodyPr/>
            <a:lstStyle/>
            <a:p>
              <a:endParaRPr lang="en-US"/>
            </a:p>
          </p:txBody>
        </p:sp>
        <p:sp>
          <p:nvSpPr>
            <p:cNvPr id="18531" name="Line 132"/>
            <p:cNvSpPr>
              <a:spLocks noChangeShapeType="1"/>
            </p:cNvSpPr>
            <p:nvPr/>
          </p:nvSpPr>
          <p:spPr bwMode="auto">
            <a:xfrm flipV="1">
              <a:off x="4721" y="1779"/>
              <a:ext cx="2" cy="33"/>
            </a:xfrm>
            <a:prstGeom prst="line">
              <a:avLst/>
            </a:prstGeom>
            <a:noFill/>
            <a:ln w="57150">
              <a:solidFill>
                <a:srgbClr val="000000"/>
              </a:solidFill>
              <a:round/>
              <a:headEnd/>
              <a:tailEnd/>
            </a:ln>
          </p:spPr>
          <p:txBody>
            <a:bodyPr/>
            <a:lstStyle/>
            <a:p>
              <a:endParaRPr lang="en-US"/>
            </a:p>
          </p:txBody>
        </p:sp>
      </p:grpSp>
      <p:sp>
        <p:nvSpPr>
          <p:cNvPr id="18484" name="Freeform 133" descr="Wide downward diagonal"/>
          <p:cNvSpPr>
            <a:spLocks/>
          </p:cNvSpPr>
          <p:nvPr/>
        </p:nvSpPr>
        <p:spPr bwMode="auto">
          <a:xfrm>
            <a:off x="4146262" y="3287682"/>
            <a:ext cx="1405659" cy="527914"/>
          </a:xfrm>
          <a:custGeom>
            <a:avLst/>
            <a:gdLst>
              <a:gd name="T0" fmla="*/ 2147483647 w 1066"/>
              <a:gd name="T1" fmla="*/ 2147483647 h 414"/>
              <a:gd name="T2" fmla="*/ 2147483647 w 1066"/>
              <a:gd name="T3" fmla="*/ 2147483647 h 414"/>
              <a:gd name="T4" fmla="*/ 2147483647 w 1066"/>
              <a:gd name="T5" fmla="*/ 0 h 414"/>
              <a:gd name="T6" fmla="*/ 2147483647 w 1066"/>
              <a:gd name="T7" fmla="*/ 2147483647 h 414"/>
              <a:gd name="T8" fmla="*/ 2147483647 w 1066"/>
              <a:gd name="T9" fmla="*/ 2147483647 h 414"/>
              <a:gd name="T10" fmla="*/ 2147483647 w 1066"/>
              <a:gd name="T11" fmla="*/ 2147483647 h 414"/>
              <a:gd name="T12" fmla="*/ 2147483647 w 1066"/>
              <a:gd name="T13" fmla="*/ 2147483647 h 414"/>
              <a:gd name="T14" fmla="*/ 2147483647 w 1066"/>
              <a:gd name="T15" fmla="*/ 2147483647 h 414"/>
              <a:gd name="T16" fmla="*/ 2147483647 w 1066"/>
              <a:gd name="T17" fmla="*/ 2147483647 h 414"/>
              <a:gd name="T18" fmla="*/ 2147483647 w 1066"/>
              <a:gd name="T19" fmla="*/ 2147483647 h 414"/>
              <a:gd name="T20" fmla="*/ 2147483647 w 1066"/>
              <a:gd name="T21" fmla="*/ 2147483647 h 414"/>
              <a:gd name="T22" fmla="*/ 2147483647 w 1066"/>
              <a:gd name="T23" fmla="*/ 2147483647 h 414"/>
              <a:gd name="T24" fmla="*/ 2147483647 w 1066"/>
              <a:gd name="T25" fmla="*/ 2147483647 h 414"/>
              <a:gd name="T26" fmla="*/ 2147483647 w 1066"/>
              <a:gd name="T27" fmla="*/ 2147483647 h 414"/>
              <a:gd name="T28" fmla="*/ 2147483647 w 1066"/>
              <a:gd name="T29" fmla="*/ 2147483647 h 414"/>
              <a:gd name="T30" fmla="*/ 2147483647 w 1066"/>
              <a:gd name="T31" fmla="*/ 2147483647 h 4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6"/>
              <a:gd name="T49" fmla="*/ 0 h 414"/>
              <a:gd name="T50" fmla="*/ 1066 w 1066"/>
              <a:gd name="T51" fmla="*/ 414 h 4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6" h="414">
                <a:moveTo>
                  <a:pt x="6" y="147"/>
                </a:moveTo>
                <a:cubicBezTo>
                  <a:pt x="18" y="114"/>
                  <a:pt x="46" y="56"/>
                  <a:pt x="79" y="47"/>
                </a:cubicBezTo>
                <a:cubicBezTo>
                  <a:pt x="123" y="15"/>
                  <a:pt x="114" y="19"/>
                  <a:pt x="186" y="0"/>
                </a:cubicBezTo>
                <a:cubicBezTo>
                  <a:pt x="265" y="11"/>
                  <a:pt x="331" y="40"/>
                  <a:pt x="406" y="67"/>
                </a:cubicBezTo>
                <a:cubicBezTo>
                  <a:pt x="490" y="58"/>
                  <a:pt x="570" y="47"/>
                  <a:pt x="653" y="27"/>
                </a:cubicBezTo>
                <a:cubicBezTo>
                  <a:pt x="767" y="32"/>
                  <a:pt x="879" y="48"/>
                  <a:pt x="993" y="60"/>
                </a:cubicBezTo>
                <a:cubicBezTo>
                  <a:pt x="1038" y="72"/>
                  <a:pt x="1042" y="110"/>
                  <a:pt x="1066" y="147"/>
                </a:cubicBezTo>
                <a:cubicBezTo>
                  <a:pt x="1059" y="214"/>
                  <a:pt x="1061" y="243"/>
                  <a:pt x="1006" y="280"/>
                </a:cubicBezTo>
                <a:cubicBezTo>
                  <a:pt x="995" y="310"/>
                  <a:pt x="976" y="312"/>
                  <a:pt x="946" y="320"/>
                </a:cubicBezTo>
                <a:cubicBezTo>
                  <a:pt x="912" y="341"/>
                  <a:pt x="877" y="347"/>
                  <a:pt x="839" y="353"/>
                </a:cubicBezTo>
                <a:cubicBezTo>
                  <a:pt x="694" y="414"/>
                  <a:pt x="658" y="398"/>
                  <a:pt x="499" y="380"/>
                </a:cubicBezTo>
                <a:cubicBezTo>
                  <a:pt x="450" y="348"/>
                  <a:pt x="403" y="338"/>
                  <a:pt x="346" y="327"/>
                </a:cubicBezTo>
                <a:cubicBezTo>
                  <a:pt x="268" y="272"/>
                  <a:pt x="130" y="285"/>
                  <a:pt x="53" y="280"/>
                </a:cubicBezTo>
                <a:cubicBezTo>
                  <a:pt x="8" y="264"/>
                  <a:pt x="52" y="285"/>
                  <a:pt x="26" y="253"/>
                </a:cubicBezTo>
                <a:cubicBezTo>
                  <a:pt x="20" y="246"/>
                  <a:pt x="7" y="247"/>
                  <a:pt x="6" y="240"/>
                </a:cubicBezTo>
                <a:cubicBezTo>
                  <a:pt x="0" y="209"/>
                  <a:pt x="6" y="178"/>
                  <a:pt x="6" y="147"/>
                </a:cubicBezTo>
                <a:close/>
              </a:path>
            </a:pathLst>
          </a:custGeom>
          <a:pattFill prst="wdDnDiag">
            <a:fgClr>
              <a:srgbClr val="996633"/>
            </a:fgClr>
            <a:bgClr>
              <a:srgbClr val="C5834D"/>
            </a:bgClr>
          </a:pattFill>
          <a:ln w="9525">
            <a:solidFill>
              <a:srgbClr val="996633"/>
            </a:solidFill>
            <a:round/>
            <a:headEnd/>
            <a:tailEnd/>
          </a:ln>
        </p:spPr>
        <p:txBody>
          <a:bodyPr wrap="none" anchor="ctr"/>
          <a:lstStyle/>
          <a:p>
            <a:endParaRPr lang="en-US"/>
          </a:p>
        </p:txBody>
      </p:sp>
      <p:sp>
        <p:nvSpPr>
          <p:cNvPr id="30854" name="Rectangle 134"/>
          <p:cNvSpPr>
            <a:spLocks noChangeArrowheads="1"/>
          </p:cNvSpPr>
          <p:nvPr/>
        </p:nvSpPr>
        <p:spPr bwMode="auto">
          <a:xfrm>
            <a:off x="4178012" y="3367276"/>
            <a:ext cx="1554306" cy="328118"/>
          </a:xfrm>
          <a:prstGeom prst="rect">
            <a:avLst/>
          </a:prstGeom>
          <a:noFill/>
          <a:ln>
            <a:noFill/>
          </a:ln>
          <a:effectLst>
            <a:outerShdw blurRad="63500" dist="38099" dir="2700000" algn="ctr" rotWithShape="0">
              <a:srgbClr val="00002A">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eaLnBrk="0" hangingPunct="0">
              <a:lnSpc>
                <a:spcPct val="95000"/>
              </a:lnSpc>
              <a:defRPr/>
            </a:pPr>
            <a:r>
              <a:rPr lang="en-US" sz="1600" b="1" dirty="0">
                <a:solidFill>
                  <a:schemeClr val="bg1"/>
                </a:solidFill>
                <a:latin typeface="Arial" charset="0"/>
                <a:ea typeface="ＭＳ Ｐゴシック" charset="0"/>
                <a:cs typeface="ＭＳ Ｐゴシック" charset="0"/>
              </a:rPr>
              <a:t>Affected Soil</a:t>
            </a:r>
          </a:p>
        </p:txBody>
      </p:sp>
      <p:sp>
        <p:nvSpPr>
          <p:cNvPr id="30855" name="Line 135"/>
          <p:cNvSpPr>
            <a:spLocks noChangeShapeType="1"/>
          </p:cNvSpPr>
          <p:nvPr/>
        </p:nvSpPr>
        <p:spPr bwMode="auto">
          <a:xfrm>
            <a:off x="5235864" y="3781483"/>
            <a:ext cx="1031875" cy="722836"/>
          </a:xfrm>
          <a:prstGeom prst="line">
            <a:avLst/>
          </a:prstGeom>
          <a:noFill/>
          <a:ln w="38100">
            <a:solidFill>
              <a:srgbClr val="CC3300"/>
            </a:solidFill>
            <a:round/>
            <a:headEnd type="stealth" w="lg" len="med"/>
            <a:tailEnd/>
          </a:ln>
          <a:effectLst>
            <a:outerShdw dist="35921" dir="2700000" algn="ctr" rotWithShape="0">
              <a:srgbClr val="4D4D4D"/>
            </a:outerShdw>
          </a:effectLst>
        </p:spPr>
        <p:txBody>
          <a:bodyPr wrap="none" anchor="ctr"/>
          <a:lstStyle/>
          <a:p>
            <a:endParaRPr lang="en-US"/>
          </a:p>
        </p:txBody>
      </p:sp>
      <p:sp>
        <p:nvSpPr>
          <p:cNvPr id="30856" name="Line 136"/>
          <p:cNvSpPr>
            <a:spLocks noChangeShapeType="1"/>
          </p:cNvSpPr>
          <p:nvPr/>
        </p:nvSpPr>
        <p:spPr bwMode="auto">
          <a:xfrm>
            <a:off x="4686013" y="4426351"/>
            <a:ext cx="1594715" cy="297255"/>
          </a:xfrm>
          <a:prstGeom prst="line">
            <a:avLst/>
          </a:prstGeom>
          <a:noFill/>
          <a:ln w="38100">
            <a:solidFill>
              <a:srgbClr val="CC3300"/>
            </a:solidFill>
            <a:round/>
            <a:headEnd type="stealth" w="lg" len="med"/>
            <a:tailEnd/>
          </a:ln>
          <a:effectLst>
            <a:outerShdw dist="35921" dir="2700000" algn="ctr" rotWithShape="0">
              <a:srgbClr val="4D4D4D"/>
            </a:outerShdw>
          </a:effectLst>
        </p:spPr>
        <p:txBody>
          <a:bodyPr wrap="none" anchor="ctr"/>
          <a:lstStyle/>
          <a:p>
            <a:endParaRPr lang="en-US"/>
          </a:p>
        </p:txBody>
      </p:sp>
      <p:sp>
        <p:nvSpPr>
          <p:cNvPr id="135" name="Rectangle 134"/>
          <p:cNvSpPr/>
          <p:nvPr/>
        </p:nvSpPr>
        <p:spPr>
          <a:xfrm>
            <a:off x="683568" y="764704"/>
            <a:ext cx="2685351" cy="369332"/>
          </a:xfrm>
          <a:prstGeom prst="rect">
            <a:avLst/>
          </a:prstGeom>
        </p:spPr>
        <p:txBody>
          <a:bodyPr wrap="none">
            <a:spAutoFit/>
          </a:bodyPr>
          <a:lstStyle/>
          <a:p>
            <a:r>
              <a:rPr lang="en-US" b="1" i="1" dirty="0" smtClean="0">
                <a:solidFill>
                  <a:srgbClr val="000000"/>
                </a:solidFill>
                <a:cs typeface="Times New Roman" pitchFamily="18" charset="0"/>
              </a:rPr>
              <a:t>Regulatory Framework</a:t>
            </a:r>
            <a:endParaRPr lang="en-US" dirty="0">
              <a:solidFill>
                <a:srgbClr val="000000"/>
              </a:solidFill>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Flow: Barriers and Limits</a:t>
            </a:r>
            <a:endParaRPr lang="en-US" dirty="0"/>
          </a:p>
        </p:txBody>
      </p:sp>
      <p:sp>
        <p:nvSpPr>
          <p:cNvPr id="3" name="Text Placeholder 2"/>
          <p:cNvSpPr>
            <a:spLocks noGrp="1"/>
          </p:cNvSpPr>
          <p:nvPr>
            <p:ph type="body" sz="quarter" idx="10"/>
          </p:nvPr>
        </p:nvSpPr>
        <p:spPr>
          <a:xfrm>
            <a:off x="467544" y="836712"/>
            <a:ext cx="5832648" cy="4392488"/>
          </a:xfrm>
        </p:spPr>
        <p:txBody>
          <a:bodyPr/>
          <a:lstStyle/>
          <a:p>
            <a:pPr>
              <a:spcAft>
                <a:spcPts val="300"/>
              </a:spcAft>
            </a:pPr>
            <a:r>
              <a:rPr lang="en-US" b="1" u="sng" dirty="0" smtClean="0">
                <a:solidFill>
                  <a:srgbClr val="000000"/>
                </a:solidFill>
              </a:rPr>
              <a:t>Buildings</a:t>
            </a:r>
          </a:p>
          <a:p>
            <a:pPr lvl="1">
              <a:spcAft>
                <a:spcPts val="300"/>
              </a:spcAft>
            </a:pPr>
            <a:r>
              <a:rPr lang="en-US" b="1" dirty="0" smtClean="0">
                <a:solidFill>
                  <a:srgbClr val="000000"/>
                </a:solidFill>
              </a:rPr>
              <a:t>Air exchange, positive pressure, background</a:t>
            </a:r>
          </a:p>
          <a:p>
            <a:pPr>
              <a:spcAft>
                <a:spcPts val="300"/>
              </a:spcAft>
            </a:pPr>
            <a:r>
              <a:rPr lang="en-US" b="1" u="sng" dirty="0" smtClean="0">
                <a:solidFill>
                  <a:srgbClr val="000000"/>
                </a:solidFill>
              </a:rPr>
              <a:t>Building Foundations</a:t>
            </a:r>
          </a:p>
          <a:p>
            <a:pPr lvl="1">
              <a:spcAft>
                <a:spcPts val="300"/>
              </a:spcAft>
            </a:pPr>
            <a:r>
              <a:rPr lang="en-US" b="1" dirty="0" smtClean="0">
                <a:solidFill>
                  <a:srgbClr val="000000"/>
                </a:solidFill>
              </a:rPr>
              <a:t>Intact (no cracks or unsealed penetrations) </a:t>
            </a:r>
          </a:p>
          <a:p>
            <a:pPr>
              <a:spcAft>
                <a:spcPts val="300"/>
              </a:spcAft>
            </a:pPr>
            <a:r>
              <a:rPr lang="en-US" b="1" u="sng" dirty="0" err="1" smtClean="0">
                <a:solidFill>
                  <a:srgbClr val="000000"/>
                </a:solidFill>
              </a:rPr>
              <a:t>Vadose</a:t>
            </a:r>
            <a:r>
              <a:rPr lang="en-US" b="1" u="sng" dirty="0" smtClean="0">
                <a:solidFill>
                  <a:srgbClr val="000000"/>
                </a:solidFill>
              </a:rPr>
              <a:t> Zone</a:t>
            </a:r>
          </a:p>
          <a:p>
            <a:pPr lvl="1">
              <a:spcAft>
                <a:spcPts val="300"/>
              </a:spcAft>
            </a:pPr>
            <a:r>
              <a:rPr lang="en-US" b="1" dirty="0" smtClean="0">
                <a:solidFill>
                  <a:srgbClr val="000000"/>
                </a:solidFill>
              </a:rPr>
              <a:t>High soil moisture or clay (no vapor migration)</a:t>
            </a:r>
          </a:p>
          <a:p>
            <a:pPr lvl="1">
              <a:spcAft>
                <a:spcPts val="300"/>
              </a:spcAft>
            </a:pPr>
            <a:r>
              <a:rPr lang="en-US" b="1" dirty="0" smtClean="0">
                <a:solidFill>
                  <a:srgbClr val="000000"/>
                </a:solidFill>
              </a:rPr>
              <a:t>Aerobic biodegradation</a:t>
            </a:r>
          </a:p>
          <a:p>
            <a:pPr lvl="1">
              <a:spcAft>
                <a:spcPts val="300"/>
              </a:spcAft>
            </a:pPr>
            <a:r>
              <a:rPr lang="en-US" b="1" dirty="0" smtClean="0">
                <a:solidFill>
                  <a:srgbClr val="000000"/>
                </a:solidFill>
              </a:rPr>
              <a:t>Lateral offset</a:t>
            </a:r>
          </a:p>
          <a:p>
            <a:pPr>
              <a:spcAft>
                <a:spcPts val="300"/>
              </a:spcAft>
            </a:pPr>
            <a:r>
              <a:rPr lang="en-US" b="1" u="sng" dirty="0" smtClean="0">
                <a:solidFill>
                  <a:srgbClr val="000000"/>
                </a:solidFill>
              </a:rPr>
              <a:t>Source and Groundwater</a:t>
            </a:r>
          </a:p>
          <a:p>
            <a:pPr lvl="1">
              <a:spcAft>
                <a:spcPts val="300"/>
              </a:spcAft>
            </a:pPr>
            <a:r>
              <a:rPr lang="en-US" b="1" dirty="0" smtClean="0">
                <a:solidFill>
                  <a:srgbClr val="000000"/>
                </a:solidFill>
              </a:rPr>
              <a:t>Clean water lens over source, Clay layers</a:t>
            </a:r>
          </a:p>
          <a:p>
            <a:pPr lvl="1">
              <a:spcAft>
                <a:spcPts val="300"/>
              </a:spcAft>
            </a:pPr>
            <a:r>
              <a:rPr lang="en-US" b="1" dirty="0" smtClean="0">
                <a:solidFill>
                  <a:srgbClr val="000000"/>
                </a:solidFill>
              </a:rPr>
              <a:t>Finite source mass, Saturated vapor limits</a:t>
            </a:r>
          </a:p>
          <a:p>
            <a:pPr lvl="1">
              <a:spcAft>
                <a:spcPts val="300"/>
              </a:spcAft>
            </a:pPr>
            <a:endParaRPr lang="en-US" b="1" dirty="0">
              <a:solidFill>
                <a:srgbClr val="000000"/>
              </a:solidFill>
            </a:endParaRPr>
          </a:p>
        </p:txBody>
      </p:sp>
      <p:sp>
        <p:nvSpPr>
          <p:cNvPr id="4" name="AutoShape 3"/>
          <p:cNvSpPr>
            <a:spLocks noChangeArrowheads="1"/>
          </p:cNvSpPr>
          <p:nvPr/>
        </p:nvSpPr>
        <p:spPr bwMode="auto">
          <a:xfrm>
            <a:off x="251520" y="5517232"/>
            <a:ext cx="8208912" cy="908050"/>
          </a:xfrm>
          <a:prstGeom prst="roundRect">
            <a:avLst>
              <a:gd name="adj" fmla="val 16667"/>
            </a:avLst>
          </a:prstGeom>
          <a:solidFill>
            <a:srgbClr val="FFC000"/>
          </a:solidFill>
          <a:ln w="12700">
            <a:solidFill>
              <a:srgbClr val="CCECFF"/>
            </a:solidFill>
            <a:round/>
            <a:headEnd/>
            <a:tailEnd/>
          </a:ln>
          <a:effectLst>
            <a:outerShdw blurRad="63500" dist="107763" dir="2700000" algn="ctr" rotWithShape="0">
              <a:srgbClr val="00002A">
                <a:alpha val="74998"/>
              </a:srgbClr>
            </a:outerShdw>
          </a:effectLst>
        </p:spPr>
        <p:txBody>
          <a:bodyPr wrap="none" anchor="ctr"/>
          <a:lstStyle/>
          <a:p>
            <a:endParaRPr lang="en-US">
              <a:solidFill>
                <a:schemeClr val="tx2"/>
              </a:solidFill>
              <a:latin typeface="Arial" pitchFamily="34" charset="0"/>
            </a:endParaRPr>
          </a:p>
        </p:txBody>
      </p:sp>
      <p:sp>
        <p:nvSpPr>
          <p:cNvPr id="5" name="Rectangle 4"/>
          <p:cNvSpPr>
            <a:spLocks noChangeArrowheads="1"/>
          </p:cNvSpPr>
          <p:nvPr/>
        </p:nvSpPr>
        <p:spPr bwMode="auto">
          <a:xfrm>
            <a:off x="342329" y="5644232"/>
            <a:ext cx="1998662" cy="666750"/>
          </a:xfrm>
          <a:prstGeom prst="rect">
            <a:avLst/>
          </a:prstGeom>
          <a:noFill/>
          <a:ln w="9525">
            <a:noFill/>
            <a:miter lim="800000"/>
            <a:headEnd/>
            <a:tailEnd/>
          </a:ln>
        </p:spPr>
        <p:txBody>
          <a:bodyPr lIns="90487" tIns="44450" rIns="90487" bIns="44450">
            <a:spAutoFit/>
          </a:bodyPr>
          <a:lstStyle/>
          <a:p>
            <a:pPr eaLnBrk="0" hangingPunct="0">
              <a:lnSpc>
                <a:spcPct val="90000"/>
              </a:lnSpc>
            </a:pPr>
            <a:r>
              <a:rPr lang="en-US" sz="2100" b="1" i="1" dirty="0">
                <a:solidFill>
                  <a:srgbClr val="C00000"/>
                </a:solidFill>
                <a:latin typeface="Arial" pitchFamily="34" charset="0"/>
              </a:rPr>
              <a:t>KEY </a:t>
            </a:r>
            <a:br>
              <a:rPr lang="en-US" sz="2100" b="1" i="1" dirty="0">
                <a:solidFill>
                  <a:srgbClr val="C00000"/>
                </a:solidFill>
                <a:latin typeface="Arial" pitchFamily="34" charset="0"/>
              </a:rPr>
            </a:br>
            <a:r>
              <a:rPr lang="en-US" sz="2100" b="1" i="1" dirty="0">
                <a:solidFill>
                  <a:srgbClr val="C00000"/>
                </a:solidFill>
                <a:latin typeface="Arial" pitchFamily="34" charset="0"/>
              </a:rPr>
              <a:t>POINT:</a:t>
            </a:r>
            <a:endParaRPr lang="en-US" sz="2100" b="1" dirty="0">
              <a:solidFill>
                <a:srgbClr val="C00000"/>
              </a:solidFill>
              <a:latin typeface="Arial" pitchFamily="34" charset="0"/>
            </a:endParaRPr>
          </a:p>
        </p:txBody>
      </p:sp>
      <p:sp>
        <p:nvSpPr>
          <p:cNvPr id="6" name="Rectangle 5"/>
          <p:cNvSpPr>
            <a:spLocks noChangeArrowheads="1"/>
          </p:cNvSpPr>
          <p:nvPr/>
        </p:nvSpPr>
        <p:spPr bwMode="auto">
          <a:xfrm>
            <a:off x="1715516" y="5634707"/>
            <a:ext cx="5889625" cy="674544"/>
          </a:xfrm>
          <a:prstGeom prst="rect">
            <a:avLst/>
          </a:prstGeom>
          <a:noFill/>
          <a:ln w="9525">
            <a:noFill/>
            <a:miter lim="800000"/>
            <a:headEnd/>
            <a:tailEnd/>
          </a:ln>
        </p:spPr>
        <p:txBody>
          <a:bodyPr lIns="90487" tIns="44450" rIns="90487" bIns="44450">
            <a:spAutoFit/>
          </a:bodyPr>
          <a:lstStyle/>
          <a:p>
            <a:pPr eaLnBrk="0" hangingPunct="0">
              <a:lnSpc>
                <a:spcPct val="95000"/>
              </a:lnSpc>
            </a:pPr>
            <a:r>
              <a:rPr lang="en-US" sz="2000" b="1" dirty="0" smtClean="0">
                <a:solidFill>
                  <a:srgbClr val="000000"/>
                </a:solidFill>
                <a:latin typeface="Arial" pitchFamily="34" charset="0"/>
              </a:rPr>
              <a:t>Presence of subsurface source does </a:t>
            </a:r>
            <a:r>
              <a:rPr lang="en-US" sz="2000" b="1" u="sng" dirty="0" smtClean="0">
                <a:solidFill>
                  <a:srgbClr val="C00000"/>
                </a:solidFill>
                <a:latin typeface="Arial" pitchFamily="34" charset="0"/>
              </a:rPr>
              <a:t>not</a:t>
            </a:r>
            <a:r>
              <a:rPr lang="en-US" sz="2000" b="1" dirty="0" smtClean="0">
                <a:solidFill>
                  <a:srgbClr val="000000"/>
                </a:solidFill>
                <a:latin typeface="Arial" pitchFamily="34" charset="0"/>
              </a:rPr>
              <a:t> always result in observed vapor intrusion.</a:t>
            </a:r>
            <a:endParaRPr lang="en-US" sz="2200" b="1" dirty="0">
              <a:solidFill>
                <a:srgbClr val="000000"/>
              </a:solidFill>
              <a:latin typeface="Arial" pitchFamily="34" charset="0"/>
            </a:endParaRPr>
          </a:p>
        </p:txBody>
      </p:sp>
      <p:pic>
        <p:nvPicPr>
          <p:cNvPr id="7" name="Picture 7"/>
          <p:cNvPicPr>
            <a:picLocks noChangeAspect="1" noChangeArrowheads="1"/>
          </p:cNvPicPr>
          <p:nvPr/>
        </p:nvPicPr>
        <p:blipFill>
          <a:blip r:embed="rId2" cstate="print"/>
          <a:srcRect/>
          <a:stretch>
            <a:fillRect/>
          </a:stretch>
        </p:blipFill>
        <p:spPr bwMode="auto">
          <a:xfrm>
            <a:off x="6228184" y="1556792"/>
            <a:ext cx="2460512" cy="3059389"/>
          </a:xfrm>
          <a:prstGeom prst="rect">
            <a:avLst/>
          </a:prstGeom>
          <a:noFill/>
          <a:ln w="9525">
            <a:noFill/>
            <a:miter lim="800000"/>
            <a:headEnd/>
            <a:tailEnd/>
          </a:ln>
        </p:spPr>
      </p:pic>
      <p:sp>
        <p:nvSpPr>
          <p:cNvPr id="8" name="Rounded Rectangle 7"/>
          <p:cNvSpPr/>
          <p:nvPr/>
        </p:nvSpPr>
        <p:spPr>
          <a:xfrm>
            <a:off x="395536" y="3284984"/>
            <a:ext cx="3816424"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2" y="5517232"/>
            <a:ext cx="1512168"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99584" y="5229200"/>
            <a:ext cx="2916832"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24128" y="4869160"/>
            <a:ext cx="1800200"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76056" y="4581128"/>
            <a:ext cx="1440160"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24328" y="2276872"/>
            <a:ext cx="936104"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544" y="2564904"/>
            <a:ext cx="7488832" cy="36004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539552" y="836712"/>
            <a:ext cx="7772400" cy="5071350"/>
          </a:xfrm>
        </p:spPr>
        <p:txBody>
          <a:bodyPr/>
          <a:lstStyle/>
          <a:p>
            <a:pPr>
              <a:spcAft>
                <a:spcPts val="0"/>
              </a:spcAft>
            </a:pPr>
            <a:r>
              <a:rPr lang="en-US" sz="1600" b="1" dirty="0" smtClean="0">
                <a:solidFill>
                  <a:srgbClr val="000000"/>
                </a:solidFill>
              </a:rPr>
              <a:t>Johnson and Ettinger (1991): Heuristic model for predicting the intrusion rate of contaminant vapors into buildings, Environ. Sci. Tech., 25:1445-1452.</a:t>
            </a:r>
          </a:p>
          <a:p>
            <a:pPr lvl="1">
              <a:spcAft>
                <a:spcPts val="0"/>
              </a:spcAft>
            </a:pPr>
            <a:r>
              <a:rPr lang="en-US" sz="1600" b="1" dirty="0" smtClean="0">
                <a:solidFill>
                  <a:srgbClr val="000000"/>
                </a:solidFill>
              </a:rPr>
              <a:t>Applied: ASTM E2081-00; E1739-95; USEPA, 2003; others</a:t>
            </a:r>
          </a:p>
          <a:p>
            <a:pPr lvl="1">
              <a:spcAft>
                <a:spcPts val="0"/>
              </a:spcAft>
            </a:pPr>
            <a:endParaRPr lang="en-US" sz="1600" b="1" dirty="0" smtClean="0">
              <a:solidFill>
                <a:srgbClr val="000000"/>
              </a:solidFill>
            </a:endParaRPr>
          </a:p>
          <a:p>
            <a:pPr>
              <a:spcAft>
                <a:spcPts val="0"/>
              </a:spcAft>
            </a:pPr>
            <a:r>
              <a:rPr lang="en-US" sz="1600" b="1" dirty="0" smtClean="0">
                <a:solidFill>
                  <a:srgbClr val="000000"/>
                </a:solidFill>
              </a:rPr>
              <a:t>USEPA OSWER - Subsurface Vapor Intrusion Guidance (2002):</a:t>
            </a:r>
          </a:p>
          <a:p>
            <a:pPr lvl="1">
              <a:spcAft>
                <a:spcPts val="0"/>
              </a:spcAft>
            </a:pPr>
            <a:r>
              <a:rPr lang="en-US" sz="1600" b="1" dirty="0" smtClean="0">
                <a:solidFill>
                  <a:srgbClr val="000000"/>
                </a:solidFill>
              </a:rPr>
              <a:t>“The draft guidance recommends certain conservative assumptions that may not be appropriate at a majority of the current 145,000 petroleum releases from USTs. As such, the draft guidance is unlikely to provide an appropriate mechanism for screening the vapor pathway at UST sites.”</a:t>
            </a:r>
          </a:p>
          <a:p>
            <a:pPr>
              <a:spcAft>
                <a:spcPts val="0"/>
              </a:spcAft>
            </a:pPr>
            <a:endParaRPr lang="en-US" sz="1600" b="1" dirty="0" smtClean="0">
              <a:solidFill>
                <a:srgbClr val="000000"/>
              </a:solidFill>
            </a:endParaRPr>
          </a:p>
          <a:p>
            <a:pPr>
              <a:spcAft>
                <a:spcPts val="0"/>
              </a:spcAft>
            </a:pPr>
            <a:r>
              <a:rPr lang="en-US" sz="1600" b="1" dirty="0" smtClean="0">
                <a:solidFill>
                  <a:srgbClr val="000000"/>
                </a:solidFill>
              </a:rPr>
              <a:t>Tillman, F.D. and J.W. Weaver, 2005, Review of recent research on vapor intrusion, EPA/600/R-05/106</a:t>
            </a:r>
          </a:p>
          <a:p>
            <a:pPr lvl="1">
              <a:spcAft>
                <a:spcPts val="0"/>
              </a:spcAft>
            </a:pPr>
            <a:r>
              <a:rPr lang="en-US" sz="1600" b="1" dirty="0" smtClean="0">
                <a:solidFill>
                  <a:srgbClr val="000000"/>
                </a:solidFill>
              </a:rPr>
              <a:t>“While caution would require the evaluation of the soil-to-indoor air pathway for all subsurface contamination, there are, in fact, not many cases of proven vapor intrusion documented in the scientific literature. This is particularly true for organic vapors subject to aerobic biodegradation, such as gasoline compounds (petroleum hydrocarbons). 		</a:t>
            </a:r>
            <a:endParaRPr lang="en-US" sz="1600" b="1" dirty="0">
              <a:solidFill>
                <a:srgbClr val="000000"/>
              </a:solidFill>
            </a:endParaRPr>
          </a:p>
        </p:txBody>
      </p:sp>
      <p:sp>
        <p:nvSpPr>
          <p:cNvPr id="4" name="Rectangle 1026"/>
          <p:cNvSpPr>
            <a:spLocks noGrp="1" noChangeArrowheads="1"/>
          </p:cNvSpPr>
          <p:nvPr>
            <p:ph type="title"/>
          </p:nvPr>
        </p:nvSpPr>
        <p:spPr/>
        <p:txBody>
          <a:bodyPr/>
          <a:lstStyle/>
          <a:p>
            <a:pPr eaLnBrk="1" hangingPunct="1"/>
            <a:r>
              <a:rPr lang="en-US" sz="2000" dirty="0" smtClean="0"/>
              <a:t>J&amp;E Model: Subsurface Vapors to Indoor Air Vapor Intrusion</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228600"/>
            <a:ext cx="8675688" cy="824136"/>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2" name="Title 1"/>
          <p:cNvSpPr>
            <a:spLocks noGrp="1"/>
          </p:cNvSpPr>
          <p:nvPr>
            <p:ph type="title"/>
          </p:nvPr>
        </p:nvSpPr>
        <p:spPr/>
        <p:txBody>
          <a:bodyPr/>
          <a:lstStyle/>
          <a:p>
            <a:r>
              <a:rPr lang="en-US" dirty="0" smtClean="0"/>
              <a:t>Petroleum Hydrocarbons And Chlorinated Hydrocarbons</a:t>
            </a:r>
            <a:br>
              <a:rPr lang="en-US" dirty="0" smtClean="0"/>
            </a:br>
            <a:r>
              <a:rPr lang="en-US" dirty="0" smtClean="0"/>
              <a:t>Differ In Their Potential For Vapor Intrusion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18678" y="1507316"/>
            <a:ext cx="7841754" cy="4778837"/>
          </a:xfrm>
          <a:prstGeom prst="rect">
            <a:avLst/>
          </a:prstGeom>
          <a:noFill/>
          <a:ln w="9525">
            <a:noFill/>
            <a:miter lim="800000"/>
            <a:headEnd/>
            <a:tailEnd/>
          </a:ln>
        </p:spPr>
      </p:pic>
      <p:sp>
        <p:nvSpPr>
          <p:cNvPr id="6" name="TextBox 5"/>
          <p:cNvSpPr txBox="1"/>
          <p:nvPr/>
        </p:nvSpPr>
        <p:spPr>
          <a:xfrm>
            <a:off x="467544" y="1124744"/>
            <a:ext cx="6305957" cy="361637"/>
          </a:xfrm>
          <a:prstGeom prst="rect">
            <a:avLst/>
          </a:prstGeom>
          <a:noFill/>
        </p:spPr>
        <p:txBody>
          <a:bodyPr wrap="none" rtlCol="0">
            <a:spAutoFit/>
          </a:bodyPr>
          <a:lstStyle/>
          <a:p>
            <a:pPr>
              <a:lnSpc>
                <a:spcPts val="2100"/>
              </a:lnSpc>
              <a:spcAft>
                <a:spcPts val="1200"/>
              </a:spcAft>
            </a:pPr>
            <a:r>
              <a:rPr lang="en-US" b="1" dirty="0" smtClean="0">
                <a:solidFill>
                  <a:srgbClr val="000000"/>
                </a:solidFill>
              </a:rPr>
              <a:t>USEPA OUST 2011, www.epa.gov/oust/cat/pvi/pvicvi.pdf</a:t>
            </a:r>
          </a:p>
        </p:txBody>
      </p:sp>
      <p:sp>
        <p:nvSpPr>
          <p:cNvPr id="8" name="Rectangle 7"/>
          <p:cNvSpPr/>
          <p:nvPr/>
        </p:nvSpPr>
        <p:spPr>
          <a:xfrm>
            <a:off x="683568" y="4725144"/>
            <a:ext cx="748883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3"/>
          <p:cNvSpPr>
            <a:spLocks noChangeArrowheads="1"/>
          </p:cNvSpPr>
          <p:nvPr/>
        </p:nvSpPr>
        <p:spPr bwMode="auto">
          <a:xfrm>
            <a:off x="323529" y="4941168"/>
            <a:ext cx="8208912" cy="908050"/>
          </a:xfrm>
          <a:prstGeom prst="roundRect">
            <a:avLst>
              <a:gd name="adj" fmla="val 16667"/>
            </a:avLst>
          </a:prstGeom>
          <a:solidFill>
            <a:srgbClr val="FFC000"/>
          </a:solidFill>
          <a:ln w="12700">
            <a:solidFill>
              <a:srgbClr val="CCECFF"/>
            </a:solidFill>
            <a:round/>
            <a:headEnd/>
            <a:tailEnd/>
          </a:ln>
          <a:effectLst>
            <a:outerShdw blurRad="63500" dist="107763" dir="2700000" algn="ctr" rotWithShape="0">
              <a:srgbClr val="00002A">
                <a:alpha val="74998"/>
              </a:srgbClr>
            </a:outerShdw>
          </a:effectLst>
        </p:spPr>
        <p:txBody>
          <a:bodyPr wrap="none" anchor="ctr"/>
          <a:lstStyle/>
          <a:p>
            <a:endParaRPr lang="en-US">
              <a:solidFill>
                <a:schemeClr val="tx2"/>
              </a:solidFill>
              <a:latin typeface="Arial" pitchFamily="34" charset="0"/>
            </a:endParaRPr>
          </a:p>
        </p:txBody>
      </p:sp>
      <p:sp>
        <p:nvSpPr>
          <p:cNvPr id="10" name="Rectangle 4"/>
          <p:cNvSpPr>
            <a:spLocks noChangeArrowheads="1"/>
          </p:cNvSpPr>
          <p:nvPr/>
        </p:nvSpPr>
        <p:spPr bwMode="auto">
          <a:xfrm>
            <a:off x="414338" y="5068168"/>
            <a:ext cx="1998662" cy="666750"/>
          </a:xfrm>
          <a:prstGeom prst="rect">
            <a:avLst/>
          </a:prstGeom>
          <a:noFill/>
          <a:ln w="9525">
            <a:noFill/>
            <a:miter lim="800000"/>
            <a:headEnd/>
            <a:tailEnd/>
          </a:ln>
        </p:spPr>
        <p:txBody>
          <a:bodyPr lIns="90487" tIns="44450" rIns="90487" bIns="44450">
            <a:spAutoFit/>
          </a:bodyPr>
          <a:lstStyle/>
          <a:p>
            <a:pPr eaLnBrk="0" hangingPunct="0">
              <a:lnSpc>
                <a:spcPct val="90000"/>
              </a:lnSpc>
            </a:pPr>
            <a:r>
              <a:rPr lang="en-US" sz="2100" b="1" i="1" dirty="0">
                <a:solidFill>
                  <a:srgbClr val="C00000"/>
                </a:solidFill>
                <a:latin typeface="Arial" pitchFamily="34" charset="0"/>
              </a:rPr>
              <a:t>KEY </a:t>
            </a:r>
            <a:br>
              <a:rPr lang="en-US" sz="2100" b="1" i="1" dirty="0">
                <a:solidFill>
                  <a:srgbClr val="C00000"/>
                </a:solidFill>
                <a:latin typeface="Arial" pitchFamily="34" charset="0"/>
              </a:rPr>
            </a:br>
            <a:r>
              <a:rPr lang="en-US" sz="2100" b="1" i="1" dirty="0">
                <a:solidFill>
                  <a:srgbClr val="C00000"/>
                </a:solidFill>
                <a:latin typeface="Arial" pitchFamily="34" charset="0"/>
              </a:rPr>
              <a:t>POINT:</a:t>
            </a:r>
            <a:endParaRPr lang="en-US" sz="2100" b="1" dirty="0">
              <a:solidFill>
                <a:srgbClr val="C00000"/>
              </a:solidFill>
              <a:latin typeface="Arial" pitchFamily="34" charset="0"/>
            </a:endParaRPr>
          </a:p>
        </p:txBody>
      </p:sp>
      <p:sp>
        <p:nvSpPr>
          <p:cNvPr id="11" name="Rectangle 5"/>
          <p:cNvSpPr>
            <a:spLocks noChangeArrowheads="1"/>
          </p:cNvSpPr>
          <p:nvPr/>
        </p:nvSpPr>
        <p:spPr bwMode="auto">
          <a:xfrm>
            <a:off x="1787525" y="5058643"/>
            <a:ext cx="5889625" cy="677862"/>
          </a:xfrm>
          <a:prstGeom prst="rect">
            <a:avLst/>
          </a:prstGeom>
          <a:noFill/>
          <a:ln w="9525">
            <a:noFill/>
            <a:miter lim="800000"/>
            <a:headEnd/>
            <a:tailEnd/>
          </a:ln>
        </p:spPr>
        <p:txBody>
          <a:bodyPr lIns="90487" tIns="44450" rIns="90487" bIns="44450">
            <a:spAutoFit/>
          </a:bodyPr>
          <a:lstStyle/>
          <a:p>
            <a:pPr eaLnBrk="0" hangingPunct="0">
              <a:lnSpc>
                <a:spcPct val="95000"/>
              </a:lnSpc>
            </a:pPr>
            <a:r>
              <a:rPr lang="en-US" sz="2000" b="1" dirty="0">
                <a:solidFill>
                  <a:srgbClr val="000000"/>
                </a:solidFill>
                <a:latin typeface="Arial" pitchFamily="34" charset="0"/>
              </a:rPr>
              <a:t>USEPA says that vapor intrusion risk is much lower at petroleum sites.</a:t>
            </a:r>
            <a:endParaRPr lang="en-US" sz="2200" b="1" dirty="0">
              <a:solidFill>
                <a:srgbClr val="000000"/>
              </a:solidFill>
              <a:latin typeface="Arial"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 Introduction - PVI</a:t>
            </a:r>
            <a:endParaRPr lang="en-US" dirty="0"/>
          </a:p>
        </p:txBody>
      </p:sp>
      <p:sp>
        <p:nvSpPr>
          <p:cNvPr id="3" name="Text Placeholder 2"/>
          <p:cNvSpPr>
            <a:spLocks noGrp="1"/>
          </p:cNvSpPr>
          <p:nvPr>
            <p:ph type="body" sz="quarter" idx="10"/>
          </p:nvPr>
        </p:nvSpPr>
        <p:spPr>
          <a:xfrm>
            <a:off x="1331640" y="1628800"/>
            <a:ext cx="5832648" cy="3630768"/>
          </a:xfrm>
        </p:spPr>
        <p:txBody>
          <a:bodyPr/>
          <a:lstStyle/>
          <a:p>
            <a:pPr>
              <a:buNone/>
            </a:pPr>
            <a:r>
              <a:rPr lang="en-US" sz="2400" b="1" dirty="0" smtClean="0">
                <a:solidFill>
                  <a:srgbClr val="000000"/>
                </a:solidFill>
              </a:rPr>
              <a:t>To Be Covered:</a:t>
            </a:r>
          </a:p>
          <a:p>
            <a:endParaRPr lang="en-US" sz="2400" b="1" dirty="0" smtClean="0">
              <a:solidFill>
                <a:srgbClr val="000000"/>
              </a:solidFill>
            </a:endParaRPr>
          </a:p>
          <a:p>
            <a:r>
              <a:rPr lang="en-US" sz="2400" b="1" dirty="0" smtClean="0">
                <a:solidFill>
                  <a:srgbClr val="000000"/>
                </a:solidFill>
              </a:rPr>
              <a:t>Conceptual Models</a:t>
            </a:r>
          </a:p>
          <a:p>
            <a:endParaRPr lang="en-US" sz="2400" b="1" dirty="0" smtClean="0">
              <a:solidFill>
                <a:srgbClr val="000000"/>
              </a:solidFill>
            </a:endParaRPr>
          </a:p>
          <a:p>
            <a:r>
              <a:rPr lang="en-US" sz="2400" b="1" dirty="0" smtClean="0">
                <a:solidFill>
                  <a:srgbClr val="000000"/>
                </a:solidFill>
              </a:rPr>
              <a:t>Biodegradation</a:t>
            </a:r>
          </a:p>
          <a:p>
            <a:endParaRPr lang="en-US" sz="2400" b="1" dirty="0" smtClean="0">
              <a:solidFill>
                <a:srgbClr val="000000"/>
              </a:solidFill>
            </a:endParaRPr>
          </a:p>
          <a:p>
            <a:r>
              <a:rPr lang="en-US" sz="2400" b="1" dirty="0" smtClean="0">
                <a:solidFill>
                  <a:srgbClr val="000000"/>
                </a:solidFill>
              </a:rPr>
              <a:t>Building Foundations and Oxygen</a:t>
            </a:r>
          </a:p>
          <a:p>
            <a:endParaRPr lang="en-US" sz="2400" b="1" dirty="0" smtClean="0">
              <a:solidFill>
                <a:srgbClr val="000000"/>
              </a:solidFill>
            </a:endParaRPr>
          </a:p>
        </p:txBody>
      </p:sp>
      <p:sp>
        <p:nvSpPr>
          <p:cNvPr id="4" name="Rounded Rectangle 3"/>
          <p:cNvSpPr/>
          <p:nvPr/>
        </p:nvSpPr>
        <p:spPr>
          <a:xfrm>
            <a:off x="899592" y="3501008"/>
            <a:ext cx="3960440"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VI - Biodegradation</a:t>
            </a:r>
            <a:endParaRPr lang="en-US" dirty="0"/>
          </a:p>
        </p:txBody>
      </p:sp>
      <p:sp>
        <p:nvSpPr>
          <p:cNvPr id="3" name="Text Placeholder 2"/>
          <p:cNvSpPr>
            <a:spLocks noGrp="1"/>
          </p:cNvSpPr>
          <p:nvPr>
            <p:ph type="body" sz="quarter" idx="10"/>
          </p:nvPr>
        </p:nvSpPr>
        <p:spPr>
          <a:xfrm>
            <a:off x="904875" y="1310400"/>
            <a:ext cx="7772400" cy="750448"/>
          </a:xfrm>
        </p:spPr>
        <p:txBody>
          <a:bodyPr/>
          <a:lstStyle/>
          <a:p>
            <a:r>
              <a:rPr lang="en-US" b="1" dirty="0" smtClean="0">
                <a:solidFill>
                  <a:srgbClr val="000000"/>
                </a:solidFill>
              </a:rPr>
              <a:t>Biodegradation … is significant</a:t>
            </a:r>
          </a:p>
          <a:p>
            <a:pPr lvl="1"/>
            <a:r>
              <a:rPr lang="en-US" b="1" dirty="0" smtClean="0">
                <a:solidFill>
                  <a:srgbClr val="000000"/>
                </a:solidFill>
              </a:rPr>
              <a:t>Regulation &amp; guidance:</a:t>
            </a:r>
            <a:endParaRPr lang="en-US" b="1" dirty="0">
              <a:solidFill>
                <a:srgbClr val="000000"/>
              </a:solidFill>
            </a:endParaRPr>
          </a:p>
        </p:txBody>
      </p:sp>
      <p:sp>
        <p:nvSpPr>
          <p:cNvPr id="5" name="TextBox 4"/>
          <p:cNvSpPr txBox="1"/>
          <p:nvPr/>
        </p:nvSpPr>
        <p:spPr>
          <a:xfrm>
            <a:off x="1547664" y="2247543"/>
            <a:ext cx="4179734" cy="2477601"/>
          </a:xfrm>
          <a:prstGeom prst="rect">
            <a:avLst/>
          </a:prstGeom>
          <a:noFill/>
        </p:spPr>
        <p:txBody>
          <a:bodyPr wrap="none" rtlCol="0">
            <a:spAutoFit/>
          </a:bodyPr>
          <a:lstStyle/>
          <a:p>
            <a:pPr>
              <a:lnSpc>
                <a:spcPts val="2100"/>
              </a:lnSpc>
              <a:spcAft>
                <a:spcPts val="1200"/>
              </a:spcAft>
            </a:pPr>
            <a:r>
              <a:rPr lang="en-US" sz="2000" b="1" dirty="0" smtClean="0">
                <a:solidFill>
                  <a:srgbClr val="000000"/>
                </a:solidFill>
              </a:rPr>
              <a:t>US EPA. 2002.</a:t>
            </a:r>
          </a:p>
          <a:p>
            <a:pPr>
              <a:lnSpc>
                <a:spcPts val="2100"/>
              </a:lnSpc>
              <a:spcAft>
                <a:spcPts val="1200"/>
              </a:spcAft>
            </a:pPr>
            <a:r>
              <a:rPr lang="en-US" sz="2000" b="1" dirty="0" smtClean="0">
                <a:solidFill>
                  <a:srgbClr val="000000"/>
                </a:solidFill>
              </a:rPr>
              <a:t>US EPA. 2005. EPA/600/R-05/106.</a:t>
            </a:r>
          </a:p>
          <a:p>
            <a:pPr>
              <a:lnSpc>
                <a:spcPts val="2100"/>
              </a:lnSpc>
              <a:spcAft>
                <a:spcPts val="1200"/>
              </a:spcAft>
            </a:pPr>
            <a:r>
              <a:rPr lang="en-US" sz="2000" b="1" dirty="0" smtClean="0">
                <a:solidFill>
                  <a:srgbClr val="000000"/>
                </a:solidFill>
              </a:rPr>
              <a:t>ITRC. 2007. </a:t>
            </a:r>
          </a:p>
          <a:p>
            <a:pPr>
              <a:lnSpc>
                <a:spcPts val="2100"/>
              </a:lnSpc>
              <a:spcAft>
                <a:spcPts val="1200"/>
              </a:spcAft>
            </a:pPr>
            <a:r>
              <a:rPr lang="en-US" sz="2000" b="1" dirty="0" smtClean="0">
                <a:solidFill>
                  <a:srgbClr val="000000"/>
                </a:solidFill>
              </a:rPr>
              <a:t>US EPA. 2011. </a:t>
            </a:r>
          </a:p>
          <a:p>
            <a:pPr>
              <a:lnSpc>
                <a:spcPts val="2100"/>
              </a:lnSpc>
              <a:spcAft>
                <a:spcPts val="1200"/>
              </a:spcAft>
            </a:pPr>
            <a:endParaRPr lang="en-US" sz="2000" b="1" i="1" dirty="0" smtClean="0">
              <a:solidFill>
                <a:srgbClr val="000000"/>
              </a:solidFill>
            </a:endParaRPr>
          </a:p>
          <a:p>
            <a:pPr>
              <a:lnSpc>
                <a:spcPts val="2100"/>
              </a:lnSpc>
              <a:spcAft>
                <a:spcPts val="1200"/>
              </a:spcAft>
            </a:pPr>
            <a:r>
              <a:rPr lang="en-US" sz="2000" b="1" i="1" dirty="0" smtClean="0">
                <a:solidFill>
                  <a:srgbClr val="000000"/>
                </a:solidFill>
              </a:rPr>
              <a:t>Others …</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0112" y="295200"/>
            <a:ext cx="7700400" cy="397496"/>
          </a:xfrm>
        </p:spPr>
        <p:txBody>
          <a:bodyPr/>
          <a:lstStyle/>
          <a:p>
            <a:r>
              <a:rPr lang="en-US" dirty="0" smtClean="0"/>
              <a:t>Biodegradation of Petroleum Chemicals</a:t>
            </a:r>
            <a:endParaRPr lang="en-US" dirty="0"/>
          </a:p>
        </p:txBody>
      </p:sp>
      <p:sp>
        <p:nvSpPr>
          <p:cNvPr id="6" name="Content Placeholder 5"/>
          <p:cNvSpPr>
            <a:spLocks noGrp="1"/>
          </p:cNvSpPr>
          <p:nvPr>
            <p:ph sz="quarter" idx="13"/>
          </p:nvPr>
        </p:nvSpPr>
        <p:spPr>
          <a:xfrm>
            <a:off x="4211960" y="1310400"/>
            <a:ext cx="4464496" cy="5072400"/>
          </a:xfrm>
        </p:spPr>
        <p:txBody>
          <a:bodyPr/>
          <a:lstStyle/>
          <a:p>
            <a:pPr eaLnBrk="1" hangingPunct="1">
              <a:lnSpc>
                <a:spcPct val="90000"/>
              </a:lnSpc>
            </a:pPr>
            <a:r>
              <a:rPr lang="en-US" sz="1800" b="1" dirty="0" smtClean="0">
                <a:solidFill>
                  <a:srgbClr val="000000"/>
                </a:solidFill>
              </a:rPr>
              <a:t>Observations:</a:t>
            </a:r>
          </a:p>
          <a:p>
            <a:pPr lvl="1" eaLnBrk="1" hangingPunct="1">
              <a:lnSpc>
                <a:spcPct val="90000"/>
              </a:lnSpc>
            </a:pPr>
            <a:r>
              <a:rPr lang="en-US" sz="1600" b="1" dirty="0" smtClean="0">
                <a:solidFill>
                  <a:srgbClr val="000000"/>
                </a:solidFill>
              </a:rPr>
              <a:t>Fast acclimation times</a:t>
            </a:r>
          </a:p>
          <a:p>
            <a:pPr lvl="2" eaLnBrk="1" hangingPunct="1">
              <a:lnSpc>
                <a:spcPct val="90000"/>
              </a:lnSpc>
            </a:pPr>
            <a:r>
              <a:rPr lang="en-US" sz="1400" b="1" dirty="0" smtClean="0">
                <a:solidFill>
                  <a:srgbClr val="000000"/>
                </a:solidFill>
              </a:rPr>
              <a:t>absent other limits, by:</a:t>
            </a:r>
          </a:p>
          <a:p>
            <a:pPr lvl="3" eaLnBrk="1" hangingPunct="1">
              <a:lnSpc>
                <a:spcPct val="90000"/>
              </a:lnSpc>
            </a:pPr>
            <a:r>
              <a:rPr lang="en-US" b="1" dirty="0" smtClean="0">
                <a:solidFill>
                  <a:srgbClr val="000000"/>
                </a:solidFill>
              </a:rPr>
              <a:t>population enrichment (fast biomass growth)</a:t>
            </a:r>
          </a:p>
          <a:p>
            <a:pPr lvl="3" eaLnBrk="1" hangingPunct="1">
              <a:lnSpc>
                <a:spcPct val="90000"/>
              </a:lnSpc>
            </a:pPr>
            <a:r>
              <a:rPr lang="en-US" b="1" dirty="0" smtClean="0">
                <a:solidFill>
                  <a:srgbClr val="000000"/>
                </a:solidFill>
              </a:rPr>
              <a:t>and/or plasmid transfer</a:t>
            </a:r>
          </a:p>
          <a:p>
            <a:pPr lvl="3" eaLnBrk="1" hangingPunct="1">
              <a:lnSpc>
                <a:spcPct val="90000"/>
              </a:lnSpc>
            </a:pPr>
            <a:r>
              <a:rPr lang="en-US" b="1" dirty="0" smtClean="0">
                <a:solidFill>
                  <a:srgbClr val="000000"/>
                </a:solidFill>
              </a:rPr>
              <a:t>acclimation times can be affected by prior exposure</a:t>
            </a:r>
          </a:p>
          <a:p>
            <a:pPr lvl="1" eaLnBrk="1" hangingPunct="1">
              <a:lnSpc>
                <a:spcPct val="90000"/>
              </a:lnSpc>
            </a:pPr>
            <a:r>
              <a:rPr lang="en-US" sz="1600" b="1" dirty="0" smtClean="0">
                <a:solidFill>
                  <a:srgbClr val="000000"/>
                </a:solidFill>
              </a:rPr>
              <a:t>Environmental Conditions:</a:t>
            </a:r>
          </a:p>
          <a:p>
            <a:pPr lvl="2" eaLnBrk="1" hangingPunct="1">
              <a:lnSpc>
                <a:spcPct val="90000"/>
              </a:lnSpc>
            </a:pPr>
            <a:r>
              <a:rPr lang="en-US" sz="1400" b="1" dirty="0" smtClean="0">
                <a:solidFill>
                  <a:srgbClr val="000000"/>
                </a:solidFill>
              </a:rPr>
              <a:t>0°&lt; to 70°C</a:t>
            </a:r>
          </a:p>
          <a:p>
            <a:pPr lvl="2" eaLnBrk="1" hangingPunct="1">
              <a:lnSpc>
                <a:spcPct val="90000"/>
              </a:lnSpc>
            </a:pPr>
            <a:r>
              <a:rPr lang="en-US" sz="1400" b="1" dirty="0" smtClean="0">
                <a:solidFill>
                  <a:srgbClr val="000000"/>
                </a:solidFill>
              </a:rPr>
              <a:t>salinity up to 25% </a:t>
            </a:r>
            <a:r>
              <a:rPr lang="en-US" sz="1400" b="1" dirty="0" err="1" smtClean="0">
                <a:solidFill>
                  <a:srgbClr val="000000"/>
                </a:solidFill>
              </a:rPr>
              <a:t>NaCl</a:t>
            </a:r>
            <a:endParaRPr lang="en-US" sz="1400" b="1" dirty="0" smtClean="0">
              <a:solidFill>
                <a:srgbClr val="000000"/>
              </a:solidFill>
            </a:endParaRPr>
          </a:p>
          <a:p>
            <a:pPr lvl="2" eaLnBrk="1" hangingPunct="1">
              <a:lnSpc>
                <a:spcPct val="90000"/>
              </a:lnSpc>
            </a:pPr>
            <a:r>
              <a:rPr lang="en-US" sz="1400" b="1" dirty="0" smtClean="0">
                <a:solidFill>
                  <a:srgbClr val="000000"/>
                </a:solidFill>
              </a:rPr>
              <a:t>pH from 6 to 10</a:t>
            </a:r>
          </a:p>
          <a:p>
            <a:pPr lvl="2" eaLnBrk="1" hangingPunct="1">
              <a:lnSpc>
                <a:spcPct val="90000"/>
              </a:lnSpc>
            </a:pPr>
            <a:r>
              <a:rPr lang="en-US" sz="1400" b="1" dirty="0" smtClean="0">
                <a:solidFill>
                  <a:srgbClr val="000000"/>
                </a:solidFill>
              </a:rPr>
              <a:t>optimum conditions can be narrower</a:t>
            </a:r>
          </a:p>
          <a:p>
            <a:pPr lvl="1" eaLnBrk="1" hangingPunct="1">
              <a:lnSpc>
                <a:spcPct val="90000"/>
              </a:lnSpc>
            </a:pPr>
            <a:r>
              <a:rPr lang="en-US" sz="1600" b="1" dirty="0" err="1" smtClean="0">
                <a:solidFill>
                  <a:srgbClr val="000000"/>
                </a:solidFill>
              </a:rPr>
              <a:t>Redox</a:t>
            </a:r>
            <a:r>
              <a:rPr lang="en-US" sz="1600" b="1" dirty="0" smtClean="0">
                <a:solidFill>
                  <a:srgbClr val="000000"/>
                </a:solidFill>
              </a:rPr>
              <a:t> Conditions</a:t>
            </a:r>
          </a:p>
          <a:p>
            <a:pPr lvl="2" eaLnBrk="1" hangingPunct="1">
              <a:lnSpc>
                <a:spcPct val="90000"/>
              </a:lnSpc>
            </a:pPr>
            <a:r>
              <a:rPr lang="en-US" sz="1400" b="1" dirty="0" smtClean="0">
                <a:solidFill>
                  <a:srgbClr val="000000"/>
                </a:solidFill>
              </a:rPr>
              <a:t>Aerobic </a:t>
            </a:r>
          </a:p>
          <a:p>
            <a:pPr lvl="3" eaLnBrk="1" hangingPunct="1">
              <a:lnSpc>
                <a:spcPct val="90000"/>
              </a:lnSpc>
              <a:buFontTx/>
              <a:buChar char="•"/>
            </a:pPr>
            <a:r>
              <a:rPr lang="en-US" b="1" dirty="0" smtClean="0">
                <a:solidFill>
                  <a:srgbClr val="000000"/>
                </a:solidFill>
              </a:rPr>
              <a:t>equally good in range from 0.5 to 30 mg/L aqueous dissolved oxygen</a:t>
            </a:r>
          </a:p>
          <a:p>
            <a:pPr lvl="2" eaLnBrk="1" hangingPunct="1">
              <a:lnSpc>
                <a:spcPct val="90000"/>
              </a:lnSpc>
            </a:pPr>
            <a:r>
              <a:rPr lang="en-US" sz="1400" b="1" dirty="0" smtClean="0">
                <a:solidFill>
                  <a:srgbClr val="000000"/>
                </a:solidFill>
              </a:rPr>
              <a:t>Anaerobic</a:t>
            </a:r>
          </a:p>
          <a:p>
            <a:pPr lvl="3" eaLnBrk="1" hangingPunct="1">
              <a:lnSpc>
                <a:spcPct val="90000"/>
              </a:lnSpc>
              <a:buFontTx/>
              <a:buChar char="•"/>
            </a:pPr>
            <a:r>
              <a:rPr lang="en-US" b="1" dirty="0" smtClean="0">
                <a:solidFill>
                  <a:srgbClr val="000000"/>
                </a:solidFill>
              </a:rPr>
              <a:t>observed, not ubiquitous</a:t>
            </a:r>
          </a:p>
          <a:p>
            <a:pPr lvl="3" eaLnBrk="1" hangingPunct="1">
              <a:lnSpc>
                <a:spcPct val="90000"/>
              </a:lnSpc>
              <a:buFontTx/>
              <a:buChar char="•"/>
            </a:pPr>
            <a:r>
              <a:rPr lang="en-US" b="1" dirty="0" smtClean="0">
                <a:solidFill>
                  <a:srgbClr val="000000"/>
                </a:solidFill>
              </a:rPr>
              <a:t>other electron acceptors present (nitrate, sulfate, etc.)  [strict or facilitative], or</a:t>
            </a:r>
          </a:p>
          <a:p>
            <a:pPr lvl="3" eaLnBrk="1" hangingPunct="1">
              <a:lnSpc>
                <a:spcPct val="90000"/>
              </a:lnSpc>
              <a:buFontTx/>
              <a:buChar char="•"/>
            </a:pPr>
            <a:r>
              <a:rPr lang="en-US" b="1" dirty="0" smtClean="0">
                <a:solidFill>
                  <a:srgbClr val="000000"/>
                </a:solidFill>
              </a:rPr>
              <a:t>including </a:t>
            </a:r>
            <a:r>
              <a:rPr lang="en-US" b="1" dirty="0" err="1" smtClean="0">
                <a:solidFill>
                  <a:srgbClr val="000000"/>
                </a:solidFill>
              </a:rPr>
              <a:t>fermentive</a:t>
            </a:r>
            <a:r>
              <a:rPr lang="en-US" b="1" dirty="0" smtClean="0">
                <a:solidFill>
                  <a:srgbClr val="000000"/>
                </a:solidFill>
              </a:rPr>
              <a:t> / </a:t>
            </a:r>
            <a:r>
              <a:rPr lang="en-US" b="1" dirty="0" err="1" smtClean="0">
                <a:solidFill>
                  <a:srgbClr val="000000"/>
                </a:solidFill>
              </a:rPr>
              <a:t>methanogenic</a:t>
            </a:r>
            <a:r>
              <a:rPr lang="en-US" b="1" dirty="0" smtClean="0">
                <a:solidFill>
                  <a:srgbClr val="000000"/>
                </a:solidFill>
              </a:rPr>
              <a:t> conditions</a:t>
            </a:r>
            <a:endParaRPr lang="en-US" sz="800" b="1" dirty="0" smtClean="0">
              <a:solidFill>
                <a:srgbClr val="000000"/>
              </a:solidFill>
            </a:endParaRPr>
          </a:p>
          <a:p>
            <a:endParaRPr lang="en-US" b="1" dirty="0">
              <a:solidFill>
                <a:srgbClr val="000000"/>
              </a:solidFill>
            </a:endParaRPr>
          </a:p>
        </p:txBody>
      </p:sp>
      <p:sp>
        <p:nvSpPr>
          <p:cNvPr id="5" name="Text Placeholder 4"/>
          <p:cNvSpPr>
            <a:spLocks noGrp="1"/>
          </p:cNvSpPr>
          <p:nvPr>
            <p:ph type="body" sz="quarter" idx="11"/>
          </p:nvPr>
        </p:nvSpPr>
        <p:spPr>
          <a:xfrm>
            <a:off x="467544" y="1916832"/>
            <a:ext cx="3738563" cy="3993192"/>
          </a:xfrm>
        </p:spPr>
        <p:txBody>
          <a:bodyPr/>
          <a:lstStyle/>
          <a:p>
            <a:pPr>
              <a:lnSpc>
                <a:spcPct val="90000"/>
              </a:lnSpc>
            </a:pPr>
            <a:r>
              <a:rPr lang="en-US" sz="1800" b="1" dirty="0" smtClean="0">
                <a:solidFill>
                  <a:srgbClr val="000000"/>
                </a:solidFill>
              </a:rPr>
              <a:t>Biodegradation Reported for:</a:t>
            </a:r>
          </a:p>
          <a:p>
            <a:pPr lvl="1" eaLnBrk="1" hangingPunct="1">
              <a:lnSpc>
                <a:spcPct val="90000"/>
              </a:lnSpc>
            </a:pPr>
            <a:r>
              <a:rPr lang="en-US" sz="1400" b="1" dirty="0" smtClean="0">
                <a:solidFill>
                  <a:srgbClr val="000000"/>
                </a:solidFill>
              </a:rPr>
              <a:t>solid, liquid, gases (methane &amp; up)</a:t>
            </a:r>
          </a:p>
          <a:p>
            <a:pPr lvl="1" eaLnBrk="1" hangingPunct="1">
              <a:lnSpc>
                <a:spcPct val="90000"/>
              </a:lnSpc>
            </a:pPr>
            <a:r>
              <a:rPr lang="en-US" sz="1400" b="1" dirty="0" smtClean="0">
                <a:solidFill>
                  <a:srgbClr val="000000"/>
                </a:solidFill>
              </a:rPr>
              <a:t>straight, branched, ring(s), C-, C=; </a:t>
            </a:r>
          </a:p>
          <a:p>
            <a:pPr lvl="1" eaLnBrk="1" hangingPunct="1">
              <a:lnSpc>
                <a:spcPct val="90000"/>
              </a:lnSpc>
            </a:pPr>
            <a:r>
              <a:rPr lang="en-US" sz="1400" b="1" dirty="0" smtClean="0">
                <a:solidFill>
                  <a:srgbClr val="000000"/>
                </a:solidFill>
              </a:rPr>
              <a:t>by many species, 30+ genera bacteria, 25+ genera fungi, algae</a:t>
            </a:r>
          </a:p>
          <a:p>
            <a:pPr lvl="2" eaLnBrk="1" hangingPunct="1">
              <a:lnSpc>
                <a:spcPct val="90000"/>
              </a:lnSpc>
            </a:pPr>
            <a:r>
              <a:rPr lang="en-US" sz="1200" b="1" dirty="0" smtClean="0">
                <a:solidFill>
                  <a:srgbClr val="000000"/>
                </a:solidFill>
              </a:rPr>
              <a:t>not every chemical degraded by every species</a:t>
            </a:r>
          </a:p>
          <a:p>
            <a:pPr lvl="1" eaLnBrk="1" hangingPunct="1">
              <a:lnSpc>
                <a:spcPct val="90000"/>
              </a:lnSpc>
            </a:pPr>
            <a:r>
              <a:rPr lang="en-US" sz="1400" b="1" dirty="0" smtClean="0">
                <a:solidFill>
                  <a:srgbClr val="000000"/>
                </a:solidFill>
              </a:rPr>
              <a:t>marine, freshwater, sediments, soils</a:t>
            </a:r>
          </a:p>
          <a:p>
            <a:pPr lvl="1" eaLnBrk="1" hangingPunct="1">
              <a:lnSpc>
                <a:spcPct val="90000"/>
              </a:lnSpc>
            </a:pPr>
            <a:r>
              <a:rPr lang="en-US" sz="1400" b="1" dirty="0" smtClean="0">
                <a:solidFill>
                  <a:srgbClr val="000000"/>
                </a:solidFill>
              </a:rPr>
              <a:t>in direct metabolism and co-metabolism (co-oxidation)</a:t>
            </a:r>
          </a:p>
          <a:p>
            <a:pPr lvl="1" eaLnBrk="1" hangingPunct="1">
              <a:lnSpc>
                <a:spcPct val="90000"/>
              </a:lnSpc>
            </a:pPr>
            <a:r>
              <a:rPr lang="en-US" sz="1400" b="1" dirty="0" smtClean="0">
                <a:solidFill>
                  <a:srgbClr val="000000"/>
                </a:solidFill>
              </a:rPr>
              <a:t>Producing</a:t>
            </a:r>
          </a:p>
          <a:p>
            <a:pPr lvl="2" eaLnBrk="1" hangingPunct="1">
              <a:lnSpc>
                <a:spcPct val="90000"/>
              </a:lnSpc>
            </a:pPr>
            <a:r>
              <a:rPr lang="en-US" sz="1200" b="1" dirty="0" smtClean="0">
                <a:solidFill>
                  <a:srgbClr val="000000"/>
                </a:solidFill>
              </a:rPr>
              <a:t>Biomass</a:t>
            </a:r>
          </a:p>
          <a:p>
            <a:pPr lvl="2" eaLnBrk="1" hangingPunct="1">
              <a:lnSpc>
                <a:spcPct val="90000"/>
              </a:lnSpc>
            </a:pPr>
            <a:r>
              <a:rPr lang="en-US" sz="1200" b="1" dirty="0" smtClean="0">
                <a:solidFill>
                  <a:srgbClr val="000000"/>
                </a:solidFill>
              </a:rPr>
              <a:t>intermediate products (alcohols, </a:t>
            </a:r>
            <a:r>
              <a:rPr lang="en-US" sz="1200" b="1" dirty="0" err="1" smtClean="0">
                <a:solidFill>
                  <a:srgbClr val="000000"/>
                </a:solidFill>
              </a:rPr>
              <a:t>aldehydes</a:t>
            </a:r>
            <a:r>
              <a:rPr lang="en-US" sz="1200" b="1" dirty="0" smtClean="0">
                <a:solidFill>
                  <a:srgbClr val="000000"/>
                </a:solidFill>
              </a:rPr>
              <a:t>, organic acids)</a:t>
            </a:r>
          </a:p>
          <a:p>
            <a:pPr lvl="2" eaLnBrk="1" hangingPunct="1">
              <a:lnSpc>
                <a:spcPct val="90000"/>
              </a:lnSpc>
            </a:pPr>
            <a:r>
              <a:rPr lang="en-US" sz="1200" b="1" dirty="0" smtClean="0">
                <a:solidFill>
                  <a:srgbClr val="000000"/>
                </a:solidFill>
              </a:rPr>
              <a:t>ultimate mineral products: CO</a:t>
            </a:r>
            <a:r>
              <a:rPr lang="en-US" sz="1200" b="1" baseline="-25000" dirty="0" smtClean="0">
                <a:solidFill>
                  <a:srgbClr val="000000"/>
                </a:solidFill>
              </a:rPr>
              <a:t>2</a:t>
            </a:r>
            <a:r>
              <a:rPr lang="en-US" sz="1200" b="1" dirty="0" smtClean="0">
                <a:solidFill>
                  <a:srgbClr val="000000"/>
                </a:solidFill>
              </a:rPr>
              <a:t>, H</a:t>
            </a:r>
            <a:r>
              <a:rPr lang="en-US" sz="1200" b="1" baseline="-25000" dirty="0" smtClean="0">
                <a:solidFill>
                  <a:srgbClr val="000000"/>
                </a:solidFill>
              </a:rPr>
              <a:t>2</a:t>
            </a:r>
            <a:r>
              <a:rPr lang="en-US" sz="1200" b="1" dirty="0" smtClean="0">
                <a:solidFill>
                  <a:srgbClr val="000000"/>
                </a:solidFill>
              </a:rPr>
              <a:t>O</a:t>
            </a:r>
          </a:p>
          <a:p>
            <a:pPr>
              <a:buNone/>
            </a:pPr>
            <a:endParaRPr lang="en-US" sz="1800" b="1" dirty="0">
              <a:solidFill>
                <a:srgbClr val="000000"/>
              </a:solidFill>
            </a:endParaRPr>
          </a:p>
        </p:txBody>
      </p:sp>
      <p:sp>
        <p:nvSpPr>
          <p:cNvPr id="7" name="Rectangle 6"/>
          <p:cNvSpPr/>
          <p:nvPr/>
        </p:nvSpPr>
        <p:spPr>
          <a:xfrm>
            <a:off x="395536" y="1340768"/>
            <a:ext cx="3422732" cy="341632"/>
          </a:xfrm>
          <a:prstGeom prst="rect">
            <a:avLst/>
          </a:prstGeom>
        </p:spPr>
        <p:txBody>
          <a:bodyPr wrap="none">
            <a:spAutoFit/>
          </a:bodyPr>
          <a:lstStyle/>
          <a:p>
            <a:pPr eaLnBrk="1" hangingPunct="1">
              <a:lnSpc>
                <a:spcPct val="90000"/>
              </a:lnSpc>
              <a:buFontTx/>
              <a:buNone/>
            </a:pPr>
            <a:r>
              <a:rPr lang="en-US" b="1" i="1" dirty="0" smtClean="0">
                <a:solidFill>
                  <a:srgbClr val="C00000"/>
                </a:solidFill>
              </a:rPr>
              <a:t>In 100+ years of publications:</a:t>
            </a:r>
          </a:p>
        </p:txBody>
      </p:sp>
      <p:sp>
        <p:nvSpPr>
          <p:cNvPr id="8" name="Rectangle 7"/>
          <p:cNvSpPr/>
          <p:nvPr/>
        </p:nvSpPr>
        <p:spPr>
          <a:xfrm>
            <a:off x="251520" y="5805264"/>
            <a:ext cx="4572000" cy="707886"/>
          </a:xfrm>
          <a:prstGeom prst="rect">
            <a:avLst/>
          </a:prstGeom>
        </p:spPr>
        <p:txBody>
          <a:bodyPr>
            <a:spAutoFit/>
          </a:bodyPr>
          <a:lstStyle/>
          <a:p>
            <a:pPr eaLnBrk="1" hangingPunct="1"/>
            <a:r>
              <a:rPr lang="en-US" sz="1000" dirty="0" smtClean="0">
                <a:solidFill>
                  <a:srgbClr val="000000"/>
                </a:solidFill>
              </a:rPr>
              <a:t>Reviews of petroleum biodegradation:</a:t>
            </a:r>
          </a:p>
          <a:p>
            <a:pPr eaLnBrk="1" hangingPunct="1"/>
            <a:r>
              <a:rPr lang="en-US" sz="1000" dirty="0" err="1" smtClean="0">
                <a:solidFill>
                  <a:srgbClr val="000000"/>
                </a:solidFill>
              </a:rPr>
              <a:t>Zobell</a:t>
            </a:r>
            <a:r>
              <a:rPr lang="en-US" sz="1000" dirty="0" smtClean="0">
                <a:solidFill>
                  <a:srgbClr val="000000"/>
                </a:solidFill>
              </a:rPr>
              <a:t>, C. E., </a:t>
            </a:r>
            <a:r>
              <a:rPr lang="en-US" sz="1000" i="1" dirty="0" smtClean="0">
                <a:solidFill>
                  <a:srgbClr val="000000"/>
                </a:solidFill>
              </a:rPr>
              <a:t>Bacteriological Reviews</a:t>
            </a:r>
            <a:r>
              <a:rPr lang="en-US" sz="1000" dirty="0" smtClean="0">
                <a:solidFill>
                  <a:srgbClr val="000000"/>
                </a:solidFill>
              </a:rPr>
              <a:t>, </a:t>
            </a:r>
            <a:r>
              <a:rPr lang="en-US" sz="1000" b="1" dirty="0" smtClean="0">
                <a:solidFill>
                  <a:srgbClr val="000000"/>
                </a:solidFill>
              </a:rPr>
              <a:t>1946</a:t>
            </a:r>
            <a:r>
              <a:rPr lang="en-US" sz="1000" dirty="0" smtClean="0">
                <a:solidFill>
                  <a:srgbClr val="000000"/>
                </a:solidFill>
              </a:rPr>
              <a:t>, 10(1-2): 1–49. 182 refs.</a:t>
            </a:r>
          </a:p>
          <a:p>
            <a:pPr eaLnBrk="1" hangingPunct="1"/>
            <a:r>
              <a:rPr lang="en-US" sz="1000" dirty="0" smtClean="0">
                <a:solidFill>
                  <a:srgbClr val="000000"/>
                </a:solidFill>
              </a:rPr>
              <a:t>Atlas, R. M., </a:t>
            </a:r>
            <a:r>
              <a:rPr lang="en-US" sz="1000" i="1" dirty="0" smtClean="0">
                <a:solidFill>
                  <a:srgbClr val="000000"/>
                </a:solidFill>
              </a:rPr>
              <a:t>Microbiological Reviews</a:t>
            </a:r>
            <a:r>
              <a:rPr lang="en-US" sz="1000" dirty="0" smtClean="0">
                <a:solidFill>
                  <a:srgbClr val="000000"/>
                </a:solidFill>
              </a:rPr>
              <a:t>, </a:t>
            </a:r>
            <a:r>
              <a:rPr lang="en-US" sz="1000" b="1" dirty="0" smtClean="0">
                <a:solidFill>
                  <a:srgbClr val="000000"/>
                </a:solidFill>
              </a:rPr>
              <a:t>1981</a:t>
            </a:r>
            <a:r>
              <a:rPr lang="en-US" sz="1000" dirty="0" smtClean="0">
                <a:solidFill>
                  <a:srgbClr val="000000"/>
                </a:solidFill>
              </a:rPr>
              <a:t>, 180-209.  305 refs.</a:t>
            </a:r>
          </a:p>
          <a:p>
            <a:r>
              <a:rPr lang="en-US" sz="1000" dirty="0" smtClean="0">
                <a:solidFill>
                  <a:srgbClr val="000000"/>
                </a:solidFill>
              </a:rPr>
              <a:t>Leahy, J. G.; Colwell, R. R., </a:t>
            </a:r>
            <a:r>
              <a:rPr lang="en-US" sz="1000" i="1" dirty="0" smtClean="0">
                <a:solidFill>
                  <a:srgbClr val="000000"/>
                </a:solidFill>
              </a:rPr>
              <a:t>Microbiological Reviews</a:t>
            </a:r>
            <a:r>
              <a:rPr lang="en-US" sz="1000" dirty="0" smtClean="0">
                <a:solidFill>
                  <a:srgbClr val="000000"/>
                </a:solidFill>
              </a:rPr>
              <a:t>, </a:t>
            </a:r>
            <a:r>
              <a:rPr lang="en-US" sz="1000" b="1" dirty="0" smtClean="0">
                <a:solidFill>
                  <a:srgbClr val="000000"/>
                </a:solidFill>
              </a:rPr>
              <a:t>1990</a:t>
            </a:r>
            <a:r>
              <a:rPr lang="en-US" sz="1000" dirty="0" smtClean="0">
                <a:solidFill>
                  <a:srgbClr val="000000"/>
                </a:solidFill>
              </a:rPr>
              <a:t>, 305-315. 157 refs.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Observed Soil Gas Profiles</a:t>
            </a:r>
            <a:endParaRPr lang="en-US" dirty="0"/>
          </a:p>
        </p:txBody>
      </p:sp>
      <p:sp>
        <p:nvSpPr>
          <p:cNvPr id="3" name="Content Placeholder 2"/>
          <p:cNvSpPr>
            <a:spLocks noGrp="1"/>
          </p:cNvSpPr>
          <p:nvPr>
            <p:ph sz="half" idx="1"/>
          </p:nvPr>
        </p:nvSpPr>
        <p:spPr>
          <a:xfrm>
            <a:off x="467544" y="836712"/>
            <a:ext cx="3810000" cy="1341512"/>
          </a:xfrm>
        </p:spPr>
        <p:txBody>
          <a:bodyPr/>
          <a:lstStyle/>
          <a:p>
            <a:pPr>
              <a:spcAft>
                <a:spcPts val="0"/>
              </a:spcAft>
              <a:buFont typeface="Wingdings" pitchFamily="2" charset="2"/>
              <a:buChar char="§"/>
            </a:pPr>
            <a:r>
              <a:rPr lang="en-US" sz="1800" b="1" dirty="0" smtClean="0">
                <a:solidFill>
                  <a:srgbClr val="000000"/>
                </a:solidFill>
              </a:rPr>
              <a:t>Lower Concentration Source</a:t>
            </a:r>
          </a:p>
          <a:p>
            <a:pPr lvl="1">
              <a:spcAft>
                <a:spcPts val="0"/>
              </a:spcAft>
              <a:buFont typeface="Wingdings" pitchFamily="2" charset="2"/>
              <a:buChar char="§"/>
            </a:pPr>
            <a:r>
              <a:rPr lang="en-US" sz="1400" b="1" dirty="0" smtClean="0">
                <a:solidFill>
                  <a:srgbClr val="000000"/>
                </a:solidFill>
              </a:rPr>
              <a:t>Dissolved Groundwater Source</a:t>
            </a:r>
          </a:p>
          <a:p>
            <a:pPr lvl="1">
              <a:spcAft>
                <a:spcPts val="0"/>
              </a:spcAft>
              <a:buFont typeface="Wingdings" pitchFamily="2" charset="2"/>
              <a:buChar char="§"/>
            </a:pPr>
            <a:r>
              <a:rPr lang="en-US" sz="1400" b="1" dirty="0" smtClean="0">
                <a:solidFill>
                  <a:srgbClr val="000000"/>
                </a:solidFill>
              </a:rPr>
              <a:t>Clean Soil Model</a:t>
            </a:r>
          </a:p>
          <a:p>
            <a:pPr lvl="1">
              <a:spcAft>
                <a:spcPts val="0"/>
              </a:spcAft>
              <a:buFont typeface="Wingdings" pitchFamily="2" charset="2"/>
              <a:buChar char="§"/>
            </a:pPr>
            <a:r>
              <a:rPr lang="en-US" sz="1400" b="1" dirty="0" smtClean="0">
                <a:solidFill>
                  <a:srgbClr val="000000"/>
                </a:solidFill>
              </a:rPr>
              <a:t>Lower VOC flux</a:t>
            </a:r>
          </a:p>
          <a:p>
            <a:pPr lvl="1">
              <a:spcAft>
                <a:spcPts val="0"/>
              </a:spcAft>
              <a:buFont typeface="Wingdings" pitchFamily="2" charset="2"/>
              <a:buChar char="§"/>
            </a:pPr>
            <a:r>
              <a:rPr lang="en-US" sz="1400" b="1" dirty="0" smtClean="0">
                <a:solidFill>
                  <a:srgbClr val="000000"/>
                </a:solidFill>
              </a:rPr>
              <a:t>Lower Oxygen Demand</a:t>
            </a:r>
            <a:endParaRPr lang="en-US" sz="1400" b="1" dirty="0">
              <a:solidFill>
                <a:srgbClr val="000000"/>
              </a:solidFill>
            </a:endParaRPr>
          </a:p>
        </p:txBody>
      </p:sp>
      <p:sp>
        <p:nvSpPr>
          <p:cNvPr id="4" name="Content Placeholder 3"/>
          <p:cNvSpPr>
            <a:spLocks noGrp="1"/>
          </p:cNvSpPr>
          <p:nvPr>
            <p:ph sz="half" idx="2"/>
          </p:nvPr>
        </p:nvSpPr>
        <p:spPr>
          <a:xfrm>
            <a:off x="4499992" y="836712"/>
            <a:ext cx="3810000" cy="1269504"/>
          </a:xfrm>
        </p:spPr>
        <p:txBody>
          <a:bodyPr/>
          <a:lstStyle/>
          <a:p>
            <a:pPr>
              <a:spcAft>
                <a:spcPts val="0"/>
              </a:spcAft>
              <a:buFont typeface="Wingdings" pitchFamily="2" charset="2"/>
              <a:buChar char="§"/>
            </a:pPr>
            <a:r>
              <a:rPr lang="en-US" sz="1800" b="1" dirty="0" smtClean="0">
                <a:solidFill>
                  <a:srgbClr val="000000"/>
                </a:solidFill>
              </a:rPr>
              <a:t>Higher Concentration Source</a:t>
            </a:r>
          </a:p>
          <a:p>
            <a:pPr lvl="1">
              <a:spcAft>
                <a:spcPts val="0"/>
              </a:spcAft>
              <a:buFont typeface="Wingdings" pitchFamily="2" charset="2"/>
              <a:buChar char="§"/>
            </a:pPr>
            <a:r>
              <a:rPr lang="en-US" sz="1400" b="1" dirty="0" smtClean="0">
                <a:solidFill>
                  <a:srgbClr val="000000"/>
                </a:solidFill>
              </a:rPr>
              <a:t>LNAPL Source</a:t>
            </a:r>
          </a:p>
          <a:p>
            <a:pPr lvl="1">
              <a:spcAft>
                <a:spcPts val="0"/>
              </a:spcAft>
              <a:buFont typeface="Wingdings" pitchFamily="2" charset="2"/>
              <a:buChar char="§"/>
            </a:pPr>
            <a:r>
              <a:rPr lang="en-US" sz="1400" b="1" dirty="0" smtClean="0">
                <a:solidFill>
                  <a:srgbClr val="000000"/>
                </a:solidFill>
              </a:rPr>
              <a:t>Dirty Soil Model</a:t>
            </a:r>
          </a:p>
          <a:p>
            <a:pPr lvl="1">
              <a:spcAft>
                <a:spcPts val="0"/>
              </a:spcAft>
              <a:buFont typeface="Wingdings" pitchFamily="2" charset="2"/>
              <a:buChar char="§"/>
            </a:pPr>
            <a:r>
              <a:rPr lang="en-US" sz="1400" b="1" dirty="0" smtClean="0">
                <a:solidFill>
                  <a:srgbClr val="000000"/>
                </a:solidFill>
              </a:rPr>
              <a:t>Higher VOC Flux</a:t>
            </a:r>
          </a:p>
          <a:p>
            <a:pPr lvl="1">
              <a:spcAft>
                <a:spcPts val="0"/>
              </a:spcAft>
              <a:buFont typeface="Wingdings" pitchFamily="2" charset="2"/>
              <a:buChar char="§"/>
            </a:pPr>
            <a:r>
              <a:rPr lang="en-US" sz="1400" b="1" dirty="0" smtClean="0">
                <a:solidFill>
                  <a:srgbClr val="000000"/>
                </a:solidFill>
              </a:rPr>
              <a:t>Higher Oxygen Demand</a:t>
            </a:r>
            <a:endParaRPr lang="en-US" sz="1400" b="1" dirty="0">
              <a:solidFill>
                <a:srgbClr val="000000"/>
              </a:solidFill>
            </a:endParaRPr>
          </a:p>
        </p:txBody>
      </p:sp>
      <p:pic>
        <p:nvPicPr>
          <p:cNvPr id="3076" name="Picture 4"/>
          <p:cNvPicPr>
            <a:picLocks noChangeAspect="1" noChangeArrowheads="1"/>
          </p:cNvPicPr>
          <p:nvPr/>
        </p:nvPicPr>
        <p:blipFill>
          <a:blip r:embed="rId3" cstate="print"/>
          <a:srcRect/>
          <a:stretch>
            <a:fillRect/>
          </a:stretch>
        </p:blipFill>
        <p:spPr bwMode="auto">
          <a:xfrm>
            <a:off x="4932040" y="2204864"/>
            <a:ext cx="3344863" cy="4538663"/>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683568" y="2130697"/>
            <a:ext cx="3405187" cy="453866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9"/>
          <p:cNvPicPr>
            <a:picLocks noChangeAspect="1" noChangeArrowheads="1"/>
          </p:cNvPicPr>
          <p:nvPr/>
        </p:nvPicPr>
        <p:blipFill>
          <a:blip r:embed="rId2" cstate="print"/>
          <a:srcRect/>
          <a:stretch>
            <a:fillRect/>
          </a:stretch>
        </p:blipFill>
        <p:spPr bwMode="auto">
          <a:xfrm>
            <a:off x="2987824" y="1988840"/>
            <a:ext cx="2694806" cy="226129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Aerobic Biodegradation in Soils: Factors</a:t>
            </a:r>
            <a:endParaRPr lang="en-US" dirty="0"/>
          </a:p>
        </p:txBody>
      </p:sp>
      <p:sp>
        <p:nvSpPr>
          <p:cNvPr id="6" name="TextBox 5"/>
          <p:cNvSpPr txBox="1"/>
          <p:nvPr/>
        </p:nvSpPr>
        <p:spPr>
          <a:xfrm>
            <a:off x="755576" y="2186424"/>
            <a:ext cx="2932213" cy="1746632"/>
          </a:xfrm>
          <a:prstGeom prst="rect">
            <a:avLst/>
          </a:prstGeom>
          <a:noFill/>
        </p:spPr>
        <p:txBody>
          <a:bodyPr wrap="none" rtlCol="0">
            <a:spAutoFit/>
          </a:bodyPr>
          <a:lstStyle/>
          <a:p>
            <a:pPr>
              <a:lnSpc>
                <a:spcPts val="2100"/>
              </a:lnSpc>
              <a:spcAft>
                <a:spcPts val="300"/>
              </a:spcAft>
            </a:pPr>
            <a:r>
              <a:rPr lang="en-US" sz="2400" b="1" u="sng" dirty="0" smtClean="0">
                <a:solidFill>
                  <a:srgbClr val="000000"/>
                </a:solidFill>
              </a:rPr>
              <a:t>Biomass</a:t>
            </a:r>
          </a:p>
          <a:p>
            <a:pPr>
              <a:lnSpc>
                <a:spcPts val="2100"/>
              </a:lnSpc>
              <a:spcAft>
                <a:spcPts val="0"/>
              </a:spcAft>
            </a:pPr>
            <a:r>
              <a:rPr lang="en-US" b="1" dirty="0" smtClean="0">
                <a:solidFill>
                  <a:srgbClr val="000000"/>
                </a:solidFill>
              </a:rPr>
              <a:t>Concentration</a:t>
            </a:r>
          </a:p>
          <a:p>
            <a:pPr>
              <a:lnSpc>
                <a:spcPts val="2100"/>
              </a:lnSpc>
              <a:spcAft>
                <a:spcPts val="0"/>
              </a:spcAft>
            </a:pPr>
            <a:r>
              <a:rPr lang="en-US" b="1" dirty="0" smtClean="0">
                <a:solidFill>
                  <a:srgbClr val="000000"/>
                </a:solidFill>
              </a:rPr>
              <a:t>Species diversity</a:t>
            </a:r>
          </a:p>
          <a:p>
            <a:pPr>
              <a:lnSpc>
                <a:spcPts val="2100"/>
              </a:lnSpc>
              <a:spcAft>
                <a:spcPts val="0"/>
              </a:spcAft>
            </a:pPr>
            <a:r>
              <a:rPr lang="en-US" b="1" dirty="0" smtClean="0">
                <a:solidFill>
                  <a:srgbClr val="000000"/>
                </a:solidFill>
              </a:rPr>
              <a:t>History (Acclimation)</a:t>
            </a:r>
          </a:p>
          <a:p>
            <a:pPr>
              <a:lnSpc>
                <a:spcPts val="2100"/>
              </a:lnSpc>
              <a:spcAft>
                <a:spcPts val="0"/>
              </a:spcAft>
            </a:pPr>
            <a:r>
              <a:rPr lang="en-US" b="1" dirty="0" smtClean="0">
                <a:solidFill>
                  <a:srgbClr val="000000"/>
                </a:solidFill>
              </a:rPr>
              <a:t>Food to Biomass Ratio </a:t>
            </a:r>
            <a:r>
              <a:rPr lang="en-US" b="1" dirty="0" smtClean="0">
                <a:solidFill>
                  <a:srgbClr val="C00000"/>
                </a:solidFill>
                <a:latin typeface="Symbol" pitchFamily="18" charset="2"/>
              </a:rPr>
              <a:t>·</a:t>
            </a:r>
            <a:r>
              <a:rPr lang="en-US" b="1" dirty="0" smtClean="0">
                <a:solidFill>
                  <a:srgbClr val="000000"/>
                </a:solidFill>
              </a:rPr>
              <a:t> </a:t>
            </a:r>
          </a:p>
          <a:p>
            <a:pPr>
              <a:lnSpc>
                <a:spcPts val="2100"/>
              </a:lnSpc>
              <a:spcAft>
                <a:spcPts val="0"/>
              </a:spcAft>
            </a:pPr>
            <a:r>
              <a:rPr lang="en-US" b="1" dirty="0" smtClean="0">
                <a:solidFill>
                  <a:srgbClr val="000000"/>
                </a:solidFill>
              </a:rPr>
              <a:t>Nutrients</a:t>
            </a:r>
          </a:p>
        </p:txBody>
      </p:sp>
      <p:sp>
        <p:nvSpPr>
          <p:cNvPr id="7" name="TextBox 6"/>
          <p:cNvSpPr txBox="1"/>
          <p:nvPr/>
        </p:nvSpPr>
        <p:spPr>
          <a:xfrm>
            <a:off x="755576" y="1052736"/>
            <a:ext cx="4262705" cy="938719"/>
          </a:xfrm>
          <a:prstGeom prst="rect">
            <a:avLst/>
          </a:prstGeom>
          <a:noFill/>
        </p:spPr>
        <p:txBody>
          <a:bodyPr wrap="none" rtlCol="0">
            <a:spAutoFit/>
          </a:bodyPr>
          <a:lstStyle/>
          <a:p>
            <a:pPr>
              <a:lnSpc>
                <a:spcPts val="2100"/>
              </a:lnSpc>
              <a:spcAft>
                <a:spcPts val="300"/>
              </a:spcAft>
            </a:pPr>
            <a:r>
              <a:rPr lang="en-US" sz="2400" b="1" u="sng" dirty="0" smtClean="0">
                <a:solidFill>
                  <a:srgbClr val="000000"/>
                </a:solidFill>
              </a:rPr>
              <a:t>Food</a:t>
            </a:r>
            <a:r>
              <a:rPr lang="en-US" sz="2400" b="1" dirty="0" smtClean="0">
                <a:solidFill>
                  <a:srgbClr val="000000"/>
                </a:solidFill>
              </a:rPr>
              <a:t> </a:t>
            </a:r>
            <a:r>
              <a:rPr lang="en-US" b="1" dirty="0" smtClean="0">
                <a:solidFill>
                  <a:srgbClr val="000000"/>
                </a:solidFill>
              </a:rPr>
              <a:t>(Substrate)</a:t>
            </a:r>
            <a:endParaRPr lang="en-US" b="1" u="sng" dirty="0" smtClean="0">
              <a:solidFill>
                <a:srgbClr val="000000"/>
              </a:solidFill>
            </a:endParaRPr>
          </a:p>
          <a:p>
            <a:pPr>
              <a:lnSpc>
                <a:spcPts val="2100"/>
              </a:lnSpc>
              <a:spcAft>
                <a:spcPts val="0"/>
              </a:spcAft>
            </a:pPr>
            <a:r>
              <a:rPr lang="en-US" b="1" dirty="0" smtClean="0">
                <a:solidFill>
                  <a:srgbClr val="000000"/>
                </a:solidFill>
              </a:rPr>
              <a:t>Energy for growth and maintenance</a:t>
            </a:r>
          </a:p>
          <a:p>
            <a:pPr>
              <a:lnSpc>
                <a:spcPts val="2100"/>
              </a:lnSpc>
              <a:spcAft>
                <a:spcPts val="0"/>
              </a:spcAft>
            </a:pPr>
            <a:r>
              <a:rPr lang="en-US" b="1" dirty="0" err="1" smtClean="0">
                <a:solidFill>
                  <a:srgbClr val="000000"/>
                </a:solidFill>
              </a:rPr>
              <a:t>Bioavailable</a:t>
            </a:r>
            <a:r>
              <a:rPr lang="en-US" b="1" dirty="0" smtClean="0">
                <a:solidFill>
                  <a:srgbClr val="000000"/>
                </a:solidFill>
              </a:rPr>
              <a:t> (water-phase) </a:t>
            </a:r>
            <a:r>
              <a:rPr lang="en-US" b="1" dirty="0" smtClean="0">
                <a:solidFill>
                  <a:srgbClr val="C00000"/>
                </a:solidFill>
                <a:latin typeface="Symbol" pitchFamily="18" charset="2"/>
              </a:rPr>
              <a:t>·</a:t>
            </a:r>
            <a:r>
              <a:rPr lang="en-US" b="1" dirty="0" smtClean="0">
                <a:solidFill>
                  <a:srgbClr val="000000"/>
                </a:solidFill>
              </a:rPr>
              <a:t> </a:t>
            </a:r>
          </a:p>
        </p:txBody>
      </p:sp>
      <p:sp>
        <p:nvSpPr>
          <p:cNvPr id="8" name="TextBox 7"/>
          <p:cNvSpPr txBox="1"/>
          <p:nvPr/>
        </p:nvSpPr>
        <p:spPr>
          <a:xfrm>
            <a:off x="755576" y="4077072"/>
            <a:ext cx="1444626" cy="669414"/>
          </a:xfrm>
          <a:prstGeom prst="rect">
            <a:avLst/>
          </a:prstGeom>
          <a:noFill/>
        </p:spPr>
        <p:txBody>
          <a:bodyPr wrap="none" rtlCol="0">
            <a:spAutoFit/>
          </a:bodyPr>
          <a:lstStyle/>
          <a:p>
            <a:pPr>
              <a:lnSpc>
                <a:spcPts val="2100"/>
              </a:lnSpc>
              <a:spcAft>
                <a:spcPts val="300"/>
              </a:spcAft>
            </a:pPr>
            <a:r>
              <a:rPr lang="en-US" sz="2400" b="1" u="sng" dirty="0" smtClean="0">
                <a:solidFill>
                  <a:srgbClr val="000000"/>
                </a:solidFill>
              </a:rPr>
              <a:t>Oxygen</a:t>
            </a:r>
          </a:p>
          <a:p>
            <a:pPr>
              <a:lnSpc>
                <a:spcPts val="2100"/>
              </a:lnSpc>
              <a:spcAft>
                <a:spcPts val="0"/>
              </a:spcAft>
            </a:pPr>
            <a:r>
              <a:rPr lang="en-US" b="1" dirty="0" smtClean="0">
                <a:solidFill>
                  <a:srgbClr val="000000"/>
                </a:solidFill>
              </a:rPr>
              <a:t>Presence </a:t>
            </a:r>
            <a:r>
              <a:rPr lang="en-US" b="1" dirty="0" smtClean="0">
                <a:solidFill>
                  <a:srgbClr val="C00000"/>
                </a:solidFill>
                <a:latin typeface="Symbol" pitchFamily="18" charset="2"/>
              </a:rPr>
              <a:t>·</a:t>
            </a:r>
            <a:r>
              <a:rPr lang="en-US" b="1" dirty="0" smtClean="0">
                <a:solidFill>
                  <a:srgbClr val="000000"/>
                </a:solidFill>
              </a:rPr>
              <a:t> </a:t>
            </a:r>
          </a:p>
        </p:txBody>
      </p:sp>
      <p:sp>
        <p:nvSpPr>
          <p:cNvPr id="9" name="TextBox 8"/>
          <p:cNvSpPr txBox="1"/>
          <p:nvPr/>
        </p:nvSpPr>
        <p:spPr>
          <a:xfrm>
            <a:off x="5796136" y="1700808"/>
            <a:ext cx="2880320" cy="2823850"/>
          </a:xfrm>
          <a:prstGeom prst="rect">
            <a:avLst/>
          </a:prstGeom>
          <a:noFill/>
        </p:spPr>
        <p:txBody>
          <a:bodyPr wrap="square" rtlCol="0">
            <a:spAutoFit/>
          </a:bodyPr>
          <a:lstStyle/>
          <a:p>
            <a:pPr>
              <a:lnSpc>
                <a:spcPts val="2100"/>
              </a:lnSpc>
              <a:spcAft>
                <a:spcPts val="300"/>
              </a:spcAft>
            </a:pPr>
            <a:r>
              <a:rPr lang="en-US" sz="2400" b="1" u="sng" dirty="0" smtClean="0">
                <a:solidFill>
                  <a:srgbClr val="000000"/>
                </a:solidFill>
              </a:rPr>
              <a:t>Transport</a:t>
            </a:r>
          </a:p>
          <a:p>
            <a:pPr>
              <a:lnSpc>
                <a:spcPts val="2100"/>
              </a:lnSpc>
              <a:spcAft>
                <a:spcPts val="0"/>
              </a:spcAft>
            </a:pPr>
            <a:r>
              <a:rPr lang="en-US" b="1" dirty="0" smtClean="0">
                <a:solidFill>
                  <a:srgbClr val="000000"/>
                </a:solidFill>
              </a:rPr>
              <a:t>Through bulk soil matrix</a:t>
            </a:r>
          </a:p>
          <a:p>
            <a:pPr>
              <a:lnSpc>
                <a:spcPts val="2100"/>
              </a:lnSpc>
              <a:spcAft>
                <a:spcPts val="0"/>
              </a:spcAft>
            </a:pPr>
            <a:endParaRPr lang="en-US" b="1" dirty="0" smtClean="0">
              <a:solidFill>
                <a:srgbClr val="000000"/>
              </a:solidFill>
            </a:endParaRPr>
          </a:p>
          <a:p>
            <a:pPr>
              <a:lnSpc>
                <a:spcPts val="2100"/>
              </a:lnSpc>
              <a:spcAft>
                <a:spcPts val="0"/>
              </a:spcAft>
            </a:pPr>
            <a:r>
              <a:rPr lang="en-US" b="1" dirty="0" smtClean="0">
                <a:solidFill>
                  <a:srgbClr val="000000"/>
                </a:solidFill>
              </a:rPr>
              <a:t>Diffusion within soil matrix (at and below scale of soil particles) </a:t>
            </a:r>
            <a:r>
              <a:rPr lang="en-US" b="1" dirty="0" smtClean="0">
                <a:solidFill>
                  <a:srgbClr val="C00000"/>
                </a:solidFill>
                <a:latin typeface="Symbol" pitchFamily="18" charset="2"/>
              </a:rPr>
              <a:t>·</a:t>
            </a:r>
            <a:r>
              <a:rPr lang="en-US" b="1" dirty="0" smtClean="0">
                <a:solidFill>
                  <a:srgbClr val="000000"/>
                </a:solidFill>
              </a:rPr>
              <a:t> </a:t>
            </a:r>
          </a:p>
          <a:p>
            <a:pPr>
              <a:lnSpc>
                <a:spcPts val="2100"/>
              </a:lnSpc>
              <a:spcAft>
                <a:spcPts val="0"/>
              </a:spcAft>
            </a:pPr>
            <a:endParaRPr lang="en-US" b="1" dirty="0" smtClean="0">
              <a:solidFill>
                <a:srgbClr val="000000"/>
              </a:solidFill>
            </a:endParaRPr>
          </a:p>
          <a:p>
            <a:pPr>
              <a:lnSpc>
                <a:spcPts val="2100"/>
              </a:lnSpc>
              <a:spcAft>
                <a:spcPts val="0"/>
              </a:spcAft>
            </a:pPr>
            <a:r>
              <a:rPr lang="en-US" b="1" dirty="0" smtClean="0">
                <a:solidFill>
                  <a:srgbClr val="000000"/>
                </a:solidFill>
              </a:rPr>
              <a:t>Between chemical phases (water, soil gas, </a:t>
            </a:r>
            <a:r>
              <a:rPr lang="en-US" b="1" dirty="0" err="1" smtClean="0">
                <a:solidFill>
                  <a:srgbClr val="000000"/>
                </a:solidFill>
              </a:rPr>
              <a:t>sorbed</a:t>
            </a:r>
            <a:r>
              <a:rPr lang="en-US" b="1" dirty="0" smtClean="0">
                <a:solidFill>
                  <a:srgbClr val="000000"/>
                </a:solidFill>
              </a:rPr>
              <a:t>, LNAPL)</a:t>
            </a:r>
          </a:p>
        </p:txBody>
      </p:sp>
      <p:sp>
        <p:nvSpPr>
          <p:cNvPr id="12" name="TextBox 11"/>
          <p:cNvSpPr txBox="1"/>
          <p:nvPr/>
        </p:nvSpPr>
        <p:spPr>
          <a:xfrm>
            <a:off x="755576" y="4869160"/>
            <a:ext cx="3617209" cy="938719"/>
          </a:xfrm>
          <a:prstGeom prst="rect">
            <a:avLst/>
          </a:prstGeom>
          <a:noFill/>
        </p:spPr>
        <p:txBody>
          <a:bodyPr wrap="none" rtlCol="0">
            <a:spAutoFit/>
          </a:bodyPr>
          <a:lstStyle/>
          <a:p>
            <a:pPr>
              <a:lnSpc>
                <a:spcPts val="2100"/>
              </a:lnSpc>
              <a:spcAft>
                <a:spcPts val="300"/>
              </a:spcAft>
            </a:pPr>
            <a:r>
              <a:rPr lang="en-US" sz="2400" b="1" u="sng" dirty="0" smtClean="0">
                <a:solidFill>
                  <a:srgbClr val="000000"/>
                </a:solidFill>
              </a:rPr>
              <a:t>Inhibition</a:t>
            </a:r>
          </a:p>
          <a:p>
            <a:pPr>
              <a:lnSpc>
                <a:spcPts val="2100"/>
              </a:lnSpc>
              <a:spcAft>
                <a:spcPts val="0"/>
              </a:spcAft>
            </a:pPr>
            <a:r>
              <a:rPr lang="en-US" b="1" dirty="0" smtClean="0">
                <a:solidFill>
                  <a:srgbClr val="000000"/>
                </a:solidFill>
              </a:rPr>
              <a:t>Absence of Moisture  </a:t>
            </a:r>
            <a:r>
              <a:rPr lang="en-US" b="1" dirty="0" smtClean="0">
                <a:solidFill>
                  <a:srgbClr val="C00000"/>
                </a:solidFill>
                <a:latin typeface="Symbol" pitchFamily="18" charset="2"/>
              </a:rPr>
              <a:t>·</a:t>
            </a:r>
            <a:r>
              <a:rPr lang="en-US" b="1" dirty="0" smtClean="0">
                <a:solidFill>
                  <a:srgbClr val="000000"/>
                </a:solidFill>
              </a:rPr>
              <a:t> </a:t>
            </a:r>
          </a:p>
          <a:p>
            <a:pPr>
              <a:lnSpc>
                <a:spcPts val="2100"/>
              </a:lnSpc>
              <a:spcAft>
                <a:spcPts val="0"/>
              </a:spcAft>
            </a:pPr>
            <a:r>
              <a:rPr lang="en-US" b="1" dirty="0" smtClean="0">
                <a:solidFill>
                  <a:srgbClr val="000000"/>
                </a:solidFill>
              </a:rPr>
              <a:t>Toxic Intermediate Compounds</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Exponential Decay: Data Analysis &amp; Scaling</a:t>
            </a:r>
            <a:endParaRPr lang="en-US" dirty="0"/>
          </a:p>
        </p:txBody>
      </p:sp>
      <p:pic>
        <p:nvPicPr>
          <p:cNvPr id="91138" name="Picture 2"/>
          <p:cNvPicPr>
            <a:picLocks noChangeAspect="1" noChangeArrowheads="1"/>
          </p:cNvPicPr>
          <p:nvPr/>
        </p:nvPicPr>
        <p:blipFill>
          <a:blip r:embed="rId4" cstate="print"/>
          <a:srcRect/>
          <a:stretch>
            <a:fillRect/>
          </a:stretch>
        </p:blipFill>
        <p:spPr bwMode="auto">
          <a:xfrm>
            <a:off x="179512" y="1916832"/>
            <a:ext cx="8075670" cy="3960440"/>
          </a:xfrm>
          <a:prstGeom prst="rect">
            <a:avLst/>
          </a:prstGeom>
          <a:noFill/>
          <a:ln w="9525">
            <a:noFill/>
            <a:miter lim="800000"/>
            <a:headEnd/>
            <a:tailEnd/>
          </a:ln>
          <a:effectLst/>
        </p:spPr>
      </p:pic>
      <p:graphicFrame>
        <p:nvGraphicFramePr>
          <p:cNvPr id="9" name="Object 10"/>
          <p:cNvGraphicFramePr>
            <a:graphicFrameLocks noChangeAspect="1"/>
          </p:cNvGraphicFramePr>
          <p:nvPr/>
        </p:nvGraphicFramePr>
        <p:xfrm>
          <a:off x="1907704" y="2510854"/>
          <a:ext cx="1690688" cy="846138"/>
        </p:xfrm>
        <a:graphic>
          <a:graphicData uri="http://schemas.openxmlformats.org/presentationml/2006/ole">
            <mc:AlternateContent xmlns:mc="http://schemas.openxmlformats.org/markup-compatibility/2006">
              <mc:Choice xmlns:v="urn:schemas-microsoft-com:vml" Requires="v">
                <p:oleObj spid="_x0000_s51204" name="Equation" r:id="rId5" imgW="1015559" imgH="495085" progId="Equation.3">
                  <p:embed/>
                </p:oleObj>
              </mc:Choice>
              <mc:Fallback>
                <p:oleObj name="Equation" r:id="rId5" imgW="1015559" imgH="495085"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2510854"/>
                        <a:ext cx="1690688"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nvGraphicFramePr>
        <p:xfrm>
          <a:off x="2051720" y="1446609"/>
          <a:ext cx="1517650" cy="830263"/>
        </p:xfrm>
        <a:graphic>
          <a:graphicData uri="http://schemas.openxmlformats.org/presentationml/2006/ole">
            <mc:AlternateContent xmlns:mc="http://schemas.openxmlformats.org/markup-compatibility/2006">
              <mc:Choice xmlns:v="urn:schemas-microsoft-com:vml" Requires="v">
                <p:oleObj spid="_x0000_s51205" name="Equation" r:id="rId7" imgW="914400" imgH="482600" progId="Equation.3">
                  <p:embed/>
                </p:oleObj>
              </mc:Choice>
              <mc:Fallback>
                <p:oleObj name="Equation" r:id="rId7" imgW="914400" imgH="482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720" y="1446609"/>
                        <a:ext cx="1517650"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187624" y="2492896"/>
            <a:ext cx="2520280" cy="93610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87624" y="1412776"/>
            <a:ext cx="2520280" cy="93610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bwMode="auto">
          <a:xfrm>
            <a:off x="1187625" y="1412776"/>
            <a:ext cx="2520280" cy="46241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5113" marR="0" lvl="0" indent="-265113" defTabSz="914400" rtl="0" eaLnBrk="0" fontAlgn="base" latinLnBrk="0" hangingPunct="0">
              <a:lnSpc>
                <a:spcPct val="120000"/>
              </a:lnSpc>
              <a:spcBef>
                <a:spcPct val="0"/>
              </a:spcBef>
              <a:spcAft>
                <a:spcPts val="600"/>
              </a:spcAft>
              <a:buClr>
                <a:schemeClr val="accent2"/>
              </a:buClr>
              <a:buSzPct val="75000"/>
              <a:buFontTx/>
              <a:buNone/>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 time</a:t>
            </a:r>
          </a:p>
        </p:txBody>
      </p:sp>
      <p:sp>
        <p:nvSpPr>
          <p:cNvPr id="14" name="Text Placeholder 3"/>
          <p:cNvSpPr txBox="1">
            <a:spLocks/>
          </p:cNvSpPr>
          <p:nvPr/>
        </p:nvSpPr>
        <p:spPr bwMode="auto">
          <a:xfrm>
            <a:off x="1187625" y="2492896"/>
            <a:ext cx="2520280" cy="46241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5113" marR="0" lvl="0" indent="-265113" defTabSz="914400" rtl="0" eaLnBrk="0" fontAlgn="base" latinLnBrk="0" hangingPunct="0">
              <a:lnSpc>
                <a:spcPct val="120000"/>
              </a:lnSpc>
              <a:spcBef>
                <a:spcPct val="0"/>
              </a:spcBef>
              <a:spcAft>
                <a:spcPts val="600"/>
              </a:spcAft>
              <a:buClr>
                <a:schemeClr val="accent2"/>
              </a:buClr>
              <a:buSzPct val="75000"/>
              <a:buFontTx/>
              <a:buNone/>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 space</a:t>
            </a:r>
          </a:p>
        </p:txBody>
      </p:sp>
      <p:sp>
        <p:nvSpPr>
          <p:cNvPr id="15" name="Rectangle 14"/>
          <p:cNvSpPr/>
          <p:nvPr/>
        </p:nvSpPr>
        <p:spPr>
          <a:xfrm>
            <a:off x="3923928" y="3645024"/>
            <a:ext cx="4680520" cy="1200329"/>
          </a:xfrm>
          <a:prstGeom prst="rect">
            <a:avLst/>
          </a:prstGeom>
        </p:spPr>
        <p:txBody>
          <a:bodyPr wrap="square">
            <a:spAutoFit/>
          </a:bodyPr>
          <a:lstStyle/>
          <a:p>
            <a:r>
              <a:rPr lang="en-US" dirty="0" err="1" smtClean="0">
                <a:solidFill>
                  <a:srgbClr val="000000"/>
                </a:solidFill>
                <a:latin typeface="Symbol" pitchFamily="18" charset="2"/>
              </a:rPr>
              <a:t>q</a:t>
            </a:r>
            <a:r>
              <a:rPr lang="en-US" baseline="-25000" dirty="0" err="1" smtClean="0">
                <a:solidFill>
                  <a:srgbClr val="000000"/>
                </a:solidFill>
              </a:rPr>
              <a:t>w</a:t>
            </a:r>
            <a:r>
              <a:rPr lang="en-US" dirty="0" smtClean="0">
                <a:solidFill>
                  <a:srgbClr val="000000"/>
                </a:solidFill>
              </a:rPr>
              <a:t> - soil moisture; </a:t>
            </a:r>
            <a:r>
              <a:rPr lang="en-US" dirty="0" err="1" smtClean="0">
                <a:solidFill>
                  <a:srgbClr val="000000"/>
                </a:solidFill>
              </a:rPr>
              <a:t>k</a:t>
            </a:r>
            <a:r>
              <a:rPr lang="en-US" baseline="-25000" dirty="0" err="1" smtClean="0">
                <a:solidFill>
                  <a:srgbClr val="000000"/>
                </a:solidFill>
              </a:rPr>
              <a:t>w</a:t>
            </a:r>
            <a:r>
              <a:rPr lang="en-US" dirty="0" smtClean="0">
                <a:solidFill>
                  <a:srgbClr val="000000"/>
                </a:solidFill>
              </a:rPr>
              <a:t> - first-order water phase rate; </a:t>
            </a:r>
            <a:r>
              <a:rPr lang="en-US" dirty="0" err="1" smtClean="0">
                <a:solidFill>
                  <a:srgbClr val="000000"/>
                </a:solidFill>
              </a:rPr>
              <a:t>D</a:t>
            </a:r>
            <a:r>
              <a:rPr lang="en-US" baseline="-25000" dirty="0" err="1" smtClean="0">
                <a:solidFill>
                  <a:srgbClr val="000000"/>
                </a:solidFill>
              </a:rPr>
              <a:t>eff</a:t>
            </a:r>
            <a:r>
              <a:rPr lang="en-US" dirty="0" smtClean="0">
                <a:solidFill>
                  <a:srgbClr val="000000"/>
                </a:solidFill>
              </a:rPr>
              <a:t> - effective diffusion coefficient, H  - Henry’s law coefficient; R - soil/vapor partition</a:t>
            </a:r>
            <a:endParaRPr lang="en-US" dirty="0">
              <a:solidFill>
                <a:srgbClr val="000000"/>
              </a:solidFill>
            </a:endParaRPr>
          </a:p>
        </p:txBody>
      </p:sp>
      <p:sp>
        <p:nvSpPr>
          <p:cNvPr id="16" name="Text Placeholder 2"/>
          <p:cNvSpPr>
            <a:spLocks noGrp="1"/>
          </p:cNvSpPr>
          <p:nvPr>
            <p:ph type="body" sz="quarter" idx="10"/>
          </p:nvPr>
        </p:nvSpPr>
        <p:spPr>
          <a:xfrm>
            <a:off x="3995936" y="1196752"/>
            <a:ext cx="4392488" cy="2304256"/>
          </a:xfrm>
        </p:spPr>
        <p:txBody>
          <a:bodyPr/>
          <a:lstStyle/>
          <a:p>
            <a:pPr>
              <a:spcAft>
                <a:spcPts val="0"/>
              </a:spcAft>
            </a:pPr>
            <a:r>
              <a:rPr lang="en-US" b="1" dirty="0" smtClean="0">
                <a:solidFill>
                  <a:srgbClr val="000000"/>
                </a:solidFill>
              </a:rPr>
              <a:t>Simple solutions (exponential decay) apply in some simplified geometries</a:t>
            </a:r>
          </a:p>
          <a:p>
            <a:pPr>
              <a:spcAft>
                <a:spcPts val="0"/>
              </a:spcAft>
            </a:pPr>
            <a:r>
              <a:rPr lang="en-US" b="1" dirty="0" smtClean="0">
                <a:solidFill>
                  <a:srgbClr val="000000"/>
                </a:solidFill>
              </a:rPr>
              <a:t>Other solutions (algebraic, numerical) also used.</a:t>
            </a:r>
          </a:p>
          <a:p>
            <a:pPr>
              <a:spcAft>
                <a:spcPts val="0"/>
              </a:spcAft>
            </a:pPr>
            <a:r>
              <a:rPr lang="en-US" b="1" dirty="0" smtClean="0">
                <a:solidFill>
                  <a:srgbClr val="000000"/>
                </a:solidFill>
              </a:rPr>
              <a:t>Published and available rates defined or re-defined in terms of </a:t>
            </a:r>
            <a:r>
              <a:rPr lang="en-US" b="1" dirty="0" err="1" smtClean="0">
                <a:solidFill>
                  <a:srgbClr val="000000"/>
                </a:solidFill>
              </a:rPr>
              <a:t>k</a:t>
            </a:r>
            <a:r>
              <a:rPr lang="en-US" b="1" baseline="-25000" dirty="0" err="1" smtClean="0">
                <a:solidFill>
                  <a:srgbClr val="000000"/>
                </a:solidFill>
              </a:rPr>
              <a:t>w</a:t>
            </a:r>
            <a:r>
              <a:rPr lang="en-US" b="1" dirty="0" smtClean="0">
                <a:solidFill>
                  <a:srgbClr val="000000"/>
                </a:solidFill>
              </a:rPr>
              <a:t>.</a:t>
            </a:r>
          </a:p>
        </p:txBody>
      </p:sp>
      <p:sp>
        <p:nvSpPr>
          <p:cNvPr id="17" name="TextBox 16"/>
          <p:cNvSpPr txBox="1"/>
          <p:nvPr/>
        </p:nvSpPr>
        <p:spPr>
          <a:xfrm>
            <a:off x="2195736" y="6021288"/>
            <a:ext cx="4520789" cy="340991"/>
          </a:xfrm>
          <a:prstGeom prst="rect">
            <a:avLst/>
          </a:prstGeom>
          <a:noFill/>
        </p:spPr>
        <p:txBody>
          <a:bodyPr wrap="none" rtlCol="0">
            <a:spAutoFit/>
          </a:bodyPr>
          <a:lstStyle/>
          <a:p>
            <a:pPr>
              <a:lnSpc>
                <a:spcPts val="2100"/>
              </a:lnSpc>
              <a:spcAft>
                <a:spcPts val="1200"/>
              </a:spcAft>
            </a:pPr>
            <a:r>
              <a:rPr lang="en-US" sz="1600" b="1" i="1" dirty="0" smtClean="0">
                <a:solidFill>
                  <a:srgbClr val="C00000"/>
                </a:solidFill>
              </a:rPr>
              <a:t>other conditions similar: aerobic throughout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27984" y="836712"/>
            <a:ext cx="3960440" cy="1368152"/>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Unicode MS" pitchFamily="34" charset="-128"/>
              </a:rPr>
              <a:t>Results: Aerobic Petroleum Biodegradation Rates in Soil</a:t>
            </a:r>
            <a:br>
              <a:rPr lang="en-US" dirty="0" smtClean="0">
                <a:latin typeface="Arial Unicode MS" pitchFamily="34" charset="-128"/>
              </a:rPr>
            </a:br>
            <a:endParaRPr lang="en-US" dirty="0"/>
          </a:p>
        </p:txBody>
      </p:sp>
      <p:sp>
        <p:nvSpPr>
          <p:cNvPr id="6" name="Rectangle 5"/>
          <p:cNvSpPr/>
          <p:nvPr/>
        </p:nvSpPr>
        <p:spPr>
          <a:xfrm>
            <a:off x="4499992" y="1484784"/>
            <a:ext cx="367240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9992" y="1556792"/>
            <a:ext cx="3720890" cy="364331"/>
          </a:xfrm>
          <a:prstGeom prst="rect">
            <a:avLst/>
          </a:prstGeom>
          <a:noFill/>
        </p:spPr>
        <p:txBody>
          <a:bodyPr wrap="none" rtlCol="0">
            <a:spAutoFit/>
          </a:bodyPr>
          <a:lstStyle/>
          <a:p>
            <a:pPr>
              <a:lnSpc>
                <a:spcPts val="2100"/>
              </a:lnSpc>
              <a:spcAft>
                <a:spcPts val="1200"/>
              </a:spcAft>
            </a:pPr>
            <a:r>
              <a:rPr lang="en-US" sz="2400" b="1" dirty="0" err="1" smtClean="0">
                <a:solidFill>
                  <a:srgbClr val="000000"/>
                </a:solidFill>
              </a:rPr>
              <a:t>k</a:t>
            </a:r>
            <a:r>
              <a:rPr lang="en-US" sz="2400" b="1" baseline="-25000" dirty="0" err="1" smtClean="0">
                <a:solidFill>
                  <a:srgbClr val="000000"/>
                </a:solidFill>
              </a:rPr>
              <a:t>w</a:t>
            </a:r>
            <a:r>
              <a:rPr lang="en-US" sz="2400" b="1" dirty="0" smtClean="0">
                <a:solidFill>
                  <a:srgbClr val="000000"/>
                </a:solidFill>
              </a:rPr>
              <a:t> = 0.48 /hr (0.08 to 3.0)</a:t>
            </a:r>
          </a:p>
        </p:txBody>
      </p:sp>
      <p:sp>
        <p:nvSpPr>
          <p:cNvPr id="7" name="TextBox 6"/>
          <p:cNvSpPr txBox="1"/>
          <p:nvPr/>
        </p:nvSpPr>
        <p:spPr>
          <a:xfrm>
            <a:off x="4572000" y="980728"/>
            <a:ext cx="2497800" cy="340991"/>
          </a:xfrm>
          <a:prstGeom prst="rect">
            <a:avLst/>
          </a:prstGeom>
          <a:noFill/>
        </p:spPr>
        <p:txBody>
          <a:bodyPr wrap="none" rtlCol="0">
            <a:spAutoFit/>
          </a:bodyPr>
          <a:lstStyle/>
          <a:p>
            <a:pPr>
              <a:lnSpc>
                <a:spcPts val="2100"/>
              </a:lnSpc>
              <a:spcAft>
                <a:spcPts val="1200"/>
              </a:spcAft>
            </a:pPr>
            <a:r>
              <a:rPr lang="en-US" sz="1600" b="1" dirty="0" smtClean="0">
                <a:solidFill>
                  <a:srgbClr val="000000"/>
                </a:solidFill>
              </a:rPr>
              <a:t>Aromatic Hydrocarbons</a:t>
            </a:r>
          </a:p>
        </p:txBody>
      </p:sp>
      <p:sp>
        <p:nvSpPr>
          <p:cNvPr id="9" name="Rectangle 8"/>
          <p:cNvSpPr/>
          <p:nvPr/>
        </p:nvSpPr>
        <p:spPr>
          <a:xfrm>
            <a:off x="4427984" y="2924944"/>
            <a:ext cx="3528392" cy="1368152"/>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99992" y="2996952"/>
            <a:ext cx="3384376"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99992" y="3068960"/>
            <a:ext cx="3379451" cy="361637"/>
          </a:xfrm>
          <a:prstGeom prst="rect">
            <a:avLst/>
          </a:prstGeom>
          <a:noFill/>
        </p:spPr>
        <p:txBody>
          <a:bodyPr wrap="none" rtlCol="0">
            <a:spAutoFit/>
          </a:bodyPr>
          <a:lstStyle/>
          <a:p>
            <a:pPr>
              <a:lnSpc>
                <a:spcPts val="2100"/>
              </a:lnSpc>
              <a:spcAft>
                <a:spcPts val="1200"/>
              </a:spcAft>
            </a:pPr>
            <a:r>
              <a:rPr lang="en-US" sz="2400" b="1" dirty="0" err="1" smtClean="0">
                <a:solidFill>
                  <a:srgbClr val="000000"/>
                </a:solidFill>
              </a:rPr>
              <a:t>k</a:t>
            </a:r>
            <a:r>
              <a:rPr lang="en-US" sz="2400" b="1" baseline="-25000" dirty="0" err="1" smtClean="0">
                <a:solidFill>
                  <a:srgbClr val="000000"/>
                </a:solidFill>
              </a:rPr>
              <a:t>w</a:t>
            </a:r>
            <a:r>
              <a:rPr lang="en-US" sz="2400" b="1" dirty="0" smtClean="0">
                <a:solidFill>
                  <a:srgbClr val="000000"/>
                </a:solidFill>
              </a:rPr>
              <a:t> = 40 /hr (7.8 to 205)</a:t>
            </a:r>
          </a:p>
        </p:txBody>
      </p:sp>
      <p:sp>
        <p:nvSpPr>
          <p:cNvPr id="12" name="TextBox 11"/>
          <p:cNvSpPr txBox="1"/>
          <p:nvPr/>
        </p:nvSpPr>
        <p:spPr>
          <a:xfrm>
            <a:off x="4644008" y="3717032"/>
            <a:ext cx="2497800" cy="340991"/>
          </a:xfrm>
          <a:prstGeom prst="rect">
            <a:avLst/>
          </a:prstGeom>
          <a:noFill/>
        </p:spPr>
        <p:txBody>
          <a:bodyPr wrap="none" rtlCol="0">
            <a:spAutoFit/>
          </a:bodyPr>
          <a:lstStyle/>
          <a:p>
            <a:pPr>
              <a:lnSpc>
                <a:spcPts val="2100"/>
              </a:lnSpc>
              <a:spcAft>
                <a:spcPts val="1200"/>
              </a:spcAft>
            </a:pPr>
            <a:r>
              <a:rPr lang="en-US" sz="1600" b="1" dirty="0" smtClean="0">
                <a:solidFill>
                  <a:srgbClr val="000000"/>
                </a:solidFill>
              </a:rPr>
              <a:t>Aliphatic Hydrocarbons</a:t>
            </a:r>
          </a:p>
        </p:txBody>
      </p:sp>
      <p:pic>
        <p:nvPicPr>
          <p:cNvPr id="66563" name="Picture 3"/>
          <p:cNvPicPr>
            <a:picLocks noChangeAspect="1" noChangeArrowheads="1"/>
          </p:cNvPicPr>
          <p:nvPr/>
        </p:nvPicPr>
        <p:blipFill>
          <a:blip r:embed="rId3" cstate="print"/>
          <a:srcRect/>
          <a:stretch>
            <a:fillRect/>
          </a:stretch>
        </p:blipFill>
        <p:spPr bwMode="auto">
          <a:xfrm>
            <a:off x="4426286" y="5462502"/>
            <a:ext cx="2593986" cy="774810"/>
          </a:xfrm>
          <a:prstGeom prst="rect">
            <a:avLst/>
          </a:prstGeom>
          <a:noFill/>
          <a:ln w="9525">
            <a:noFill/>
            <a:miter lim="800000"/>
            <a:headEnd/>
            <a:tailEnd/>
          </a:ln>
          <a:effectLst/>
        </p:spPr>
      </p:pic>
      <p:pic>
        <p:nvPicPr>
          <p:cNvPr id="96257" name="Picture 1"/>
          <p:cNvPicPr>
            <a:picLocks noChangeAspect="1" noChangeArrowheads="1"/>
          </p:cNvPicPr>
          <p:nvPr/>
        </p:nvPicPr>
        <p:blipFill>
          <a:blip r:embed="rId4" cstate="print"/>
          <a:srcRect/>
          <a:stretch>
            <a:fillRect/>
          </a:stretch>
        </p:blipFill>
        <p:spPr bwMode="auto">
          <a:xfrm>
            <a:off x="179512" y="764704"/>
            <a:ext cx="4181777" cy="60595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references</a:t>
            </a:r>
            <a:endParaRPr lang="en-US" dirty="0"/>
          </a:p>
        </p:txBody>
      </p:sp>
      <p:sp>
        <p:nvSpPr>
          <p:cNvPr id="3" name="Text Placeholder 2"/>
          <p:cNvSpPr>
            <a:spLocks noGrp="1"/>
          </p:cNvSpPr>
          <p:nvPr>
            <p:ph type="body" sz="quarter" idx="10"/>
          </p:nvPr>
        </p:nvSpPr>
        <p:spPr>
          <a:xfrm>
            <a:off x="251520" y="908720"/>
            <a:ext cx="8424936" cy="504056"/>
          </a:xfrm>
        </p:spPr>
        <p:txBody>
          <a:bodyPr/>
          <a:lstStyle/>
          <a:p>
            <a:r>
              <a:rPr lang="en-US" b="1" dirty="0" smtClean="0">
                <a:solidFill>
                  <a:srgbClr val="000000"/>
                </a:solidFill>
              </a:rPr>
              <a:t>Field Data, Diffusive and </a:t>
            </a:r>
            <a:r>
              <a:rPr lang="en-US" b="1" dirty="0" err="1" smtClean="0">
                <a:solidFill>
                  <a:srgbClr val="000000"/>
                </a:solidFill>
              </a:rPr>
              <a:t>Advective</a:t>
            </a:r>
            <a:r>
              <a:rPr lang="en-US" b="1" dirty="0" smtClean="0">
                <a:solidFill>
                  <a:srgbClr val="000000"/>
                </a:solidFill>
              </a:rPr>
              <a:t> Columns, Batch Microcosms</a:t>
            </a:r>
          </a:p>
        </p:txBody>
      </p:sp>
      <p:sp>
        <p:nvSpPr>
          <p:cNvPr id="64513" name="Rectangle 1"/>
          <p:cNvSpPr>
            <a:spLocks noChangeArrowheads="1"/>
          </p:cNvSpPr>
          <p:nvPr/>
        </p:nvSpPr>
        <p:spPr bwMode="auto">
          <a:xfrm>
            <a:off x="0" y="1268760"/>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Field studies</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Christophersen</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M.,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Contaminant Hydrogeology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2005</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81, 1-33.</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2. Fischer, M. L.,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1996</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30, 10, 2948–2957.</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3. Hers, I.,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Contaminant Hydrology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2000</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46, 233-264.</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4.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Höhener</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P.,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Contaminant Hydrology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2006</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88, 337-358.</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5. Lahvis, M. A.,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Water Resources Research</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1999</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35, 3, 753-765.</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6.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Lundegard</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P. D.,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2008</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Web 07/03/2008.</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Diffusive soil columns and </a:t>
            </a:r>
            <a:r>
              <a:rPr kumimoji="0" lang="en-US" sz="1200" b="1"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lysimeters</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7. Andersen, R. G.,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2008</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42, 2575–2581.</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8. DeVaull, G. E., et al., Shell Oil Company, Houston.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1997</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9.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Höhener</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P., C.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Contaminant Hydrology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2003</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66, 93-115.</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10. Jin, Y., T.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of Contaminant Hydrology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1994</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17, 111-127.</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11.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Pasteris</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G.,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2002</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36, 30-39.</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Advective</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 columns</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12.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Salanitro</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J. P., M. M. Western, Shell Development Company, Houston.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1990</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TPR WRC 301-89.</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13. Moyer, E. E., PhD Thesis, University of Massachusetts,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1993</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14. Moyer, E. E., et al., in In Situ Aeration: Air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Sparging</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Bioventing</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and Related Remediation Processes, R. E. Hinchee, et al, eds., (Battelle Press, Columbus),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1995</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Microcosm studies</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15.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Chanton</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J., et al., at: PERF Hydrocarbon Vapor Workshop, January 28-29,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2004</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Brea, CA. </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16.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Einola</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J. M.,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Soil Biology &amp; Biochemistry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2007</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39, 1156–1164.</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17. Fischer, M. L.,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1996</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30 (10), pp 2948–2957.</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18. Holman, H. Y.; Tsang, Y. W., in In Situ Aeration: Air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Sparging</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Bioventing</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and Related Bioremediation Processes, R. E. Hinchee, et al, eds., (Battelle Press, Columbus), 1995, 323-332.</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19.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Ostendorf</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D. W.,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Environ. Sci. Technol.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2007</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41, 2343-2349.</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20.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Salanitro</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J. P., Western, M. M., Shell Development Company, Houston,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1988</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TPR WRC 161-88.</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21.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Salanitro</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J. P; Williams, M. P.; Shell Development Company, Houston,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1993</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WTC RAB 4-93.</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22.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Scheutz</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C.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J. Environ. Qual.</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2004</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33:61-71.</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23. </a:t>
            </a:r>
            <a:r>
              <a:rPr kumimoji="0" lang="en-US" sz="1200" b="0" i="0" u="none" strike="noStrike" cap="none" normalizeH="0" baseline="0" dirty="0" err="1" smtClean="0">
                <a:ln>
                  <a:noFill/>
                </a:ln>
                <a:solidFill>
                  <a:srgbClr val="000000"/>
                </a:solidFill>
                <a:effectLst/>
                <a:latin typeface="Calibri" pitchFamily="34" charset="0"/>
                <a:ea typeface="SimSun" pitchFamily="2" charset="-122"/>
                <a:cs typeface="Arial" pitchFamily="34" charset="0"/>
              </a:rPr>
              <a:t>Toccalino</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P. L., et al., </a:t>
            </a:r>
            <a:r>
              <a:rPr kumimoji="0" lang="en-US" sz="1200" b="0" i="1" u="none" strike="noStrike" cap="none" normalizeH="0" baseline="0" dirty="0" smtClean="0">
                <a:ln>
                  <a:noFill/>
                </a:ln>
                <a:solidFill>
                  <a:srgbClr val="000000"/>
                </a:solidFill>
                <a:effectLst/>
                <a:latin typeface="Calibri" pitchFamily="34" charset="0"/>
                <a:ea typeface="SimSun" pitchFamily="2" charset="-122"/>
                <a:cs typeface="Arial" pitchFamily="34" charset="0"/>
              </a:rPr>
              <a:t>Applied and Environmental Microbiology</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Sept. </a:t>
            </a:r>
            <a:r>
              <a:rPr kumimoji="0" lang="en-US" sz="1200" b="1" i="0" u="none" strike="noStrike" cap="none" normalizeH="0" baseline="0" dirty="0" smtClean="0">
                <a:ln>
                  <a:noFill/>
                </a:ln>
                <a:solidFill>
                  <a:srgbClr val="000000"/>
                </a:solidFill>
                <a:effectLst/>
                <a:latin typeface="Calibri" pitchFamily="34" charset="0"/>
                <a:ea typeface="SimSun" pitchFamily="2" charset="-122"/>
                <a:cs typeface="Arial" pitchFamily="34" charset="0"/>
              </a:rPr>
              <a:t>1993</a:t>
            </a:r>
            <a:r>
              <a:rPr kumimoji="0" lang="en-US" sz="1200" b="0" i="0" u="none" strike="noStrike" cap="none" normalizeH="0" baseline="0" dirty="0" smtClean="0">
                <a:ln>
                  <a:noFill/>
                </a:ln>
                <a:solidFill>
                  <a:srgbClr val="000000"/>
                </a:solidFill>
                <a:effectLst/>
                <a:latin typeface="Calibri" pitchFamily="34" charset="0"/>
                <a:ea typeface="SimSun" pitchFamily="2" charset="-122"/>
                <a:cs typeface="Arial" pitchFamily="34" charset="0"/>
              </a:rPr>
              <a:t>, 2977-2983.</a:t>
            </a: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Kinetic Data and Application</a:t>
            </a:r>
            <a:endParaRPr lang="en-US" dirty="0"/>
          </a:p>
        </p:txBody>
      </p:sp>
      <p:sp>
        <p:nvSpPr>
          <p:cNvPr id="4" name="Text Placeholder 6"/>
          <p:cNvSpPr txBox="1">
            <a:spLocks/>
          </p:cNvSpPr>
          <p:nvPr/>
        </p:nvSpPr>
        <p:spPr>
          <a:xfrm>
            <a:off x="467544" y="4509120"/>
            <a:ext cx="7772400" cy="2088232"/>
          </a:xfrm>
          <a:prstGeom prst="rect">
            <a:avLst/>
          </a:prstGeom>
        </p:spPr>
        <p:txBody>
          <a:bodyPr/>
          <a:lstStyle/>
          <a:p>
            <a:pPr marL="265113" marR="0" lvl="0" indent="-265113" algn="l" defTabSz="914400" rtl="0" eaLnBrk="0" fontAlgn="base" latinLnBrk="0" hangingPunct="0">
              <a:lnSpc>
                <a:spcPct val="140000"/>
              </a:lnSpc>
              <a:spcBef>
                <a:spcPct val="0"/>
              </a:spcBef>
              <a:spcAft>
                <a:spcPts val="0"/>
              </a:spcAft>
              <a:buClr>
                <a:schemeClr val="accent2"/>
              </a:buClr>
              <a:buSzPct val="75000"/>
              <a:buFontTx/>
              <a:buBlip>
                <a:blip r:embed="rId3"/>
              </a:buBlip>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Tabulated Rates Okay for Most </a:t>
            </a:r>
            <a:r>
              <a:rPr kumimoji="0" lang="en-US" sz="2000" b="1" i="0" u="none" strike="noStrike" kern="1200" cap="none" spc="0" normalizeH="0" baseline="0" noProof="0" dirty="0" err="1" smtClean="0">
                <a:ln>
                  <a:noFill/>
                </a:ln>
                <a:solidFill>
                  <a:srgbClr val="000000"/>
                </a:solidFill>
                <a:effectLst/>
                <a:uLnTx/>
                <a:uFillTx/>
                <a:latin typeface="+mn-lt"/>
                <a:ea typeface="+mn-ea"/>
                <a:cs typeface="+mn-cs"/>
              </a:rPr>
              <a:t>Vadose</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 Zone Soils</a:t>
            </a:r>
          </a:p>
          <a:p>
            <a:pPr marL="265113" lvl="0" indent="-265113" eaLnBrk="0" hangingPunct="0">
              <a:lnSpc>
                <a:spcPct val="140000"/>
              </a:lnSpc>
              <a:spcAft>
                <a:spcPts val="0"/>
              </a:spcAft>
              <a:buClr>
                <a:schemeClr val="accent2"/>
              </a:buClr>
              <a:buSzPct val="75000"/>
              <a:buBlip>
                <a:blip r:embed="rId3"/>
              </a:buBlip>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Maybe Not:  Near active vapor pumping points, capillary fringe,</a:t>
            </a:r>
            <a:r>
              <a:rPr lang="en-US" sz="2000" b="1" dirty="0" smtClean="0">
                <a:solidFill>
                  <a:srgbClr val="000000"/>
                </a:solidFill>
                <a:latin typeface="+mn-lt"/>
                <a:cs typeface="+mn-cs"/>
              </a:rPr>
              <a:t> water-saturated soils, high NAPL loading. Due to:  </a:t>
            </a:r>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a:p>
            <a:pPr marL="722313" lvl="1" indent="-265113" eaLnBrk="0" hangingPunct="0">
              <a:lnSpc>
                <a:spcPct val="140000"/>
              </a:lnSpc>
              <a:spcAft>
                <a:spcPts val="0"/>
              </a:spcAft>
              <a:buClr>
                <a:schemeClr val="accent2"/>
              </a:buClr>
              <a:buSzPct val="75000"/>
              <a:buBlip>
                <a:blip r:embed="rId3"/>
              </a:buBlip>
              <a:defRPr/>
            </a:pPr>
            <a:r>
              <a:rPr lang="en-US" sz="1600" b="1" dirty="0" smtClean="0">
                <a:solidFill>
                  <a:srgbClr val="000000"/>
                </a:solidFill>
                <a:latin typeface="+mn-lt"/>
                <a:cs typeface="+mn-cs"/>
              </a:rPr>
              <a:t>Potential non-equilibrium local soil partitioning, or</a:t>
            </a:r>
          </a:p>
          <a:p>
            <a:pPr marL="722313" lvl="1" indent="-265113" eaLnBrk="0" hangingPunct="0">
              <a:lnSpc>
                <a:spcPct val="140000"/>
              </a:lnSpc>
              <a:spcAft>
                <a:spcPts val="0"/>
              </a:spcAft>
              <a:buClr>
                <a:schemeClr val="accent2"/>
              </a:buClr>
              <a:buSzPct val="75000"/>
              <a:buFontTx/>
              <a:buBlip>
                <a:blip r:embed="rId3"/>
              </a:buBlip>
              <a:defRPr/>
            </a:pPr>
            <a:r>
              <a:rPr lang="en-US" sz="1600" b="1" dirty="0" smtClean="0">
                <a:solidFill>
                  <a:srgbClr val="000000"/>
                </a:solidFill>
                <a:latin typeface="+mn-lt"/>
                <a:cs typeface="+mn-cs"/>
              </a:rPr>
              <a:t>Diffusion-limited biological reaction</a:t>
            </a:r>
          </a:p>
          <a:p>
            <a:pPr marL="447675" marR="0" lvl="1" indent="-180975" algn="l" defTabSz="914400" rtl="0" eaLnBrk="0" fontAlgn="base" latinLnBrk="0" hangingPunct="0">
              <a:lnSpc>
                <a:spcPct val="140000"/>
              </a:lnSpc>
              <a:spcBef>
                <a:spcPct val="0"/>
              </a:spcBef>
              <a:spcAft>
                <a:spcPts val="600"/>
              </a:spcAft>
              <a:buClr>
                <a:schemeClr val="tx1"/>
              </a:buClr>
              <a:buSzPct val="75000"/>
              <a:buFont typeface="Wingdings" pitchFamily="2" charset="2"/>
              <a:buChar char="n"/>
              <a:tabLst/>
              <a:defRPr/>
            </a:pPr>
            <a:endParaRPr kumimoji="0" lang="en-US" sz="2000" b="1" i="0" u="none" strike="noStrike" kern="1200" cap="none" spc="0" normalizeH="0" baseline="0" noProof="0" dirty="0">
              <a:ln>
                <a:noFill/>
              </a:ln>
              <a:solidFill>
                <a:srgbClr val="000000"/>
              </a:solidFill>
              <a:effectLst/>
              <a:uLnTx/>
              <a:uFillTx/>
              <a:latin typeface="+mn-lt"/>
              <a:ea typeface="+mn-ea"/>
              <a:cs typeface="+mn-cs"/>
            </a:endParaRPr>
          </a:p>
        </p:txBody>
      </p:sp>
      <p:pic>
        <p:nvPicPr>
          <p:cNvPr id="48130" name="Picture 2"/>
          <p:cNvPicPr>
            <a:picLocks noChangeAspect="1" noChangeArrowheads="1"/>
          </p:cNvPicPr>
          <p:nvPr/>
        </p:nvPicPr>
        <p:blipFill>
          <a:blip r:embed="rId4" cstate="print"/>
          <a:srcRect/>
          <a:stretch>
            <a:fillRect/>
          </a:stretch>
        </p:blipFill>
        <p:spPr bwMode="auto">
          <a:xfrm>
            <a:off x="216236" y="836712"/>
            <a:ext cx="8361076"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ChangeArrowheads="1"/>
          </p:cNvSpPr>
          <p:nvPr/>
        </p:nvSpPr>
        <p:spPr bwMode="auto">
          <a:xfrm>
            <a:off x="1259632" y="5589240"/>
            <a:ext cx="6048672" cy="1077218"/>
          </a:xfrm>
          <a:prstGeom prst="rect">
            <a:avLst/>
          </a:prstGeom>
          <a:noFill/>
          <a:ln w="9525">
            <a:noFill/>
            <a:miter lim="800000"/>
            <a:headEnd/>
            <a:tailEnd/>
          </a:ln>
        </p:spPr>
        <p:txBody>
          <a:bodyPr wrap="square">
            <a:spAutoFit/>
          </a:bodyPr>
          <a:lstStyle/>
          <a:p>
            <a:r>
              <a:rPr lang="en-US" sz="1600" b="1" dirty="0" smtClean="0">
                <a:solidFill>
                  <a:srgbClr val="000000"/>
                </a:solidFill>
                <a:latin typeface="Arial" charset="0"/>
              </a:rPr>
              <a:t>Questions (API):   Roger </a:t>
            </a:r>
            <a:r>
              <a:rPr lang="en-US" sz="1600" b="1" dirty="0">
                <a:solidFill>
                  <a:srgbClr val="000000"/>
                </a:solidFill>
                <a:latin typeface="Arial" charset="0"/>
              </a:rPr>
              <a:t>Claff, </a:t>
            </a:r>
            <a:r>
              <a:rPr lang="en-US" sz="1600" b="1" dirty="0" smtClean="0">
                <a:solidFill>
                  <a:srgbClr val="000000"/>
                </a:solidFill>
                <a:latin typeface="Arial" charset="0"/>
                <a:hlinkClick r:id="rId3"/>
              </a:rPr>
              <a:t>claff@api.org</a:t>
            </a:r>
            <a:r>
              <a:rPr lang="en-US" sz="1600" b="1" dirty="0" smtClean="0">
                <a:solidFill>
                  <a:srgbClr val="000000"/>
                </a:solidFill>
                <a:latin typeface="Arial" charset="0"/>
              </a:rPr>
              <a:t>, 202-682-8399; </a:t>
            </a:r>
          </a:p>
          <a:p>
            <a:r>
              <a:rPr lang="en-US" sz="1600" b="1" dirty="0" smtClean="0">
                <a:solidFill>
                  <a:srgbClr val="000000"/>
                </a:solidFill>
                <a:latin typeface="Arial" charset="0"/>
              </a:rPr>
              <a:t>      Bruce </a:t>
            </a:r>
            <a:r>
              <a:rPr lang="en-US" sz="1600" b="1" dirty="0">
                <a:solidFill>
                  <a:srgbClr val="000000"/>
                </a:solidFill>
                <a:latin typeface="Arial" charset="0"/>
              </a:rPr>
              <a:t>Bauman, </a:t>
            </a:r>
            <a:r>
              <a:rPr lang="en-US" sz="1600" b="1" dirty="0" smtClean="0">
                <a:solidFill>
                  <a:srgbClr val="000000"/>
                </a:solidFill>
                <a:latin typeface="Arial" charset="0"/>
                <a:hlinkClick r:id="rId4"/>
              </a:rPr>
              <a:t>Bauman@api.org</a:t>
            </a:r>
            <a:r>
              <a:rPr lang="en-US" sz="1600" b="1" dirty="0" smtClean="0">
                <a:solidFill>
                  <a:srgbClr val="000000"/>
                </a:solidFill>
                <a:latin typeface="Arial" charset="0"/>
              </a:rPr>
              <a:t>, 202-686-8345</a:t>
            </a:r>
          </a:p>
          <a:p>
            <a:r>
              <a:rPr lang="en-US" sz="1600" b="1" dirty="0" smtClean="0">
                <a:solidFill>
                  <a:srgbClr val="000000"/>
                </a:solidFill>
                <a:latin typeface="Arial" charset="0"/>
              </a:rPr>
              <a:t>Acknowledgements: Tom McHugh, Paul Newberry, </a:t>
            </a:r>
          </a:p>
          <a:p>
            <a:r>
              <a:rPr lang="en-US" sz="1600" b="1" dirty="0" smtClean="0">
                <a:solidFill>
                  <a:srgbClr val="000000"/>
                </a:solidFill>
                <a:latin typeface="Arial" charset="0"/>
              </a:rPr>
              <a:t>      GSI Environmental, Houston.</a:t>
            </a:r>
            <a:endParaRPr lang="en-US" sz="1600" b="1" dirty="0">
              <a:solidFill>
                <a:srgbClr val="000000"/>
              </a:solidFill>
              <a:latin typeface="Arial" charset="0"/>
            </a:endParaRPr>
          </a:p>
        </p:txBody>
      </p:sp>
      <p:sp>
        <p:nvSpPr>
          <p:cNvPr id="5" name="Title 4"/>
          <p:cNvSpPr>
            <a:spLocks noGrp="1"/>
          </p:cNvSpPr>
          <p:nvPr>
            <p:ph type="title"/>
          </p:nvPr>
        </p:nvSpPr>
        <p:spPr>
          <a:xfrm>
            <a:off x="457200" y="274638"/>
            <a:ext cx="8229600" cy="418058"/>
          </a:xfrm>
        </p:spPr>
        <p:txBody>
          <a:bodyPr rtlCol="0">
            <a:normAutofit/>
          </a:bodyPr>
          <a:lstStyle/>
          <a:p>
            <a:pPr eaLnBrk="1" fontAlgn="auto" hangingPunct="1">
              <a:spcAft>
                <a:spcPts val="0"/>
              </a:spcAft>
              <a:defRPr/>
            </a:pPr>
            <a:r>
              <a:rPr lang="en-US" b="1" dirty="0" smtClean="0"/>
              <a:t>American Petroleum Institute </a:t>
            </a:r>
            <a:r>
              <a:rPr lang="en-US" b="1" dirty="0" err="1" smtClean="0"/>
              <a:t>BioVapor</a:t>
            </a:r>
            <a:r>
              <a:rPr lang="en-US" b="1" dirty="0" smtClean="0"/>
              <a:t> Model</a:t>
            </a:r>
          </a:p>
        </p:txBody>
      </p:sp>
      <p:sp>
        <p:nvSpPr>
          <p:cNvPr id="8" name="Rectangle 7"/>
          <p:cNvSpPr>
            <a:spLocks noChangeArrowheads="1"/>
          </p:cNvSpPr>
          <p:nvPr/>
        </p:nvSpPr>
        <p:spPr bwMode="auto">
          <a:xfrm>
            <a:off x="323528" y="836712"/>
            <a:ext cx="8136904" cy="1077218"/>
          </a:xfrm>
          <a:prstGeom prst="rect">
            <a:avLst/>
          </a:prstGeom>
          <a:noFill/>
          <a:ln w="9525">
            <a:noFill/>
            <a:miter lim="800000"/>
            <a:headEnd/>
            <a:tailEnd/>
          </a:ln>
        </p:spPr>
        <p:txBody>
          <a:bodyPr wrap="square">
            <a:spAutoFit/>
          </a:bodyPr>
          <a:lstStyle/>
          <a:p>
            <a:r>
              <a:rPr lang="en-US" sz="1600" b="1" dirty="0" smtClean="0">
                <a:solidFill>
                  <a:srgbClr val="000000"/>
                </a:solidFill>
                <a:latin typeface="Arial" charset="0"/>
              </a:rPr>
              <a:t>Download at: </a:t>
            </a:r>
            <a:r>
              <a:rPr lang="en-US" sz="1600" b="1" dirty="0" smtClean="0">
                <a:solidFill>
                  <a:srgbClr val="000000"/>
                </a:solidFill>
                <a:latin typeface="Arial" charset="0"/>
                <a:hlinkClick r:id="rId5"/>
              </a:rPr>
              <a:t>www.api.org/pvi</a:t>
            </a:r>
            <a:endParaRPr lang="en-US" sz="1600" b="1" dirty="0" smtClean="0">
              <a:solidFill>
                <a:srgbClr val="000000"/>
              </a:solidFill>
              <a:latin typeface="Arial" charset="0"/>
            </a:endParaRPr>
          </a:p>
          <a:p>
            <a:r>
              <a:rPr lang="en-US" sz="1600" b="1" u="sng" dirty="0" smtClean="0">
                <a:solidFill>
                  <a:srgbClr val="000000"/>
                </a:solidFill>
                <a:latin typeface="Arial" charset="0"/>
              </a:rPr>
              <a:t>OR</a:t>
            </a:r>
            <a:r>
              <a:rPr lang="en-US" sz="1600" b="1" dirty="0" smtClean="0">
                <a:solidFill>
                  <a:srgbClr val="000000"/>
                </a:solidFill>
                <a:latin typeface="Arial" charset="0"/>
              </a:rPr>
              <a:t> Navigate www.api.org to </a:t>
            </a:r>
          </a:p>
          <a:p>
            <a:r>
              <a:rPr lang="en-US" sz="1600" b="1" dirty="0" smtClean="0">
                <a:solidFill>
                  <a:srgbClr val="000000"/>
                </a:solidFill>
                <a:latin typeface="Arial" charset="0"/>
              </a:rPr>
              <a:t>Environment, Health &amp; Safety &gt; Soil &amp; Groundwater Research &gt; Vapor Intrusion</a:t>
            </a:r>
          </a:p>
          <a:p>
            <a:r>
              <a:rPr lang="en-US" sz="1600" b="1" dirty="0" smtClean="0">
                <a:solidFill>
                  <a:srgbClr val="000000"/>
                </a:solidFill>
                <a:latin typeface="Arial" charset="0"/>
              </a:rPr>
              <a:t>Free, asks for registration information (update notification)</a:t>
            </a:r>
            <a:endParaRPr lang="en-US" sz="1600" b="1" dirty="0">
              <a:solidFill>
                <a:srgbClr val="000000"/>
              </a:solidFill>
              <a:latin typeface="Arial" charset="0"/>
            </a:endParaRPr>
          </a:p>
        </p:txBody>
      </p:sp>
      <p:pic>
        <p:nvPicPr>
          <p:cNvPr id="2" name="Picture 3"/>
          <p:cNvPicPr>
            <a:picLocks noChangeAspect="1" noChangeArrowheads="1"/>
          </p:cNvPicPr>
          <p:nvPr/>
        </p:nvPicPr>
        <p:blipFill>
          <a:blip r:embed="rId6" cstate="print"/>
          <a:srcRect/>
          <a:stretch>
            <a:fillRect/>
          </a:stretch>
        </p:blipFill>
        <p:spPr bwMode="auto">
          <a:xfrm>
            <a:off x="1619672" y="1916832"/>
            <a:ext cx="5328591" cy="356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Chemical Phase Partitioning in Soil</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23528" y="764704"/>
            <a:ext cx="8316416" cy="590801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alcohols</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796924" y="1022974"/>
            <a:ext cx="7375475" cy="5127002"/>
          </a:xfrm>
          <a:prstGeom prst="rect">
            <a:avLst/>
          </a:prstGeom>
          <a:noFill/>
          <a:ln w="9525">
            <a:noFill/>
            <a:miter lim="800000"/>
            <a:headEnd/>
            <a:tailEnd/>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 Introduction - PVI</a:t>
            </a:r>
            <a:endParaRPr lang="en-US" dirty="0"/>
          </a:p>
        </p:txBody>
      </p:sp>
      <p:sp>
        <p:nvSpPr>
          <p:cNvPr id="3" name="Text Placeholder 2"/>
          <p:cNvSpPr>
            <a:spLocks noGrp="1"/>
          </p:cNvSpPr>
          <p:nvPr>
            <p:ph type="body" sz="quarter" idx="10"/>
          </p:nvPr>
        </p:nvSpPr>
        <p:spPr>
          <a:xfrm>
            <a:off x="1331640" y="1628800"/>
            <a:ext cx="5832648" cy="3630768"/>
          </a:xfrm>
        </p:spPr>
        <p:txBody>
          <a:bodyPr/>
          <a:lstStyle/>
          <a:p>
            <a:pPr>
              <a:buNone/>
            </a:pPr>
            <a:r>
              <a:rPr lang="en-US" sz="2400" b="1" dirty="0" smtClean="0">
                <a:solidFill>
                  <a:srgbClr val="000000"/>
                </a:solidFill>
              </a:rPr>
              <a:t>To Be Covered:</a:t>
            </a:r>
          </a:p>
          <a:p>
            <a:endParaRPr lang="en-US" sz="2400" b="1" dirty="0" smtClean="0">
              <a:solidFill>
                <a:srgbClr val="000000"/>
              </a:solidFill>
            </a:endParaRPr>
          </a:p>
          <a:p>
            <a:r>
              <a:rPr lang="en-US" sz="2400" b="1" dirty="0" smtClean="0">
                <a:solidFill>
                  <a:srgbClr val="000000"/>
                </a:solidFill>
              </a:rPr>
              <a:t>Conceptual Models</a:t>
            </a:r>
          </a:p>
          <a:p>
            <a:endParaRPr lang="en-US" sz="2400" b="1" dirty="0" smtClean="0">
              <a:solidFill>
                <a:srgbClr val="000000"/>
              </a:solidFill>
            </a:endParaRPr>
          </a:p>
          <a:p>
            <a:r>
              <a:rPr lang="en-US" sz="2400" b="1" dirty="0" smtClean="0">
                <a:solidFill>
                  <a:srgbClr val="000000"/>
                </a:solidFill>
              </a:rPr>
              <a:t>Biodegradation</a:t>
            </a:r>
          </a:p>
          <a:p>
            <a:endParaRPr lang="en-US" sz="2400" b="1" dirty="0" smtClean="0">
              <a:solidFill>
                <a:srgbClr val="000000"/>
              </a:solidFill>
            </a:endParaRPr>
          </a:p>
          <a:p>
            <a:r>
              <a:rPr lang="en-US" sz="2400" b="1" dirty="0" smtClean="0">
                <a:solidFill>
                  <a:srgbClr val="000000"/>
                </a:solidFill>
              </a:rPr>
              <a:t>Building Foundations and Oxygen</a:t>
            </a:r>
          </a:p>
          <a:p>
            <a:endParaRPr lang="en-US" sz="2400" b="1" dirty="0" smtClean="0">
              <a:solidFill>
                <a:srgbClr val="000000"/>
              </a:solidFill>
            </a:endParaRPr>
          </a:p>
        </p:txBody>
      </p:sp>
      <p:sp>
        <p:nvSpPr>
          <p:cNvPr id="4" name="Rounded Rectangle 3"/>
          <p:cNvSpPr/>
          <p:nvPr/>
        </p:nvSpPr>
        <p:spPr>
          <a:xfrm>
            <a:off x="899592" y="4581128"/>
            <a:ext cx="5544616" cy="7920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467544" y="2564904"/>
            <a:ext cx="3096344" cy="2664296"/>
          </a:xfrm>
          <a:prstGeom prst="roundRect">
            <a:avLst/>
          </a:prstGeom>
          <a:solidFill>
            <a:srgbClr val="F8D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Oxygen Under Building Foundation</a:t>
            </a:r>
            <a:br>
              <a:rPr lang="en-US" dirty="0" smtClean="0"/>
            </a:br>
            <a:endParaRPr lang="en-US" dirty="0"/>
          </a:p>
        </p:txBody>
      </p:sp>
      <p:sp>
        <p:nvSpPr>
          <p:cNvPr id="5" name="Rectangle 6"/>
          <p:cNvSpPr>
            <a:spLocks noChangeArrowheads="1"/>
          </p:cNvSpPr>
          <p:nvPr/>
        </p:nvSpPr>
        <p:spPr bwMode="auto">
          <a:xfrm>
            <a:off x="4111626" y="1494401"/>
            <a:ext cx="4294909" cy="4574166"/>
          </a:xfrm>
          <a:prstGeom prst="rect">
            <a:avLst/>
          </a:prstGeom>
          <a:solidFill>
            <a:schemeClr val="accent3">
              <a:lumMod val="20000"/>
              <a:lumOff val="80000"/>
            </a:schemeClr>
          </a:solidFill>
          <a:ln w="9525">
            <a:noFill/>
            <a:miter lim="800000"/>
            <a:headEnd/>
            <a:tailEnd/>
          </a:ln>
        </p:spPr>
        <p:txBody>
          <a:bodyPr wrap="none" anchor="ctr"/>
          <a:lstStyle/>
          <a:p>
            <a:endParaRPr lang="en-US"/>
          </a:p>
        </p:txBody>
      </p:sp>
      <p:sp>
        <p:nvSpPr>
          <p:cNvPr id="6" name="Freeform 8"/>
          <p:cNvSpPr>
            <a:spLocks/>
          </p:cNvSpPr>
          <p:nvPr/>
        </p:nvSpPr>
        <p:spPr bwMode="auto">
          <a:xfrm>
            <a:off x="4355523" y="2754896"/>
            <a:ext cx="3776807" cy="60101"/>
          </a:xfrm>
          <a:custGeom>
            <a:avLst/>
            <a:gdLst>
              <a:gd name="T0" fmla="*/ 0 w 983"/>
              <a:gd name="T1" fmla="*/ 0 h 41"/>
              <a:gd name="T2" fmla="*/ 2147483647 w 983"/>
              <a:gd name="T3" fmla="*/ 0 h 41"/>
              <a:gd name="T4" fmla="*/ 2147483647 w 983"/>
              <a:gd name="T5" fmla="*/ 2147483647 h 41"/>
              <a:gd name="T6" fmla="*/ 0 w 983"/>
              <a:gd name="T7" fmla="*/ 2147483647 h 41"/>
              <a:gd name="T8" fmla="*/ 0 w 983"/>
              <a:gd name="T9" fmla="*/ 0 h 41"/>
              <a:gd name="T10" fmla="*/ 0 60000 65536"/>
              <a:gd name="T11" fmla="*/ 0 60000 65536"/>
              <a:gd name="T12" fmla="*/ 0 60000 65536"/>
              <a:gd name="T13" fmla="*/ 0 60000 65536"/>
              <a:gd name="T14" fmla="*/ 0 60000 65536"/>
              <a:gd name="T15" fmla="*/ 0 w 983"/>
              <a:gd name="T16" fmla="*/ 0 h 41"/>
              <a:gd name="T17" fmla="*/ 983 w 983"/>
              <a:gd name="T18" fmla="*/ 41 h 41"/>
            </a:gdLst>
            <a:ahLst/>
            <a:cxnLst>
              <a:cxn ang="T10">
                <a:pos x="T0" y="T1"/>
              </a:cxn>
              <a:cxn ang="T11">
                <a:pos x="T2" y="T3"/>
              </a:cxn>
              <a:cxn ang="T12">
                <a:pos x="T4" y="T5"/>
              </a:cxn>
              <a:cxn ang="T13">
                <a:pos x="T6" y="T7"/>
              </a:cxn>
              <a:cxn ang="T14">
                <a:pos x="T8" y="T9"/>
              </a:cxn>
            </a:cxnLst>
            <a:rect l="T15" t="T16" r="T17" b="T18"/>
            <a:pathLst>
              <a:path w="983" h="41">
                <a:moveTo>
                  <a:pt x="0" y="0"/>
                </a:moveTo>
                <a:lnTo>
                  <a:pt x="983" y="0"/>
                </a:lnTo>
                <a:lnTo>
                  <a:pt x="980" y="41"/>
                </a:lnTo>
                <a:lnTo>
                  <a:pt x="0" y="39"/>
                </a:lnTo>
                <a:lnTo>
                  <a:pt x="0" y="0"/>
                </a:lnTo>
                <a:close/>
              </a:path>
            </a:pathLst>
          </a:custGeom>
          <a:solidFill>
            <a:srgbClr val="009900"/>
          </a:solidFill>
          <a:ln w="9525">
            <a:noFill/>
            <a:round/>
            <a:headEnd/>
            <a:tailEnd/>
          </a:ln>
        </p:spPr>
        <p:txBody>
          <a:bodyPr/>
          <a:lstStyle/>
          <a:p>
            <a:endParaRPr lang="en-US"/>
          </a:p>
        </p:txBody>
      </p:sp>
      <p:sp>
        <p:nvSpPr>
          <p:cNvPr id="7" name="Freeform 9"/>
          <p:cNvSpPr>
            <a:spLocks/>
          </p:cNvSpPr>
          <p:nvPr/>
        </p:nvSpPr>
        <p:spPr bwMode="auto">
          <a:xfrm>
            <a:off x="4356966" y="2780885"/>
            <a:ext cx="3856182" cy="3131744"/>
          </a:xfrm>
          <a:custGeom>
            <a:avLst/>
            <a:gdLst>
              <a:gd name="T0" fmla="*/ 2147483647 w 2672"/>
              <a:gd name="T1" fmla="*/ 2147483647 h 2328"/>
              <a:gd name="T2" fmla="*/ 2147483647 w 2672"/>
              <a:gd name="T3" fmla="*/ 0 h 2328"/>
              <a:gd name="T4" fmla="*/ 2147483647 w 2672"/>
              <a:gd name="T5" fmla="*/ 2147483647 h 2328"/>
              <a:gd name="T6" fmla="*/ 2147483647 w 2672"/>
              <a:gd name="T7" fmla="*/ 2147483647 h 2328"/>
              <a:gd name="T8" fmla="*/ 2147483647 w 2672"/>
              <a:gd name="T9" fmla="*/ 2147483647 h 2328"/>
              <a:gd name="T10" fmla="*/ 0 w 2672"/>
              <a:gd name="T11" fmla="*/ 2147483647 h 2328"/>
              <a:gd name="T12" fmla="*/ 2147483647 w 2672"/>
              <a:gd name="T13" fmla="*/ 2147483647 h 2328"/>
              <a:gd name="T14" fmla="*/ 0 60000 65536"/>
              <a:gd name="T15" fmla="*/ 0 60000 65536"/>
              <a:gd name="T16" fmla="*/ 0 60000 65536"/>
              <a:gd name="T17" fmla="*/ 0 60000 65536"/>
              <a:gd name="T18" fmla="*/ 0 60000 65536"/>
              <a:gd name="T19" fmla="*/ 0 60000 65536"/>
              <a:gd name="T20" fmla="*/ 0 60000 65536"/>
              <a:gd name="T21" fmla="*/ 0 w 2672"/>
              <a:gd name="T22" fmla="*/ 0 h 2328"/>
              <a:gd name="T23" fmla="*/ 2672 w 2672"/>
              <a:gd name="T24" fmla="*/ 2328 h 2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2" h="2328">
                <a:moveTo>
                  <a:pt x="24" y="89"/>
                </a:moveTo>
                <a:lnTo>
                  <a:pt x="2616" y="0"/>
                </a:lnTo>
                <a:lnTo>
                  <a:pt x="2672" y="56"/>
                </a:lnTo>
                <a:lnTo>
                  <a:pt x="2664" y="2328"/>
                </a:lnTo>
                <a:lnTo>
                  <a:pt x="48" y="2328"/>
                </a:lnTo>
                <a:lnTo>
                  <a:pt x="0" y="2280"/>
                </a:lnTo>
                <a:lnTo>
                  <a:pt x="24" y="89"/>
                </a:lnTo>
                <a:close/>
              </a:path>
            </a:pathLst>
          </a:custGeom>
          <a:solidFill>
            <a:srgbClr val="666666"/>
          </a:solidFill>
          <a:ln w="9525">
            <a:noFill/>
            <a:round/>
            <a:headEnd/>
            <a:tailEnd/>
          </a:ln>
        </p:spPr>
        <p:txBody>
          <a:bodyPr/>
          <a:lstStyle/>
          <a:p>
            <a:endParaRPr lang="en-US"/>
          </a:p>
        </p:txBody>
      </p:sp>
      <p:sp>
        <p:nvSpPr>
          <p:cNvPr id="8" name="Freeform 10"/>
          <p:cNvSpPr>
            <a:spLocks/>
          </p:cNvSpPr>
          <p:nvPr/>
        </p:nvSpPr>
        <p:spPr bwMode="auto">
          <a:xfrm>
            <a:off x="4355523" y="2800378"/>
            <a:ext cx="3781136" cy="1349834"/>
          </a:xfrm>
          <a:custGeom>
            <a:avLst/>
            <a:gdLst>
              <a:gd name="T0" fmla="*/ 0 w 983"/>
              <a:gd name="T1" fmla="*/ 0 h 496"/>
              <a:gd name="T2" fmla="*/ 2147483647 w 983"/>
              <a:gd name="T3" fmla="*/ 0 h 496"/>
              <a:gd name="T4" fmla="*/ 2147483647 w 983"/>
              <a:gd name="T5" fmla="*/ 2147483647 h 496"/>
              <a:gd name="T6" fmla="*/ 0 w 983"/>
              <a:gd name="T7" fmla="*/ 2147483647 h 496"/>
              <a:gd name="T8" fmla="*/ 0 w 983"/>
              <a:gd name="T9" fmla="*/ 0 h 496"/>
              <a:gd name="T10" fmla="*/ 0 60000 65536"/>
              <a:gd name="T11" fmla="*/ 0 60000 65536"/>
              <a:gd name="T12" fmla="*/ 0 60000 65536"/>
              <a:gd name="T13" fmla="*/ 0 60000 65536"/>
              <a:gd name="T14" fmla="*/ 0 60000 65536"/>
              <a:gd name="T15" fmla="*/ 0 w 983"/>
              <a:gd name="T16" fmla="*/ 0 h 496"/>
              <a:gd name="T17" fmla="*/ 983 w 983"/>
              <a:gd name="T18" fmla="*/ 496 h 496"/>
            </a:gdLst>
            <a:ahLst/>
            <a:cxnLst>
              <a:cxn ang="T10">
                <a:pos x="T0" y="T1"/>
              </a:cxn>
              <a:cxn ang="T11">
                <a:pos x="T2" y="T3"/>
              </a:cxn>
              <a:cxn ang="T12">
                <a:pos x="T4" y="T5"/>
              </a:cxn>
              <a:cxn ang="T13">
                <a:pos x="T6" y="T7"/>
              </a:cxn>
              <a:cxn ang="T14">
                <a:pos x="T8" y="T9"/>
              </a:cxn>
            </a:cxnLst>
            <a:rect l="T15" t="T16" r="T17" b="T18"/>
            <a:pathLst>
              <a:path w="983" h="496">
                <a:moveTo>
                  <a:pt x="0" y="0"/>
                </a:moveTo>
                <a:lnTo>
                  <a:pt x="983" y="0"/>
                </a:lnTo>
                <a:lnTo>
                  <a:pt x="980" y="496"/>
                </a:lnTo>
                <a:lnTo>
                  <a:pt x="0" y="483"/>
                </a:lnTo>
                <a:lnTo>
                  <a:pt x="0" y="0"/>
                </a:lnTo>
                <a:close/>
              </a:path>
            </a:pathLst>
          </a:custGeom>
          <a:solidFill>
            <a:srgbClr val="BC9F4E"/>
          </a:solidFill>
          <a:ln w="9525">
            <a:noFill/>
            <a:round/>
            <a:headEnd/>
            <a:tailEnd/>
          </a:ln>
        </p:spPr>
        <p:txBody>
          <a:bodyPr/>
          <a:lstStyle/>
          <a:p>
            <a:endParaRPr lang="en-US"/>
          </a:p>
        </p:txBody>
      </p:sp>
      <p:sp>
        <p:nvSpPr>
          <p:cNvPr id="9" name="Freeform 11"/>
          <p:cNvSpPr>
            <a:spLocks/>
          </p:cNvSpPr>
          <p:nvPr/>
        </p:nvSpPr>
        <p:spPr bwMode="auto">
          <a:xfrm>
            <a:off x="4355523" y="5197916"/>
            <a:ext cx="3768148" cy="708216"/>
          </a:xfrm>
          <a:custGeom>
            <a:avLst/>
            <a:gdLst>
              <a:gd name="T0" fmla="*/ 0 w 2611"/>
              <a:gd name="T1" fmla="*/ 0 h 775"/>
              <a:gd name="T2" fmla="*/ 2147483647 w 2611"/>
              <a:gd name="T3" fmla="*/ 0 h 775"/>
              <a:gd name="T4" fmla="*/ 2147483647 w 2611"/>
              <a:gd name="T5" fmla="*/ 2147483647 h 775"/>
              <a:gd name="T6" fmla="*/ 0 w 2611"/>
              <a:gd name="T7" fmla="*/ 2147483647 h 775"/>
              <a:gd name="T8" fmla="*/ 0 w 2611"/>
              <a:gd name="T9" fmla="*/ 0 h 775"/>
              <a:gd name="T10" fmla="*/ 0 60000 65536"/>
              <a:gd name="T11" fmla="*/ 0 60000 65536"/>
              <a:gd name="T12" fmla="*/ 0 60000 65536"/>
              <a:gd name="T13" fmla="*/ 0 60000 65536"/>
              <a:gd name="T14" fmla="*/ 0 60000 65536"/>
              <a:gd name="T15" fmla="*/ 0 w 2611"/>
              <a:gd name="T16" fmla="*/ 0 h 775"/>
              <a:gd name="T17" fmla="*/ 2611 w 2611"/>
              <a:gd name="T18" fmla="*/ 775 h 775"/>
            </a:gdLst>
            <a:ahLst/>
            <a:cxnLst>
              <a:cxn ang="T10">
                <a:pos x="T0" y="T1"/>
              </a:cxn>
              <a:cxn ang="T11">
                <a:pos x="T2" y="T3"/>
              </a:cxn>
              <a:cxn ang="T12">
                <a:pos x="T4" y="T5"/>
              </a:cxn>
              <a:cxn ang="T13">
                <a:pos x="T6" y="T7"/>
              </a:cxn>
              <a:cxn ang="T14">
                <a:pos x="T8" y="T9"/>
              </a:cxn>
            </a:cxnLst>
            <a:rect l="T15" t="T16" r="T17" b="T18"/>
            <a:pathLst>
              <a:path w="2611" h="775">
                <a:moveTo>
                  <a:pt x="0" y="0"/>
                </a:moveTo>
                <a:lnTo>
                  <a:pt x="2609" y="0"/>
                </a:lnTo>
                <a:lnTo>
                  <a:pt x="2611" y="775"/>
                </a:lnTo>
                <a:lnTo>
                  <a:pt x="0" y="775"/>
                </a:lnTo>
                <a:lnTo>
                  <a:pt x="0" y="0"/>
                </a:lnTo>
                <a:close/>
              </a:path>
            </a:pathLst>
          </a:custGeom>
          <a:solidFill>
            <a:srgbClr val="A9D7F1"/>
          </a:solidFill>
          <a:ln w="9525">
            <a:solidFill>
              <a:srgbClr val="000000"/>
            </a:solidFill>
            <a:round/>
            <a:headEnd/>
            <a:tailEnd/>
          </a:ln>
        </p:spPr>
        <p:txBody>
          <a:bodyPr/>
          <a:lstStyle/>
          <a:p>
            <a:endParaRPr lang="en-US"/>
          </a:p>
        </p:txBody>
      </p:sp>
      <p:sp>
        <p:nvSpPr>
          <p:cNvPr id="10" name="Freeform 12"/>
          <p:cNvSpPr>
            <a:spLocks/>
          </p:cNvSpPr>
          <p:nvPr/>
        </p:nvSpPr>
        <p:spPr bwMode="auto">
          <a:xfrm>
            <a:off x="4514273" y="2646065"/>
            <a:ext cx="223694" cy="146191"/>
          </a:xfrm>
          <a:custGeom>
            <a:avLst/>
            <a:gdLst>
              <a:gd name="T0" fmla="*/ 2147483647 w 83"/>
              <a:gd name="T1" fmla="*/ 2147483647 h 48"/>
              <a:gd name="T2" fmla="*/ 2147483647 w 83"/>
              <a:gd name="T3" fmla="*/ 2147483647 h 48"/>
              <a:gd name="T4" fmla="*/ 2147483647 w 83"/>
              <a:gd name="T5" fmla="*/ 2147483647 h 48"/>
              <a:gd name="T6" fmla="*/ 2147483647 w 83"/>
              <a:gd name="T7" fmla="*/ 2147483647 h 48"/>
              <a:gd name="T8" fmla="*/ 2147483647 w 83"/>
              <a:gd name="T9" fmla="*/ 2147483647 h 48"/>
              <a:gd name="T10" fmla="*/ 2147483647 w 83"/>
              <a:gd name="T11" fmla="*/ 2147483647 h 48"/>
              <a:gd name="T12" fmla="*/ 2147483647 w 83"/>
              <a:gd name="T13" fmla="*/ 2147483647 h 48"/>
              <a:gd name="T14" fmla="*/ 2147483647 w 83"/>
              <a:gd name="T15" fmla="*/ 2147483647 h 48"/>
              <a:gd name="T16" fmla="*/ 2147483647 w 83"/>
              <a:gd name="T17" fmla="*/ 2147483647 h 48"/>
              <a:gd name="T18" fmla="*/ 2147483647 w 83"/>
              <a:gd name="T19" fmla="*/ 2147483647 h 48"/>
              <a:gd name="T20" fmla="*/ 2147483647 w 83"/>
              <a:gd name="T21" fmla="*/ 2147483647 h 48"/>
              <a:gd name="T22" fmla="*/ 2147483647 w 83"/>
              <a:gd name="T23" fmla="*/ 2147483647 h 48"/>
              <a:gd name="T24" fmla="*/ 2147483647 w 83"/>
              <a:gd name="T25" fmla="*/ 2147483647 h 48"/>
              <a:gd name="T26" fmla="*/ 2147483647 w 83"/>
              <a:gd name="T27" fmla="*/ 2147483647 h 48"/>
              <a:gd name="T28" fmla="*/ 2147483647 w 83"/>
              <a:gd name="T29" fmla="*/ 2147483647 h 48"/>
              <a:gd name="T30" fmla="*/ 2147483647 w 83"/>
              <a:gd name="T31" fmla="*/ 2147483647 h 48"/>
              <a:gd name="T32" fmla="*/ 2147483647 w 83"/>
              <a:gd name="T33" fmla="*/ 2147483647 h 48"/>
              <a:gd name="T34" fmla="*/ 2147483647 w 83"/>
              <a:gd name="T35" fmla="*/ 2147483647 h 48"/>
              <a:gd name="T36" fmla="*/ 2147483647 w 83"/>
              <a:gd name="T37" fmla="*/ 2147483647 h 48"/>
              <a:gd name="T38" fmla="*/ 2147483647 w 83"/>
              <a:gd name="T39" fmla="*/ 2147483647 h 48"/>
              <a:gd name="T40" fmla="*/ 2147483647 w 83"/>
              <a:gd name="T41" fmla="*/ 2147483647 h 48"/>
              <a:gd name="T42" fmla="*/ 2147483647 w 83"/>
              <a:gd name="T43" fmla="*/ 2147483647 h 48"/>
              <a:gd name="T44" fmla="*/ 2147483647 w 83"/>
              <a:gd name="T45" fmla="*/ 2147483647 h 48"/>
              <a:gd name="T46" fmla="*/ 2147483647 w 83"/>
              <a:gd name="T47" fmla="*/ 2147483647 h 48"/>
              <a:gd name="T48" fmla="*/ 2147483647 w 83"/>
              <a:gd name="T49" fmla="*/ 2147483647 h 48"/>
              <a:gd name="T50" fmla="*/ 2147483647 w 83"/>
              <a:gd name="T51" fmla="*/ 2147483647 h 48"/>
              <a:gd name="T52" fmla="*/ 2147483647 w 83"/>
              <a:gd name="T53" fmla="*/ 2147483647 h 48"/>
              <a:gd name="T54" fmla="*/ 2147483647 w 83"/>
              <a:gd name="T55" fmla="*/ 2147483647 h 48"/>
              <a:gd name="T56" fmla="*/ 2147483647 w 83"/>
              <a:gd name="T57" fmla="*/ 0 h 48"/>
              <a:gd name="T58" fmla="*/ 2147483647 w 83"/>
              <a:gd name="T59" fmla="*/ 2147483647 h 48"/>
              <a:gd name="T60" fmla="*/ 0 w 83"/>
              <a:gd name="T61" fmla="*/ 2147483647 h 48"/>
              <a:gd name="T62" fmla="*/ 0 w 83"/>
              <a:gd name="T63" fmla="*/ 2147483647 h 48"/>
              <a:gd name="T64" fmla="*/ 2147483647 w 83"/>
              <a:gd name="T65" fmla="*/ 2147483647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48"/>
              <a:gd name="T101" fmla="*/ 83 w 8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48">
                <a:moveTo>
                  <a:pt x="59" y="48"/>
                </a:moveTo>
                <a:lnTo>
                  <a:pt x="60" y="40"/>
                </a:lnTo>
                <a:lnTo>
                  <a:pt x="65" y="32"/>
                </a:lnTo>
                <a:lnTo>
                  <a:pt x="73" y="24"/>
                </a:lnTo>
                <a:lnTo>
                  <a:pt x="79" y="23"/>
                </a:lnTo>
                <a:lnTo>
                  <a:pt x="83" y="20"/>
                </a:lnTo>
                <a:lnTo>
                  <a:pt x="76" y="21"/>
                </a:lnTo>
                <a:lnTo>
                  <a:pt x="72" y="23"/>
                </a:lnTo>
                <a:lnTo>
                  <a:pt x="67" y="24"/>
                </a:lnTo>
                <a:lnTo>
                  <a:pt x="61" y="27"/>
                </a:lnTo>
                <a:lnTo>
                  <a:pt x="53" y="33"/>
                </a:lnTo>
                <a:lnTo>
                  <a:pt x="45" y="44"/>
                </a:lnTo>
                <a:lnTo>
                  <a:pt x="44" y="39"/>
                </a:lnTo>
                <a:lnTo>
                  <a:pt x="43" y="33"/>
                </a:lnTo>
                <a:lnTo>
                  <a:pt x="43" y="20"/>
                </a:lnTo>
                <a:lnTo>
                  <a:pt x="48" y="9"/>
                </a:lnTo>
                <a:lnTo>
                  <a:pt x="51" y="4"/>
                </a:lnTo>
                <a:lnTo>
                  <a:pt x="55" y="1"/>
                </a:lnTo>
                <a:lnTo>
                  <a:pt x="43" y="5"/>
                </a:lnTo>
                <a:lnTo>
                  <a:pt x="39" y="9"/>
                </a:lnTo>
                <a:lnTo>
                  <a:pt x="35" y="14"/>
                </a:lnTo>
                <a:lnTo>
                  <a:pt x="30" y="19"/>
                </a:lnTo>
                <a:lnTo>
                  <a:pt x="26" y="24"/>
                </a:lnTo>
                <a:lnTo>
                  <a:pt x="23" y="40"/>
                </a:lnTo>
                <a:lnTo>
                  <a:pt x="18" y="32"/>
                </a:lnTo>
                <a:lnTo>
                  <a:pt x="14" y="21"/>
                </a:lnTo>
                <a:lnTo>
                  <a:pt x="16" y="10"/>
                </a:lnTo>
                <a:lnTo>
                  <a:pt x="18" y="5"/>
                </a:lnTo>
                <a:lnTo>
                  <a:pt x="22" y="0"/>
                </a:lnTo>
                <a:lnTo>
                  <a:pt x="6" y="19"/>
                </a:lnTo>
                <a:lnTo>
                  <a:pt x="0" y="27"/>
                </a:lnTo>
                <a:lnTo>
                  <a:pt x="0" y="48"/>
                </a:lnTo>
                <a:lnTo>
                  <a:pt x="59" y="48"/>
                </a:lnTo>
                <a:close/>
              </a:path>
            </a:pathLst>
          </a:custGeom>
          <a:solidFill>
            <a:srgbClr val="009900"/>
          </a:solidFill>
          <a:ln w="9525">
            <a:noFill/>
            <a:round/>
            <a:headEnd/>
            <a:tailEnd/>
          </a:ln>
        </p:spPr>
        <p:txBody>
          <a:bodyPr/>
          <a:lstStyle/>
          <a:p>
            <a:endParaRPr lang="en-US"/>
          </a:p>
        </p:txBody>
      </p:sp>
      <p:sp>
        <p:nvSpPr>
          <p:cNvPr id="11" name="Freeform 13"/>
          <p:cNvSpPr>
            <a:spLocks/>
          </p:cNvSpPr>
          <p:nvPr/>
        </p:nvSpPr>
        <p:spPr bwMode="auto">
          <a:xfrm>
            <a:off x="4530148" y="2646064"/>
            <a:ext cx="137102" cy="142943"/>
          </a:xfrm>
          <a:custGeom>
            <a:avLst/>
            <a:gdLst>
              <a:gd name="T0" fmla="*/ 2147483647 w 51"/>
              <a:gd name="T1" fmla="*/ 2147483647 h 47"/>
              <a:gd name="T2" fmla="*/ 2147483647 w 51"/>
              <a:gd name="T3" fmla="*/ 2147483647 h 47"/>
              <a:gd name="T4" fmla="*/ 2147483647 w 51"/>
              <a:gd name="T5" fmla="*/ 2147483647 h 47"/>
              <a:gd name="T6" fmla="*/ 2147483647 w 51"/>
              <a:gd name="T7" fmla="*/ 2147483647 h 47"/>
              <a:gd name="T8" fmla="*/ 2147483647 w 51"/>
              <a:gd name="T9" fmla="*/ 2147483647 h 47"/>
              <a:gd name="T10" fmla="*/ 2147483647 w 51"/>
              <a:gd name="T11" fmla="*/ 2147483647 h 47"/>
              <a:gd name="T12" fmla="*/ 2147483647 w 51"/>
              <a:gd name="T13" fmla="*/ 2147483647 h 47"/>
              <a:gd name="T14" fmla="*/ 2147483647 w 51"/>
              <a:gd name="T15" fmla="*/ 2147483647 h 47"/>
              <a:gd name="T16" fmla="*/ 0 w 51"/>
              <a:gd name="T17" fmla="*/ 0 h 47"/>
              <a:gd name="T18" fmla="*/ 0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47"/>
              <a:gd name="T50" fmla="*/ 51 w 51"/>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47">
                <a:moveTo>
                  <a:pt x="30" y="47"/>
                </a:moveTo>
                <a:lnTo>
                  <a:pt x="51" y="47"/>
                </a:lnTo>
                <a:lnTo>
                  <a:pt x="47" y="35"/>
                </a:lnTo>
                <a:lnTo>
                  <a:pt x="42" y="28"/>
                </a:lnTo>
                <a:lnTo>
                  <a:pt x="36" y="21"/>
                </a:lnTo>
                <a:lnTo>
                  <a:pt x="26" y="14"/>
                </a:lnTo>
                <a:lnTo>
                  <a:pt x="9" y="25"/>
                </a:lnTo>
                <a:lnTo>
                  <a:pt x="13" y="20"/>
                </a:lnTo>
                <a:lnTo>
                  <a:pt x="0" y="0"/>
                </a:lnTo>
                <a:lnTo>
                  <a:pt x="0" y="23"/>
                </a:lnTo>
                <a:lnTo>
                  <a:pt x="4" y="39"/>
                </a:lnTo>
                <a:lnTo>
                  <a:pt x="12" y="43"/>
                </a:lnTo>
                <a:lnTo>
                  <a:pt x="25" y="32"/>
                </a:lnTo>
                <a:lnTo>
                  <a:pt x="29" y="37"/>
                </a:lnTo>
                <a:lnTo>
                  <a:pt x="30" y="47"/>
                </a:lnTo>
                <a:close/>
              </a:path>
            </a:pathLst>
          </a:custGeom>
          <a:solidFill>
            <a:srgbClr val="009900"/>
          </a:solidFill>
          <a:ln w="9525">
            <a:noFill/>
            <a:round/>
            <a:headEnd/>
            <a:tailEnd/>
          </a:ln>
        </p:spPr>
        <p:txBody>
          <a:bodyPr/>
          <a:lstStyle/>
          <a:p>
            <a:endParaRPr lang="en-US"/>
          </a:p>
        </p:txBody>
      </p:sp>
      <p:sp>
        <p:nvSpPr>
          <p:cNvPr id="12" name="Freeform 14"/>
          <p:cNvSpPr>
            <a:spLocks/>
          </p:cNvSpPr>
          <p:nvPr/>
        </p:nvSpPr>
        <p:spPr bwMode="auto">
          <a:xfrm>
            <a:off x="4468091" y="2646064"/>
            <a:ext cx="137103" cy="142943"/>
          </a:xfrm>
          <a:custGeom>
            <a:avLst/>
            <a:gdLst>
              <a:gd name="T0" fmla="*/ 2147483647 w 51"/>
              <a:gd name="T1" fmla="*/ 2147483647 h 47"/>
              <a:gd name="T2" fmla="*/ 2147483647 w 51"/>
              <a:gd name="T3" fmla="*/ 2147483647 h 47"/>
              <a:gd name="T4" fmla="*/ 2147483647 w 51"/>
              <a:gd name="T5" fmla="*/ 2147483647 h 47"/>
              <a:gd name="T6" fmla="*/ 2147483647 w 51"/>
              <a:gd name="T7" fmla="*/ 2147483647 h 47"/>
              <a:gd name="T8" fmla="*/ 2147483647 w 51"/>
              <a:gd name="T9" fmla="*/ 2147483647 h 47"/>
              <a:gd name="T10" fmla="*/ 0 w 51"/>
              <a:gd name="T11" fmla="*/ 0 h 47"/>
              <a:gd name="T12" fmla="*/ 2147483647 w 51"/>
              <a:gd name="T13" fmla="*/ 2147483647 h 47"/>
              <a:gd name="T14" fmla="*/ 2147483647 w 51"/>
              <a:gd name="T15" fmla="*/ 2147483647 h 47"/>
              <a:gd name="T16" fmla="*/ 2147483647 w 51"/>
              <a:gd name="T17" fmla="*/ 2147483647 h 47"/>
              <a:gd name="T18" fmla="*/ 2147483647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2147483647 w 51"/>
              <a:gd name="T33" fmla="*/ 2147483647 h 47"/>
              <a:gd name="T34" fmla="*/ 2147483647 w 51"/>
              <a:gd name="T35" fmla="*/ 2147483647 h 47"/>
              <a:gd name="T36" fmla="*/ 2147483647 w 51"/>
              <a:gd name="T37" fmla="*/ 2147483647 h 47"/>
              <a:gd name="T38" fmla="*/ 2147483647 w 51"/>
              <a:gd name="T39" fmla="*/ 2147483647 h 47"/>
              <a:gd name="T40" fmla="*/ 2147483647 w 51"/>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47"/>
              <a:gd name="T65" fmla="*/ 51 w 51"/>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47">
                <a:moveTo>
                  <a:pt x="33" y="47"/>
                </a:moveTo>
                <a:lnTo>
                  <a:pt x="15" y="44"/>
                </a:lnTo>
                <a:lnTo>
                  <a:pt x="7" y="21"/>
                </a:lnTo>
                <a:lnTo>
                  <a:pt x="5" y="10"/>
                </a:lnTo>
                <a:lnTo>
                  <a:pt x="4" y="5"/>
                </a:lnTo>
                <a:lnTo>
                  <a:pt x="0" y="0"/>
                </a:lnTo>
                <a:lnTo>
                  <a:pt x="16" y="19"/>
                </a:lnTo>
                <a:lnTo>
                  <a:pt x="21" y="27"/>
                </a:lnTo>
                <a:lnTo>
                  <a:pt x="21" y="33"/>
                </a:lnTo>
                <a:lnTo>
                  <a:pt x="37" y="16"/>
                </a:lnTo>
                <a:lnTo>
                  <a:pt x="43" y="8"/>
                </a:lnTo>
                <a:lnTo>
                  <a:pt x="44" y="5"/>
                </a:lnTo>
                <a:lnTo>
                  <a:pt x="44" y="1"/>
                </a:lnTo>
                <a:lnTo>
                  <a:pt x="49" y="10"/>
                </a:lnTo>
                <a:lnTo>
                  <a:pt x="49" y="14"/>
                </a:lnTo>
                <a:lnTo>
                  <a:pt x="51" y="20"/>
                </a:lnTo>
                <a:lnTo>
                  <a:pt x="49" y="25"/>
                </a:lnTo>
                <a:lnTo>
                  <a:pt x="47" y="32"/>
                </a:lnTo>
                <a:lnTo>
                  <a:pt x="41" y="39"/>
                </a:lnTo>
                <a:lnTo>
                  <a:pt x="33" y="47"/>
                </a:lnTo>
                <a:close/>
              </a:path>
            </a:pathLst>
          </a:custGeom>
          <a:solidFill>
            <a:srgbClr val="009900"/>
          </a:solidFill>
          <a:ln w="9525">
            <a:noFill/>
            <a:round/>
            <a:headEnd/>
            <a:tailEnd/>
          </a:ln>
        </p:spPr>
        <p:txBody>
          <a:bodyPr/>
          <a:lstStyle/>
          <a:p>
            <a:endParaRPr lang="en-US"/>
          </a:p>
        </p:txBody>
      </p:sp>
      <p:sp>
        <p:nvSpPr>
          <p:cNvPr id="13" name="Freeform 15"/>
          <p:cNvSpPr>
            <a:spLocks/>
          </p:cNvSpPr>
          <p:nvPr/>
        </p:nvSpPr>
        <p:spPr bwMode="auto">
          <a:xfrm>
            <a:off x="4460876" y="5227154"/>
            <a:ext cx="1964170" cy="445072"/>
          </a:xfrm>
          <a:custGeom>
            <a:avLst/>
            <a:gdLst>
              <a:gd name="T0" fmla="*/ 251575 w 730"/>
              <a:gd name="T1" fmla="*/ 0 h 147"/>
              <a:gd name="T2" fmla="*/ 227898 w 730"/>
              <a:gd name="T3" fmla="*/ 8877 h 147"/>
              <a:gd name="T4" fmla="*/ 153905 w 730"/>
              <a:gd name="T5" fmla="*/ 32549 h 147"/>
              <a:gd name="T6" fmla="*/ 88791 w 730"/>
              <a:gd name="T7" fmla="*/ 62139 h 147"/>
              <a:gd name="T8" fmla="*/ 32557 w 730"/>
              <a:gd name="T9" fmla="*/ 106524 h 147"/>
              <a:gd name="T10" fmla="*/ 0 w 730"/>
              <a:gd name="T11" fmla="*/ 159787 h 147"/>
              <a:gd name="T12" fmla="*/ 8879 w 730"/>
              <a:gd name="T13" fmla="*/ 216008 h 147"/>
              <a:gd name="T14" fmla="*/ 65114 w 730"/>
              <a:gd name="T15" fmla="*/ 272229 h 147"/>
              <a:gd name="T16" fmla="*/ 115429 w 730"/>
              <a:gd name="T17" fmla="*/ 298860 h 147"/>
              <a:gd name="T18" fmla="*/ 224938 w 730"/>
              <a:gd name="T19" fmla="*/ 340287 h 147"/>
              <a:gd name="T20" fmla="*/ 399561 w 730"/>
              <a:gd name="T21" fmla="*/ 375795 h 147"/>
              <a:gd name="T22" fmla="*/ 512030 w 730"/>
              <a:gd name="T23" fmla="*/ 390590 h 147"/>
              <a:gd name="T24" fmla="*/ 796162 w 730"/>
              <a:gd name="T25" fmla="*/ 423139 h 147"/>
              <a:gd name="T26" fmla="*/ 1101011 w 730"/>
              <a:gd name="T27" fmla="*/ 434975 h 147"/>
              <a:gd name="T28" fmla="*/ 1163165 w 730"/>
              <a:gd name="T29" fmla="*/ 434975 h 147"/>
              <a:gd name="T30" fmla="*/ 1320030 w 730"/>
              <a:gd name="T31" fmla="*/ 432016 h 147"/>
              <a:gd name="T32" fmla="*/ 1506491 w 730"/>
              <a:gd name="T33" fmla="*/ 414262 h 147"/>
              <a:gd name="T34" fmla="*/ 1689993 w 730"/>
              <a:gd name="T35" fmla="*/ 390590 h 147"/>
              <a:gd name="T36" fmla="*/ 1781744 w 730"/>
              <a:gd name="T37" fmla="*/ 375795 h 147"/>
              <a:gd name="T38" fmla="*/ 1977085 w 730"/>
              <a:gd name="T39" fmla="*/ 316614 h 147"/>
              <a:gd name="T40" fmla="*/ 2059957 w 730"/>
              <a:gd name="T41" fmla="*/ 278147 h 147"/>
              <a:gd name="T42" fmla="*/ 2119151 w 730"/>
              <a:gd name="T43" fmla="*/ 242639 h 147"/>
              <a:gd name="T44" fmla="*/ 2154668 w 730"/>
              <a:gd name="T45" fmla="*/ 207131 h 147"/>
              <a:gd name="T46" fmla="*/ 2160587 w 730"/>
              <a:gd name="T47" fmla="*/ 168664 h 147"/>
              <a:gd name="T48" fmla="*/ 2133950 w 730"/>
              <a:gd name="T49" fmla="*/ 127238 h 147"/>
              <a:gd name="T50" fmla="*/ 2068836 w 730"/>
              <a:gd name="T51" fmla="*/ 91729 h 147"/>
              <a:gd name="T52" fmla="*/ 1997803 w 730"/>
              <a:gd name="T53" fmla="*/ 62139 h 147"/>
              <a:gd name="T54" fmla="*/ 1855737 w 730"/>
              <a:gd name="T55" fmla="*/ 26631 h 147"/>
              <a:gd name="T56" fmla="*/ 1728470 w 730"/>
              <a:gd name="T57" fmla="*/ 8877 h 147"/>
              <a:gd name="T58" fmla="*/ 1666316 w 730"/>
              <a:gd name="T59" fmla="*/ 0 h 147"/>
              <a:gd name="T60" fmla="*/ 1648557 w 730"/>
              <a:gd name="T61" fmla="*/ 0 h 147"/>
              <a:gd name="T62" fmla="*/ 1642638 w 730"/>
              <a:gd name="T63" fmla="*/ 0 h 147"/>
              <a:gd name="T64" fmla="*/ 1630799 w 730"/>
              <a:gd name="T65" fmla="*/ 0 h 147"/>
              <a:gd name="T66" fmla="*/ 1589363 w 730"/>
              <a:gd name="T67" fmla="*/ 0 h 147"/>
              <a:gd name="T68" fmla="*/ 1524250 w 730"/>
              <a:gd name="T69" fmla="*/ 0 h 147"/>
              <a:gd name="T70" fmla="*/ 1444338 w 730"/>
              <a:gd name="T71" fmla="*/ 0 h 147"/>
              <a:gd name="T72" fmla="*/ 1231239 w 730"/>
              <a:gd name="T73" fmla="*/ 0 h 147"/>
              <a:gd name="T74" fmla="*/ 988543 w 730"/>
              <a:gd name="T75" fmla="*/ 0 h 147"/>
              <a:gd name="T76" fmla="*/ 739927 w 730"/>
              <a:gd name="T77" fmla="*/ 0 h 147"/>
              <a:gd name="T78" fmla="*/ 514989 w 730"/>
              <a:gd name="T79" fmla="*/ 0 h 147"/>
              <a:gd name="T80" fmla="*/ 420279 w 730"/>
              <a:gd name="T81" fmla="*/ 0 h 147"/>
              <a:gd name="T82" fmla="*/ 343326 w 730"/>
              <a:gd name="T83" fmla="*/ 0 h 147"/>
              <a:gd name="T84" fmla="*/ 287092 w 730"/>
              <a:gd name="T85" fmla="*/ 0 h 147"/>
              <a:gd name="T86" fmla="*/ 251575 w 730"/>
              <a:gd name="T87" fmla="*/ 0 h 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0"/>
              <a:gd name="T133" fmla="*/ 0 h 147"/>
              <a:gd name="T134" fmla="*/ 730 w 730"/>
              <a:gd name="T135" fmla="*/ 147 h 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0" h="147">
                <a:moveTo>
                  <a:pt x="85" y="0"/>
                </a:moveTo>
                <a:lnTo>
                  <a:pt x="85" y="0"/>
                </a:lnTo>
                <a:lnTo>
                  <a:pt x="81" y="1"/>
                </a:lnTo>
                <a:lnTo>
                  <a:pt x="77" y="3"/>
                </a:lnTo>
                <a:lnTo>
                  <a:pt x="69" y="4"/>
                </a:lnTo>
                <a:lnTo>
                  <a:pt x="52" y="11"/>
                </a:lnTo>
                <a:lnTo>
                  <a:pt x="30" y="21"/>
                </a:lnTo>
                <a:lnTo>
                  <a:pt x="20" y="28"/>
                </a:lnTo>
                <a:lnTo>
                  <a:pt x="11" y="36"/>
                </a:lnTo>
                <a:lnTo>
                  <a:pt x="4" y="44"/>
                </a:lnTo>
                <a:lnTo>
                  <a:pt x="0" y="54"/>
                </a:lnTo>
                <a:lnTo>
                  <a:pt x="0" y="63"/>
                </a:lnTo>
                <a:lnTo>
                  <a:pt x="3" y="73"/>
                </a:lnTo>
                <a:lnTo>
                  <a:pt x="10" y="82"/>
                </a:lnTo>
                <a:lnTo>
                  <a:pt x="22" y="92"/>
                </a:lnTo>
                <a:lnTo>
                  <a:pt x="39" y="101"/>
                </a:lnTo>
                <a:lnTo>
                  <a:pt x="58" y="108"/>
                </a:lnTo>
                <a:lnTo>
                  <a:pt x="76" y="115"/>
                </a:lnTo>
                <a:lnTo>
                  <a:pt x="96" y="119"/>
                </a:lnTo>
                <a:lnTo>
                  <a:pt x="135" y="127"/>
                </a:lnTo>
                <a:lnTo>
                  <a:pt x="173" y="132"/>
                </a:lnTo>
                <a:lnTo>
                  <a:pt x="219" y="139"/>
                </a:lnTo>
                <a:lnTo>
                  <a:pt x="269" y="143"/>
                </a:lnTo>
                <a:lnTo>
                  <a:pt x="319" y="146"/>
                </a:lnTo>
                <a:lnTo>
                  <a:pt x="372" y="147"/>
                </a:lnTo>
                <a:lnTo>
                  <a:pt x="393" y="147"/>
                </a:lnTo>
                <a:lnTo>
                  <a:pt x="419" y="147"/>
                </a:lnTo>
                <a:lnTo>
                  <a:pt x="446" y="146"/>
                </a:lnTo>
                <a:lnTo>
                  <a:pt x="477" y="143"/>
                </a:lnTo>
                <a:lnTo>
                  <a:pt x="509" y="140"/>
                </a:lnTo>
                <a:lnTo>
                  <a:pt x="541" y="138"/>
                </a:lnTo>
                <a:lnTo>
                  <a:pt x="571" y="132"/>
                </a:lnTo>
                <a:lnTo>
                  <a:pt x="602" y="127"/>
                </a:lnTo>
                <a:lnTo>
                  <a:pt x="636" y="117"/>
                </a:lnTo>
                <a:lnTo>
                  <a:pt x="668" y="107"/>
                </a:lnTo>
                <a:lnTo>
                  <a:pt x="683" y="101"/>
                </a:lnTo>
                <a:lnTo>
                  <a:pt x="696" y="94"/>
                </a:lnTo>
                <a:lnTo>
                  <a:pt x="707" y="89"/>
                </a:lnTo>
                <a:lnTo>
                  <a:pt x="716" y="82"/>
                </a:lnTo>
                <a:lnTo>
                  <a:pt x="724" y="77"/>
                </a:lnTo>
                <a:lnTo>
                  <a:pt x="728" y="70"/>
                </a:lnTo>
                <a:lnTo>
                  <a:pt x="730" y="63"/>
                </a:lnTo>
                <a:lnTo>
                  <a:pt x="730" y="57"/>
                </a:lnTo>
                <a:lnTo>
                  <a:pt x="728" y="50"/>
                </a:lnTo>
                <a:lnTo>
                  <a:pt x="721" y="43"/>
                </a:lnTo>
                <a:lnTo>
                  <a:pt x="712" y="36"/>
                </a:lnTo>
                <a:lnTo>
                  <a:pt x="699" y="31"/>
                </a:lnTo>
                <a:lnTo>
                  <a:pt x="675" y="21"/>
                </a:lnTo>
                <a:lnTo>
                  <a:pt x="651" y="15"/>
                </a:lnTo>
                <a:lnTo>
                  <a:pt x="627" y="9"/>
                </a:lnTo>
                <a:lnTo>
                  <a:pt x="604" y="5"/>
                </a:lnTo>
                <a:lnTo>
                  <a:pt x="584" y="3"/>
                </a:lnTo>
                <a:lnTo>
                  <a:pt x="570" y="1"/>
                </a:lnTo>
                <a:lnTo>
                  <a:pt x="563" y="0"/>
                </a:lnTo>
                <a:lnTo>
                  <a:pt x="559" y="0"/>
                </a:lnTo>
                <a:lnTo>
                  <a:pt x="557" y="0"/>
                </a:lnTo>
                <a:lnTo>
                  <a:pt x="555" y="0"/>
                </a:lnTo>
                <a:lnTo>
                  <a:pt x="554" y="0"/>
                </a:lnTo>
                <a:lnTo>
                  <a:pt x="551" y="0"/>
                </a:lnTo>
                <a:lnTo>
                  <a:pt x="545" y="0"/>
                </a:lnTo>
                <a:lnTo>
                  <a:pt x="537" y="0"/>
                </a:lnTo>
                <a:lnTo>
                  <a:pt x="527" y="0"/>
                </a:lnTo>
                <a:lnTo>
                  <a:pt x="515" y="0"/>
                </a:lnTo>
                <a:lnTo>
                  <a:pt x="502" y="0"/>
                </a:lnTo>
                <a:lnTo>
                  <a:pt x="488" y="0"/>
                </a:lnTo>
                <a:lnTo>
                  <a:pt x="454" y="0"/>
                </a:lnTo>
                <a:lnTo>
                  <a:pt x="416" y="0"/>
                </a:lnTo>
                <a:lnTo>
                  <a:pt x="376" y="0"/>
                </a:lnTo>
                <a:lnTo>
                  <a:pt x="334" y="0"/>
                </a:lnTo>
                <a:lnTo>
                  <a:pt x="291" y="0"/>
                </a:lnTo>
                <a:lnTo>
                  <a:pt x="250" y="0"/>
                </a:lnTo>
                <a:lnTo>
                  <a:pt x="210" y="0"/>
                </a:lnTo>
                <a:lnTo>
                  <a:pt x="174" y="0"/>
                </a:lnTo>
                <a:lnTo>
                  <a:pt x="158" y="0"/>
                </a:lnTo>
                <a:lnTo>
                  <a:pt x="142" y="0"/>
                </a:lnTo>
                <a:lnTo>
                  <a:pt x="129" y="0"/>
                </a:lnTo>
                <a:lnTo>
                  <a:pt x="116" y="0"/>
                </a:lnTo>
                <a:lnTo>
                  <a:pt x="105" y="0"/>
                </a:lnTo>
                <a:lnTo>
                  <a:pt x="97" y="0"/>
                </a:lnTo>
                <a:lnTo>
                  <a:pt x="91" y="0"/>
                </a:lnTo>
                <a:lnTo>
                  <a:pt x="85" y="0"/>
                </a:lnTo>
                <a:close/>
              </a:path>
            </a:pathLst>
          </a:custGeom>
          <a:solidFill>
            <a:srgbClr val="9D5531"/>
          </a:solidFill>
          <a:ln w="9525">
            <a:noFill/>
            <a:round/>
            <a:headEnd/>
            <a:tailEnd/>
          </a:ln>
          <a:effectLst>
            <a:outerShdw dist="38099" dir="2700000" algn="ctr" rotWithShape="0">
              <a:srgbClr val="800000">
                <a:alpha val="74997"/>
              </a:srgbClr>
            </a:outerShdw>
          </a:effectLst>
        </p:spPr>
        <p:txBody>
          <a:bodyPr/>
          <a:lstStyle/>
          <a:p>
            <a:endParaRPr lang="en-US"/>
          </a:p>
        </p:txBody>
      </p:sp>
      <p:sp>
        <p:nvSpPr>
          <p:cNvPr id="14" name="Freeform 16"/>
          <p:cNvSpPr>
            <a:spLocks/>
          </p:cNvSpPr>
          <p:nvPr/>
        </p:nvSpPr>
        <p:spPr bwMode="auto">
          <a:xfrm>
            <a:off x="4355523" y="4106354"/>
            <a:ext cx="3768148" cy="1109431"/>
          </a:xfrm>
          <a:custGeom>
            <a:avLst/>
            <a:gdLst>
              <a:gd name="T0" fmla="*/ 0 w 980"/>
              <a:gd name="T1" fmla="*/ 0 h 407"/>
              <a:gd name="T2" fmla="*/ 2147483647 w 980"/>
              <a:gd name="T3" fmla="*/ 2147483647 h 407"/>
              <a:gd name="T4" fmla="*/ 2147483647 w 980"/>
              <a:gd name="T5" fmla="*/ 2147483647 h 407"/>
              <a:gd name="T6" fmla="*/ 0 w 980"/>
              <a:gd name="T7" fmla="*/ 2147483647 h 407"/>
              <a:gd name="T8" fmla="*/ 0 w 980"/>
              <a:gd name="T9" fmla="*/ 0 h 407"/>
              <a:gd name="T10" fmla="*/ 0 60000 65536"/>
              <a:gd name="T11" fmla="*/ 0 60000 65536"/>
              <a:gd name="T12" fmla="*/ 0 60000 65536"/>
              <a:gd name="T13" fmla="*/ 0 60000 65536"/>
              <a:gd name="T14" fmla="*/ 0 60000 65536"/>
              <a:gd name="T15" fmla="*/ 0 w 980"/>
              <a:gd name="T16" fmla="*/ 0 h 407"/>
              <a:gd name="T17" fmla="*/ 980 w 980"/>
              <a:gd name="T18" fmla="*/ 407 h 407"/>
            </a:gdLst>
            <a:ahLst/>
            <a:cxnLst>
              <a:cxn ang="T10">
                <a:pos x="T0" y="T1"/>
              </a:cxn>
              <a:cxn ang="T11">
                <a:pos x="T2" y="T3"/>
              </a:cxn>
              <a:cxn ang="T12">
                <a:pos x="T4" y="T5"/>
              </a:cxn>
              <a:cxn ang="T13">
                <a:pos x="T6" y="T7"/>
              </a:cxn>
              <a:cxn ang="T14">
                <a:pos x="T8" y="T9"/>
              </a:cxn>
            </a:cxnLst>
            <a:rect l="T15" t="T16" r="T17" b="T18"/>
            <a:pathLst>
              <a:path w="980" h="407">
                <a:moveTo>
                  <a:pt x="0" y="0"/>
                </a:moveTo>
                <a:lnTo>
                  <a:pt x="980" y="12"/>
                </a:lnTo>
                <a:lnTo>
                  <a:pt x="980" y="407"/>
                </a:lnTo>
                <a:lnTo>
                  <a:pt x="0" y="407"/>
                </a:lnTo>
                <a:lnTo>
                  <a:pt x="0" y="0"/>
                </a:lnTo>
                <a:close/>
              </a:path>
            </a:pathLst>
          </a:custGeom>
          <a:solidFill>
            <a:srgbClr val="996633"/>
          </a:solidFill>
          <a:ln w="9525">
            <a:noFill/>
            <a:round/>
            <a:headEnd/>
            <a:tailEnd/>
          </a:ln>
        </p:spPr>
        <p:txBody>
          <a:bodyPr/>
          <a:lstStyle/>
          <a:p>
            <a:endParaRPr lang="en-US"/>
          </a:p>
        </p:txBody>
      </p:sp>
      <p:sp>
        <p:nvSpPr>
          <p:cNvPr id="15" name="Freeform 18"/>
          <p:cNvSpPr>
            <a:spLocks/>
          </p:cNvSpPr>
          <p:nvPr/>
        </p:nvSpPr>
        <p:spPr bwMode="auto">
          <a:xfrm>
            <a:off x="4890944" y="2827992"/>
            <a:ext cx="796636" cy="1309225"/>
          </a:xfrm>
          <a:custGeom>
            <a:avLst/>
            <a:gdLst>
              <a:gd name="T0" fmla="*/ 0 w 296"/>
              <a:gd name="T1" fmla="*/ 0 h 471"/>
              <a:gd name="T2" fmla="*/ 2147483647 w 296"/>
              <a:gd name="T3" fmla="*/ 2147483647 h 471"/>
              <a:gd name="T4" fmla="*/ 2147483647 w 296"/>
              <a:gd name="T5" fmla="*/ 2147483647 h 471"/>
              <a:gd name="T6" fmla="*/ 2147483647 w 296"/>
              <a:gd name="T7" fmla="*/ 2147483647 h 471"/>
              <a:gd name="T8" fmla="*/ 2147483647 w 296"/>
              <a:gd name="T9" fmla="*/ 2147483647 h 471"/>
              <a:gd name="T10" fmla="*/ 2147483647 w 296"/>
              <a:gd name="T11" fmla="*/ 2147483647 h 471"/>
              <a:gd name="T12" fmla="*/ 2147483647 w 296"/>
              <a:gd name="T13" fmla="*/ 2147483647 h 471"/>
              <a:gd name="T14" fmla="*/ 2147483647 w 296"/>
              <a:gd name="T15" fmla="*/ 2147483647 h 471"/>
              <a:gd name="T16" fmla="*/ 2147483647 w 296"/>
              <a:gd name="T17" fmla="*/ 2147483647 h 471"/>
              <a:gd name="T18" fmla="*/ 2147483647 w 296"/>
              <a:gd name="T19" fmla="*/ 2147483647 h 471"/>
              <a:gd name="T20" fmla="*/ 2147483647 w 296"/>
              <a:gd name="T21" fmla="*/ 2147483647 h 471"/>
              <a:gd name="T22" fmla="*/ 2147483647 w 296"/>
              <a:gd name="T23" fmla="*/ 2147483647 h 471"/>
              <a:gd name="T24" fmla="*/ 2147483647 w 296"/>
              <a:gd name="T25" fmla="*/ 2147483647 h 471"/>
              <a:gd name="T26" fmla="*/ 2147483647 w 296"/>
              <a:gd name="T27" fmla="*/ 2147483647 h 471"/>
              <a:gd name="T28" fmla="*/ 2147483647 w 296"/>
              <a:gd name="T29" fmla="*/ 2147483647 h 471"/>
              <a:gd name="T30" fmla="*/ 2147483647 w 296"/>
              <a:gd name="T31" fmla="*/ 2147483647 h 471"/>
              <a:gd name="T32" fmla="*/ 2147483647 w 296"/>
              <a:gd name="T33" fmla="*/ 2147483647 h 471"/>
              <a:gd name="T34" fmla="*/ 2147483647 w 296"/>
              <a:gd name="T35" fmla="*/ 2147483647 h 471"/>
              <a:gd name="T36" fmla="*/ 2147483647 w 296"/>
              <a:gd name="T37" fmla="*/ 2147483647 h 471"/>
              <a:gd name="T38" fmla="*/ 2147483647 w 296"/>
              <a:gd name="T39" fmla="*/ 2147483647 h 471"/>
              <a:gd name="T40" fmla="*/ 2147483647 w 296"/>
              <a:gd name="T41" fmla="*/ 2147483647 h 471"/>
              <a:gd name="T42" fmla="*/ 2147483647 w 296"/>
              <a:gd name="T43" fmla="*/ 2147483647 h 471"/>
              <a:gd name="T44" fmla="*/ 2147483647 w 296"/>
              <a:gd name="T45" fmla="*/ 2147483647 h 471"/>
              <a:gd name="T46" fmla="*/ 2147483647 w 296"/>
              <a:gd name="T47" fmla="*/ 2147483647 h 471"/>
              <a:gd name="T48" fmla="*/ 2147483647 w 296"/>
              <a:gd name="T49" fmla="*/ 2147483647 h 471"/>
              <a:gd name="T50" fmla="*/ 2147483647 w 296"/>
              <a:gd name="T51" fmla="*/ 2147483647 h 471"/>
              <a:gd name="T52" fmla="*/ 2147483647 w 296"/>
              <a:gd name="T53" fmla="*/ 2147483647 h 471"/>
              <a:gd name="T54" fmla="*/ 2147483647 w 296"/>
              <a:gd name="T55" fmla="*/ 2147483647 h 471"/>
              <a:gd name="T56" fmla="*/ 2147483647 w 296"/>
              <a:gd name="T57" fmla="*/ 2147483647 h 471"/>
              <a:gd name="T58" fmla="*/ 2147483647 w 296"/>
              <a:gd name="T59" fmla="*/ 2147483647 h 471"/>
              <a:gd name="T60" fmla="*/ 2147483647 w 296"/>
              <a:gd name="T61" fmla="*/ 2147483647 h 471"/>
              <a:gd name="T62" fmla="*/ 2147483647 w 296"/>
              <a:gd name="T63" fmla="*/ 2147483647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6"/>
              <a:gd name="T97" fmla="*/ 0 h 471"/>
              <a:gd name="T98" fmla="*/ 296 w 296"/>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6" h="471">
                <a:moveTo>
                  <a:pt x="0" y="0"/>
                </a:moveTo>
                <a:lnTo>
                  <a:pt x="1" y="34"/>
                </a:lnTo>
                <a:lnTo>
                  <a:pt x="2" y="65"/>
                </a:lnTo>
                <a:lnTo>
                  <a:pt x="5" y="94"/>
                </a:lnTo>
                <a:lnTo>
                  <a:pt x="8" y="121"/>
                </a:lnTo>
                <a:lnTo>
                  <a:pt x="13" y="146"/>
                </a:lnTo>
                <a:lnTo>
                  <a:pt x="18" y="171"/>
                </a:lnTo>
                <a:lnTo>
                  <a:pt x="24" y="194"/>
                </a:lnTo>
                <a:lnTo>
                  <a:pt x="32" y="215"/>
                </a:lnTo>
                <a:lnTo>
                  <a:pt x="41" y="235"/>
                </a:lnTo>
                <a:lnTo>
                  <a:pt x="50" y="254"/>
                </a:lnTo>
                <a:lnTo>
                  <a:pt x="62" y="275"/>
                </a:lnTo>
                <a:lnTo>
                  <a:pt x="74" y="292"/>
                </a:lnTo>
                <a:lnTo>
                  <a:pt x="89" y="311"/>
                </a:lnTo>
                <a:lnTo>
                  <a:pt x="105" y="329"/>
                </a:lnTo>
                <a:lnTo>
                  <a:pt x="122" y="348"/>
                </a:lnTo>
                <a:lnTo>
                  <a:pt x="140" y="365"/>
                </a:lnTo>
                <a:lnTo>
                  <a:pt x="146" y="371"/>
                </a:lnTo>
                <a:lnTo>
                  <a:pt x="154" y="376"/>
                </a:lnTo>
                <a:lnTo>
                  <a:pt x="163" y="383"/>
                </a:lnTo>
                <a:lnTo>
                  <a:pt x="175" y="391"/>
                </a:lnTo>
                <a:lnTo>
                  <a:pt x="200" y="409"/>
                </a:lnTo>
                <a:lnTo>
                  <a:pt x="227" y="426"/>
                </a:lnTo>
                <a:lnTo>
                  <a:pt x="240" y="436"/>
                </a:lnTo>
                <a:lnTo>
                  <a:pt x="253" y="444"/>
                </a:lnTo>
                <a:lnTo>
                  <a:pt x="264" y="450"/>
                </a:lnTo>
                <a:lnTo>
                  <a:pt x="274" y="457"/>
                </a:lnTo>
                <a:lnTo>
                  <a:pt x="284" y="463"/>
                </a:lnTo>
                <a:lnTo>
                  <a:pt x="290" y="468"/>
                </a:lnTo>
                <a:lnTo>
                  <a:pt x="294" y="471"/>
                </a:lnTo>
                <a:lnTo>
                  <a:pt x="296" y="471"/>
                </a:lnTo>
              </a:path>
            </a:pathLst>
          </a:custGeom>
          <a:noFill/>
          <a:ln w="28575">
            <a:solidFill>
              <a:srgbClr val="4D4D4D"/>
            </a:solidFill>
            <a:round/>
            <a:headEnd/>
            <a:tailEnd/>
          </a:ln>
        </p:spPr>
        <p:txBody>
          <a:bodyPr/>
          <a:lstStyle/>
          <a:p>
            <a:endParaRPr lang="en-US"/>
          </a:p>
        </p:txBody>
      </p:sp>
      <p:sp>
        <p:nvSpPr>
          <p:cNvPr id="16" name="Freeform 19"/>
          <p:cNvSpPr>
            <a:spLocks/>
          </p:cNvSpPr>
          <p:nvPr/>
        </p:nvSpPr>
        <p:spPr bwMode="auto">
          <a:xfrm>
            <a:off x="4890943" y="2827992"/>
            <a:ext cx="790864" cy="1309225"/>
          </a:xfrm>
          <a:custGeom>
            <a:avLst/>
            <a:gdLst>
              <a:gd name="T0" fmla="*/ 2147483647 w 294"/>
              <a:gd name="T1" fmla="*/ 0 h 471"/>
              <a:gd name="T2" fmla="*/ 2147483647 w 294"/>
              <a:gd name="T3" fmla="*/ 2147483647 h 471"/>
              <a:gd name="T4" fmla="*/ 2147483647 w 294"/>
              <a:gd name="T5" fmla="*/ 2147483647 h 471"/>
              <a:gd name="T6" fmla="*/ 2147483647 w 294"/>
              <a:gd name="T7" fmla="*/ 2147483647 h 471"/>
              <a:gd name="T8" fmla="*/ 2147483647 w 294"/>
              <a:gd name="T9" fmla="*/ 2147483647 h 471"/>
              <a:gd name="T10" fmla="*/ 2147483647 w 294"/>
              <a:gd name="T11" fmla="*/ 2147483647 h 471"/>
              <a:gd name="T12" fmla="*/ 2147483647 w 294"/>
              <a:gd name="T13" fmla="*/ 2147483647 h 471"/>
              <a:gd name="T14" fmla="*/ 2147483647 w 294"/>
              <a:gd name="T15" fmla="*/ 2147483647 h 471"/>
              <a:gd name="T16" fmla="*/ 2147483647 w 294"/>
              <a:gd name="T17" fmla="*/ 2147483647 h 471"/>
              <a:gd name="T18" fmla="*/ 2147483647 w 294"/>
              <a:gd name="T19" fmla="*/ 2147483647 h 471"/>
              <a:gd name="T20" fmla="*/ 2147483647 w 294"/>
              <a:gd name="T21" fmla="*/ 2147483647 h 471"/>
              <a:gd name="T22" fmla="*/ 2147483647 w 294"/>
              <a:gd name="T23" fmla="*/ 2147483647 h 471"/>
              <a:gd name="T24" fmla="*/ 2147483647 w 294"/>
              <a:gd name="T25" fmla="*/ 2147483647 h 471"/>
              <a:gd name="T26" fmla="*/ 2147483647 w 294"/>
              <a:gd name="T27" fmla="*/ 2147483647 h 471"/>
              <a:gd name="T28" fmla="*/ 2147483647 w 294"/>
              <a:gd name="T29" fmla="*/ 2147483647 h 471"/>
              <a:gd name="T30" fmla="*/ 2147483647 w 294"/>
              <a:gd name="T31" fmla="*/ 2147483647 h 471"/>
              <a:gd name="T32" fmla="*/ 2147483647 w 294"/>
              <a:gd name="T33" fmla="*/ 2147483647 h 471"/>
              <a:gd name="T34" fmla="*/ 2147483647 w 294"/>
              <a:gd name="T35" fmla="*/ 2147483647 h 471"/>
              <a:gd name="T36" fmla="*/ 2147483647 w 294"/>
              <a:gd name="T37" fmla="*/ 2147483647 h 471"/>
              <a:gd name="T38" fmla="*/ 2147483647 w 294"/>
              <a:gd name="T39" fmla="*/ 2147483647 h 471"/>
              <a:gd name="T40" fmla="*/ 2147483647 w 294"/>
              <a:gd name="T41" fmla="*/ 2147483647 h 471"/>
              <a:gd name="T42" fmla="*/ 2147483647 w 294"/>
              <a:gd name="T43" fmla="*/ 2147483647 h 471"/>
              <a:gd name="T44" fmla="*/ 2147483647 w 294"/>
              <a:gd name="T45" fmla="*/ 2147483647 h 471"/>
              <a:gd name="T46" fmla="*/ 2147483647 w 294"/>
              <a:gd name="T47" fmla="*/ 2147483647 h 471"/>
              <a:gd name="T48" fmla="*/ 2147483647 w 294"/>
              <a:gd name="T49" fmla="*/ 2147483647 h 471"/>
              <a:gd name="T50" fmla="*/ 2147483647 w 294"/>
              <a:gd name="T51" fmla="*/ 2147483647 h 471"/>
              <a:gd name="T52" fmla="*/ 2147483647 w 294"/>
              <a:gd name="T53" fmla="*/ 2147483647 h 471"/>
              <a:gd name="T54" fmla="*/ 2147483647 w 294"/>
              <a:gd name="T55" fmla="*/ 2147483647 h 471"/>
              <a:gd name="T56" fmla="*/ 2147483647 w 294"/>
              <a:gd name="T57" fmla="*/ 2147483647 h 471"/>
              <a:gd name="T58" fmla="*/ 2147483647 w 294"/>
              <a:gd name="T59" fmla="*/ 2147483647 h 471"/>
              <a:gd name="T60" fmla="*/ 2147483647 w 294"/>
              <a:gd name="T61" fmla="*/ 2147483647 h 471"/>
              <a:gd name="T62" fmla="*/ 2147483647 w 294"/>
              <a:gd name="T63" fmla="*/ 2147483647 h 471"/>
              <a:gd name="T64" fmla="*/ 2147483647 w 294"/>
              <a:gd name="T65" fmla="*/ 2147483647 h 471"/>
              <a:gd name="T66" fmla="*/ 0 w 294"/>
              <a:gd name="T67" fmla="*/ 2147483647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4"/>
              <a:gd name="T103" fmla="*/ 0 h 471"/>
              <a:gd name="T104" fmla="*/ 294 w 294"/>
              <a:gd name="T105" fmla="*/ 471 h 4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4" h="471">
                <a:moveTo>
                  <a:pt x="294" y="0"/>
                </a:moveTo>
                <a:lnTo>
                  <a:pt x="293" y="34"/>
                </a:lnTo>
                <a:lnTo>
                  <a:pt x="292" y="65"/>
                </a:lnTo>
                <a:lnTo>
                  <a:pt x="289" y="94"/>
                </a:lnTo>
                <a:lnTo>
                  <a:pt x="285" y="121"/>
                </a:lnTo>
                <a:lnTo>
                  <a:pt x="281" y="146"/>
                </a:lnTo>
                <a:lnTo>
                  <a:pt x="276" y="171"/>
                </a:lnTo>
                <a:lnTo>
                  <a:pt x="269" y="194"/>
                </a:lnTo>
                <a:lnTo>
                  <a:pt x="263" y="215"/>
                </a:lnTo>
                <a:lnTo>
                  <a:pt x="253" y="235"/>
                </a:lnTo>
                <a:lnTo>
                  <a:pt x="244" y="254"/>
                </a:lnTo>
                <a:lnTo>
                  <a:pt x="232" y="275"/>
                </a:lnTo>
                <a:lnTo>
                  <a:pt x="220" y="292"/>
                </a:lnTo>
                <a:lnTo>
                  <a:pt x="205" y="311"/>
                </a:lnTo>
                <a:lnTo>
                  <a:pt x="191" y="329"/>
                </a:lnTo>
                <a:lnTo>
                  <a:pt x="174" y="348"/>
                </a:lnTo>
                <a:lnTo>
                  <a:pt x="154" y="365"/>
                </a:lnTo>
                <a:lnTo>
                  <a:pt x="148" y="371"/>
                </a:lnTo>
                <a:lnTo>
                  <a:pt x="140" y="376"/>
                </a:lnTo>
                <a:lnTo>
                  <a:pt x="131" y="383"/>
                </a:lnTo>
                <a:lnTo>
                  <a:pt x="121" y="391"/>
                </a:lnTo>
                <a:lnTo>
                  <a:pt x="107" y="399"/>
                </a:lnTo>
                <a:lnTo>
                  <a:pt x="95" y="409"/>
                </a:lnTo>
                <a:lnTo>
                  <a:pt x="81" y="418"/>
                </a:lnTo>
                <a:lnTo>
                  <a:pt x="67" y="426"/>
                </a:lnTo>
                <a:lnTo>
                  <a:pt x="54" y="436"/>
                </a:lnTo>
                <a:lnTo>
                  <a:pt x="42" y="444"/>
                </a:lnTo>
                <a:lnTo>
                  <a:pt x="30" y="450"/>
                </a:lnTo>
                <a:lnTo>
                  <a:pt x="20" y="457"/>
                </a:lnTo>
                <a:lnTo>
                  <a:pt x="12" y="463"/>
                </a:lnTo>
                <a:lnTo>
                  <a:pt x="5" y="468"/>
                </a:lnTo>
                <a:lnTo>
                  <a:pt x="1" y="471"/>
                </a:lnTo>
                <a:lnTo>
                  <a:pt x="0" y="471"/>
                </a:lnTo>
              </a:path>
            </a:pathLst>
          </a:custGeom>
          <a:noFill/>
          <a:ln w="28575">
            <a:solidFill>
              <a:schemeClr val="bg1"/>
            </a:solidFill>
            <a:round/>
            <a:headEnd/>
            <a:tailEnd/>
          </a:ln>
        </p:spPr>
        <p:txBody>
          <a:bodyPr/>
          <a:lstStyle/>
          <a:p>
            <a:endParaRPr lang="en-US"/>
          </a:p>
        </p:txBody>
      </p:sp>
      <p:sp>
        <p:nvSpPr>
          <p:cNvPr id="17" name="Line 20"/>
          <p:cNvSpPr>
            <a:spLocks noChangeShapeType="1"/>
          </p:cNvSpPr>
          <p:nvPr/>
        </p:nvSpPr>
        <p:spPr bwMode="auto">
          <a:xfrm flipH="1" flipV="1">
            <a:off x="5690466" y="4129095"/>
            <a:ext cx="271318" cy="1096436"/>
          </a:xfrm>
          <a:prstGeom prst="line">
            <a:avLst/>
          </a:prstGeom>
          <a:noFill/>
          <a:ln w="28575">
            <a:solidFill>
              <a:srgbClr val="4D4D4D"/>
            </a:solidFill>
            <a:round/>
            <a:headEnd/>
            <a:tailEnd/>
          </a:ln>
        </p:spPr>
        <p:txBody>
          <a:bodyPr/>
          <a:lstStyle/>
          <a:p>
            <a:endParaRPr lang="en-US"/>
          </a:p>
        </p:txBody>
      </p:sp>
      <p:sp>
        <p:nvSpPr>
          <p:cNvPr id="18" name="Line 21"/>
          <p:cNvSpPr>
            <a:spLocks noChangeShapeType="1"/>
          </p:cNvSpPr>
          <p:nvPr/>
        </p:nvSpPr>
        <p:spPr bwMode="auto">
          <a:xfrm>
            <a:off x="4896716" y="4129095"/>
            <a:ext cx="5773" cy="1083441"/>
          </a:xfrm>
          <a:prstGeom prst="line">
            <a:avLst/>
          </a:prstGeom>
          <a:noFill/>
          <a:ln w="28575">
            <a:solidFill>
              <a:schemeClr val="bg1"/>
            </a:solidFill>
            <a:round/>
            <a:headEnd/>
            <a:tailEnd/>
          </a:ln>
        </p:spPr>
        <p:txBody>
          <a:bodyPr/>
          <a:lstStyle/>
          <a:p>
            <a:endParaRPr lang="en-US"/>
          </a:p>
        </p:txBody>
      </p:sp>
      <p:sp>
        <p:nvSpPr>
          <p:cNvPr id="19" name="Line 22"/>
          <p:cNvSpPr>
            <a:spLocks noChangeShapeType="1"/>
          </p:cNvSpPr>
          <p:nvPr/>
        </p:nvSpPr>
        <p:spPr bwMode="auto">
          <a:xfrm flipH="1">
            <a:off x="4368512" y="4120973"/>
            <a:ext cx="3727738" cy="1624"/>
          </a:xfrm>
          <a:prstGeom prst="line">
            <a:avLst/>
          </a:prstGeom>
          <a:noFill/>
          <a:ln w="38100">
            <a:solidFill>
              <a:srgbClr val="4D4D4D"/>
            </a:solidFill>
            <a:prstDash val="dash"/>
            <a:round/>
            <a:headEnd/>
            <a:tailEnd/>
          </a:ln>
        </p:spPr>
        <p:txBody>
          <a:bodyPr/>
          <a:lstStyle/>
          <a:p>
            <a:endParaRPr lang="en-US"/>
          </a:p>
        </p:txBody>
      </p:sp>
      <p:sp>
        <p:nvSpPr>
          <p:cNvPr id="20" name="Text Box 23"/>
          <p:cNvSpPr txBox="1">
            <a:spLocks noChangeArrowheads="1"/>
          </p:cNvSpPr>
          <p:nvPr/>
        </p:nvSpPr>
        <p:spPr bwMode="auto">
          <a:xfrm>
            <a:off x="4504171" y="5249895"/>
            <a:ext cx="1724602" cy="344362"/>
          </a:xfrm>
          <a:prstGeom prst="rect">
            <a:avLst/>
          </a:prstGeom>
          <a:noFill/>
          <a:ln w="9525">
            <a:noFill/>
            <a:miter lim="800000"/>
            <a:headEnd/>
            <a:tailEnd/>
          </a:ln>
        </p:spPr>
        <p:txBody>
          <a:bodyPr>
            <a:spAutoFit/>
          </a:bodyPr>
          <a:lstStyle/>
          <a:p>
            <a:pPr algn="ctr">
              <a:spcBef>
                <a:spcPct val="50000"/>
              </a:spcBef>
            </a:pPr>
            <a:r>
              <a:rPr lang="en-US" sz="1600" b="1">
                <a:solidFill>
                  <a:schemeClr val="tx2"/>
                </a:solidFill>
                <a:latin typeface="Arial" pitchFamily="34" charset="0"/>
              </a:rPr>
              <a:t>Vapor Source</a:t>
            </a:r>
          </a:p>
        </p:txBody>
      </p:sp>
      <p:sp>
        <p:nvSpPr>
          <p:cNvPr id="21" name="Rectangle 24"/>
          <p:cNvSpPr>
            <a:spLocks noChangeArrowheads="1"/>
          </p:cNvSpPr>
          <p:nvPr/>
        </p:nvSpPr>
        <p:spPr bwMode="auto">
          <a:xfrm>
            <a:off x="6009409" y="4840559"/>
            <a:ext cx="736023" cy="344362"/>
          </a:xfrm>
          <a:prstGeom prst="rect">
            <a:avLst/>
          </a:prstGeom>
          <a:noFill/>
          <a:ln w="9525">
            <a:noFill/>
            <a:miter lim="800000"/>
            <a:headEnd/>
            <a:tailEnd/>
          </a:ln>
          <a:effectLst>
            <a:outerShdw dist="35921" dir="2700000" algn="ctr" rotWithShape="0">
              <a:srgbClr val="00001A"/>
            </a:outerShdw>
          </a:effectLst>
        </p:spPr>
        <p:txBody>
          <a:bodyPr>
            <a:spAutoFit/>
          </a:bodyPr>
          <a:lstStyle/>
          <a:p>
            <a:pPr eaLnBrk="0" hangingPunct="0">
              <a:lnSpc>
                <a:spcPct val="80000"/>
              </a:lnSpc>
              <a:spcBef>
                <a:spcPct val="50000"/>
              </a:spcBef>
              <a:defRPr/>
            </a:pPr>
            <a:r>
              <a:rPr lang="en-US" sz="2000" b="1" dirty="0">
                <a:solidFill>
                  <a:srgbClr val="FFFFCC"/>
                </a:solidFill>
                <a:latin typeface="Arial" charset="0"/>
                <a:ea typeface="ＭＳ Ｐゴシック" charset="0"/>
                <a:cs typeface="ＭＳ Ｐゴシック" charset="0"/>
              </a:rPr>
              <a:t>C</a:t>
            </a:r>
            <a:r>
              <a:rPr lang="en-US" b="1" baseline="-25000" dirty="0">
                <a:solidFill>
                  <a:srgbClr val="FFFFCC"/>
                </a:solidFill>
                <a:latin typeface="Arial" charset="0"/>
                <a:ea typeface="ＭＳ Ｐゴシック" charset="0"/>
                <a:cs typeface="ＭＳ Ｐゴシック" charset="0"/>
              </a:rPr>
              <a:t>s</a:t>
            </a:r>
          </a:p>
        </p:txBody>
      </p:sp>
      <p:sp>
        <p:nvSpPr>
          <p:cNvPr id="22" name="Oval 25"/>
          <p:cNvSpPr>
            <a:spLocks noChangeArrowheads="1"/>
          </p:cNvSpPr>
          <p:nvPr/>
        </p:nvSpPr>
        <p:spPr bwMode="auto">
          <a:xfrm>
            <a:off x="5904057" y="5145937"/>
            <a:ext cx="92364" cy="103958"/>
          </a:xfrm>
          <a:prstGeom prst="ellipse">
            <a:avLst/>
          </a:prstGeom>
          <a:solidFill>
            <a:srgbClr val="000026"/>
          </a:solidFill>
          <a:ln w="9525">
            <a:noFill/>
            <a:round/>
            <a:headEnd/>
            <a:tailEnd/>
          </a:ln>
        </p:spPr>
        <p:txBody>
          <a:bodyPr wrap="none" anchor="ctr"/>
          <a:lstStyle/>
          <a:p>
            <a:endParaRPr lang="en-US"/>
          </a:p>
        </p:txBody>
      </p:sp>
      <p:sp>
        <p:nvSpPr>
          <p:cNvPr id="23" name="Oval 26"/>
          <p:cNvSpPr>
            <a:spLocks noChangeArrowheads="1"/>
          </p:cNvSpPr>
          <p:nvPr/>
        </p:nvSpPr>
        <p:spPr bwMode="auto">
          <a:xfrm>
            <a:off x="5603875" y="4054374"/>
            <a:ext cx="92364" cy="103958"/>
          </a:xfrm>
          <a:prstGeom prst="ellipse">
            <a:avLst/>
          </a:prstGeom>
          <a:solidFill>
            <a:srgbClr val="000026"/>
          </a:solidFill>
          <a:ln w="9525">
            <a:noFill/>
            <a:round/>
            <a:headEnd/>
            <a:tailEnd/>
          </a:ln>
        </p:spPr>
        <p:txBody>
          <a:bodyPr wrap="none" anchor="ctr"/>
          <a:lstStyle/>
          <a:p>
            <a:endParaRPr lang="en-US"/>
          </a:p>
        </p:txBody>
      </p:sp>
      <p:sp>
        <p:nvSpPr>
          <p:cNvPr id="24" name="Rectangle 27"/>
          <p:cNvSpPr>
            <a:spLocks noChangeArrowheads="1"/>
          </p:cNvSpPr>
          <p:nvPr/>
        </p:nvSpPr>
        <p:spPr bwMode="auto">
          <a:xfrm>
            <a:off x="5616864" y="3723007"/>
            <a:ext cx="736023" cy="344362"/>
          </a:xfrm>
          <a:prstGeom prst="rect">
            <a:avLst/>
          </a:prstGeom>
          <a:noFill/>
          <a:ln w="9525">
            <a:noFill/>
            <a:miter lim="800000"/>
            <a:headEnd/>
            <a:tailEnd/>
          </a:ln>
          <a:effectLst>
            <a:outerShdw dist="35921" dir="2700000" algn="ctr" rotWithShape="0">
              <a:srgbClr val="00001A"/>
            </a:outerShdw>
          </a:effectLst>
        </p:spPr>
        <p:txBody>
          <a:bodyPr>
            <a:spAutoFit/>
          </a:bodyPr>
          <a:lstStyle/>
          <a:p>
            <a:pPr eaLnBrk="0" hangingPunct="0">
              <a:lnSpc>
                <a:spcPct val="80000"/>
              </a:lnSpc>
              <a:spcBef>
                <a:spcPct val="50000"/>
              </a:spcBef>
              <a:defRPr/>
            </a:pPr>
            <a:r>
              <a:rPr lang="en-US" sz="2000" b="1" dirty="0">
                <a:solidFill>
                  <a:srgbClr val="FFFFCC"/>
                </a:solidFill>
                <a:latin typeface="Arial" charset="0"/>
                <a:ea typeface="ＭＳ Ｐゴシック" charset="0"/>
                <a:cs typeface="ＭＳ Ｐゴシック" charset="0"/>
              </a:rPr>
              <a:t>C</a:t>
            </a:r>
            <a:r>
              <a:rPr lang="en-US" b="1" baseline="-25000" dirty="0">
                <a:solidFill>
                  <a:srgbClr val="FFFFCC"/>
                </a:solidFill>
                <a:latin typeface="Arial" charset="0"/>
                <a:ea typeface="ＭＳ Ｐゴシック" charset="0"/>
                <a:cs typeface="ＭＳ Ｐゴシック" charset="0"/>
              </a:rPr>
              <a:t>t</a:t>
            </a:r>
          </a:p>
        </p:txBody>
      </p:sp>
      <p:sp>
        <p:nvSpPr>
          <p:cNvPr id="25" name="Freeform 28"/>
          <p:cNvSpPr>
            <a:spLocks/>
          </p:cNvSpPr>
          <p:nvPr/>
        </p:nvSpPr>
        <p:spPr bwMode="auto">
          <a:xfrm>
            <a:off x="5655830" y="1850134"/>
            <a:ext cx="626341" cy="908010"/>
          </a:xfrm>
          <a:custGeom>
            <a:avLst/>
            <a:gdLst>
              <a:gd name="T0" fmla="*/ 2147483647 w 233"/>
              <a:gd name="T1" fmla="*/ 2147483647 h 300"/>
              <a:gd name="T2" fmla="*/ 2147483647 w 233"/>
              <a:gd name="T3" fmla="*/ 2147483647 h 300"/>
              <a:gd name="T4" fmla="*/ 0 w 233"/>
              <a:gd name="T5" fmla="*/ 2147483647 h 300"/>
              <a:gd name="T6" fmla="*/ 0 w 233"/>
              <a:gd name="T7" fmla="*/ 0 h 300"/>
              <a:gd name="T8" fmla="*/ 2147483647 w 233"/>
              <a:gd name="T9" fmla="*/ 2147483647 h 300"/>
              <a:gd name="T10" fmla="*/ 2147483647 w 233"/>
              <a:gd name="T11" fmla="*/ 2147483647 h 300"/>
              <a:gd name="T12" fmla="*/ 0 60000 65536"/>
              <a:gd name="T13" fmla="*/ 0 60000 65536"/>
              <a:gd name="T14" fmla="*/ 0 60000 65536"/>
              <a:gd name="T15" fmla="*/ 0 60000 65536"/>
              <a:gd name="T16" fmla="*/ 0 60000 65536"/>
              <a:gd name="T17" fmla="*/ 0 60000 65536"/>
              <a:gd name="T18" fmla="*/ 0 w 233"/>
              <a:gd name="T19" fmla="*/ 0 h 300"/>
              <a:gd name="T20" fmla="*/ 233 w 233"/>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233" h="300">
                <a:moveTo>
                  <a:pt x="233" y="56"/>
                </a:moveTo>
                <a:lnTo>
                  <a:pt x="233" y="300"/>
                </a:lnTo>
                <a:lnTo>
                  <a:pt x="0" y="300"/>
                </a:lnTo>
                <a:lnTo>
                  <a:pt x="0" y="0"/>
                </a:lnTo>
                <a:lnTo>
                  <a:pt x="110" y="34"/>
                </a:lnTo>
                <a:lnTo>
                  <a:pt x="233" y="56"/>
                </a:lnTo>
                <a:close/>
              </a:path>
            </a:pathLst>
          </a:custGeom>
          <a:solidFill>
            <a:srgbClr val="FFFFCC"/>
          </a:solidFill>
          <a:ln w="6350">
            <a:solidFill>
              <a:srgbClr val="000026"/>
            </a:solidFill>
            <a:round/>
            <a:headEnd/>
            <a:tailEnd/>
          </a:ln>
        </p:spPr>
        <p:txBody>
          <a:bodyPr/>
          <a:lstStyle/>
          <a:p>
            <a:endParaRPr lang="en-US"/>
          </a:p>
        </p:txBody>
      </p:sp>
      <p:sp>
        <p:nvSpPr>
          <p:cNvPr id="26" name="Freeform 29"/>
          <p:cNvSpPr>
            <a:spLocks/>
          </p:cNvSpPr>
          <p:nvPr/>
        </p:nvSpPr>
        <p:spPr bwMode="auto">
          <a:xfrm>
            <a:off x="5321012" y="1640593"/>
            <a:ext cx="991465" cy="354108"/>
          </a:xfrm>
          <a:custGeom>
            <a:avLst/>
            <a:gdLst>
              <a:gd name="T0" fmla="*/ 2147483647 w 368"/>
              <a:gd name="T1" fmla="*/ 2147483647 h 117"/>
              <a:gd name="T2" fmla="*/ 2147483647 w 368"/>
              <a:gd name="T3" fmla="*/ 2147483647 h 117"/>
              <a:gd name="T4" fmla="*/ 2147483647 w 368"/>
              <a:gd name="T5" fmla="*/ 2147483647 h 117"/>
              <a:gd name="T6" fmla="*/ 2147483647 w 368"/>
              <a:gd name="T7" fmla="*/ 0 h 117"/>
              <a:gd name="T8" fmla="*/ 0 w 368"/>
              <a:gd name="T9" fmla="*/ 2147483647 h 117"/>
              <a:gd name="T10" fmla="*/ 2147483647 w 368"/>
              <a:gd name="T11" fmla="*/ 2147483647 h 117"/>
              <a:gd name="T12" fmla="*/ 2147483647 w 368"/>
              <a:gd name="T13" fmla="*/ 2147483647 h 117"/>
              <a:gd name="T14" fmla="*/ 0 60000 65536"/>
              <a:gd name="T15" fmla="*/ 0 60000 65536"/>
              <a:gd name="T16" fmla="*/ 0 60000 65536"/>
              <a:gd name="T17" fmla="*/ 0 60000 65536"/>
              <a:gd name="T18" fmla="*/ 0 60000 65536"/>
              <a:gd name="T19" fmla="*/ 0 60000 65536"/>
              <a:gd name="T20" fmla="*/ 0 60000 65536"/>
              <a:gd name="T21" fmla="*/ 0 w 368"/>
              <a:gd name="T22" fmla="*/ 0 h 117"/>
              <a:gd name="T23" fmla="*/ 368 w 36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117">
                <a:moveTo>
                  <a:pt x="367" y="115"/>
                </a:moveTo>
                <a:lnTo>
                  <a:pt x="368" y="109"/>
                </a:lnTo>
                <a:lnTo>
                  <a:pt x="179" y="4"/>
                </a:lnTo>
                <a:lnTo>
                  <a:pt x="2" y="0"/>
                </a:lnTo>
                <a:lnTo>
                  <a:pt x="0" y="3"/>
                </a:lnTo>
                <a:lnTo>
                  <a:pt x="146" y="117"/>
                </a:lnTo>
                <a:lnTo>
                  <a:pt x="367" y="115"/>
                </a:lnTo>
                <a:close/>
              </a:path>
            </a:pathLst>
          </a:custGeom>
          <a:solidFill>
            <a:srgbClr val="7E7051"/>
          </a:solidFill>
          <a:ln w="6350">
            <a:solidFill>
              <a:srgbClr val="000026"/>
            </a:solidFill>
            <a:round/>
            <a:headEnd/>
            <a:tailEnd/>
          </a:ln>
        </p:spPr>
        <p:txBody>
          <a:bodyPr/>
          <a:lstStyle/>
          <a:p>
            <a:endParaRPr lang="en-US"/>
          </a:p>
        </p:txBody>
      </p:sp>
      <p:sp>
        <p:nvSpPr>
          <p:cNvPr id="27" name="Freeform 30"/>
          <p:cNvSpPr>
            <a:spLocks/>
          </p:cNvSpPr>
          <p:nvPr/>
        </p:nvSpPr>
        <p:spPr bwMode="auto">
          <a:xfrm>
            <a:off x="4869296" y="1962213"/>
            <a:ext cx="118341" cy="90964"/>
          </a:xfrm>
          <a:custGeom>
            <a:avLst/>
            <a:gdLst>
              <a:gd name="T0" fmla="*/ 0 w 44"/>
              <a:gd name="T1" fmla="*/ 2147483647 h 30"/>
              <a:gd name="T2" fmla="*/ 2147483647 w 44"/>
              <a:gd name="T3" fmla="*/ 2147483647 h 30"/>
              <a:gd name="T4" fmla="*/ 2147483647 w 44"/>
              <a:gd name="T5" fmla="*/ 0 h 30"/>
              <a:gd name="T6" fmla="*/ 0 w 44"/>
              <a:gd name="T7" fmla="*/ 2147483647 h 30"/>
              <a:gd name="T8" fmla="*/ 0 w 44"/>
              <a:gd name="T9" fmla="*/ 2147483647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0" y="30"/>
                </a:moveTo>
                <a:lnTo>
                  <a:pt x="44" y="30"/>
                </a:lnTo>
                <a:lnTo>
                  <a:pt x="36" y="0"/>
                </a:lnTo>
                <a:lnTo>
                  <a:pt x="0" y="23"/>
                </a:lnTo>
                <a:lnTo>
                  <a:pt x="0" y="30"/>
                </a:lnTo>
                <a:close/>
              </a:path>
            </a:pathLst>
          </a:custGeom>
          <a:solidFill>
            <a:srgbClr val="7E7051"/>
          </a:solidFill>
          <a:ln w="9525">
            <a:noFill/>
            <a:round/>
            <a:headEnd/>
            <a:tailEnd/>
          </a:ln>
        </p:spPr>
        <p:txBody>
          <a:bodyPr/>
          <a:lstStyle/>
          <a:p>
            <a:endParaRPr lang="en-US"/>
          </a:p>
        </p:txBody>
      </p:sp>
      <p:sp>
        <p:nvSpPr>
          <p:cNvPr id="28" name="Freeform 31"/>
          <p:cNvSpPr>
            <a:spLocks/>
          </p:cNvSpPr>
          <p:nvPr/>
        </p:nvSpPr>
        <p:spPr bwMode="auto">
          <a:xfrm>
            <a:off x="4918364" y="1703943"/>
            <a:ext cx="769216" cy="1054202"/>
          </a:xfrm>
          <a:custGeom>
            <a:avLst/>
            <a:gdLst>
              <a:gd name="T0" fmla="*/ 2147483647 w 286"/>
              <a:gd name="T1" fmla="*/ 0 h 348"/>
              <a:gd name="T2" fmla="*/ 2147483647 w 286"/>
              <a:gd name="T3" fmla="*/ 2147483647 h 348"/>
              <a:gd name="T4" fmla="*/ 2147483647 w 286"/>
              <a:gd name="T5" fmla="*/ 2147483647 h 348"/>
              <a:gd name="T6" fmla="*/ 0 w 286"/>
              <a:gd name="T7" fmla="*/ 2147483647 h 348"/>
              <a:gd name="T8" fmla="*/ 0 w 286"/>
              <a:gd name="T9" fmla="*/ 2147483647 h 348"/>
              <a:gd name="T10" fmla="*/ 2147483647 w 286"/>
              <a:gd name="T11" fmla="*/ 0 h 348"/>
              <a:gd name="T12" fmla="*/ 0 60000 65536"/>
              <a:gd name="T13" fmla="*/ 0 60000 65536"/>
              <a:gd name="T14" fmla="*/ 0 60000 65536"/>
              <a:gd name="T15" fmla="*/ 0 60000 65536"/>
              <a:gd name="T16" fmla="*/ 0 60000 65536"/>
              <a:gd name="T17" fmla="*/ 0 60000 65536"/>
              <a:gd name="T18" fmla="*/ 0 w 286"/>
              <a:gd name="T19" fmla="*/ 0 h 348"/>
              <a:gd name="T20" fmla="*/ 286 w 286"/>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286" h="348">
                <a:moveTo>
                  <a:pt x="146" y="0"/>
                </a:moveTo>
                <a:lnTo>
                  <a:pt x="286" y="90"/>
                </a:lnTo>
                <a:lnTo>
                  <a:pt x="286" y="348"/>
                </a:lnTo>
                <a:lnTo>
                  <a:pt x="0" y="348"/>
                </a:lnTo>
                <a:lnTo>
                  <a:pt x="0" y="82"/>
                </a:lnTo>
                <a:lnTo>
                  <a:pt x="146" y="0"/>
                </a:lnTo>
                <a:close/>
              </a:path>
            </a:pathLst>
          </a:custGeom>
          <a:solidFill>
            <a:srgbClr val="FFFFCC"/>
          </a:solidFill>
          <a:ln w="6350">
            <a:solidFill>
              <a:srgbClr val="000026"/>
            </a:solidFill>
            <a:round/>
            <a:headEnd/>
            <a:tailEnd/>
          </a:ln>
        </p:spPr>
        <p:txBody>
          <a:bodyPr/>
          <a:lstStyle/>
          <a:p>
            <a:endParaRPr lang="en-US"/>
          </a:p>
        </p:txBody>
      </p:sp>
      <p:sp>
        <p:nvSpPr>
          <p:cNvPr id="29" name="Freeform 32"/>
          <p:cNvSpPr>
            <a:spLocks/>
          </p:cNvSpPr>
          <p:nvPr/>
        </p:nvSpPr>
        <p:spPr bwMode="auto">
          <a:xfrm>
            <a:off x="4863523" y="1640592"/>
            <a:ext cx="1448955" cy="402838"/>
          </a:xfrm>
          <a:custGeom>
            <a:avLst/>
            <a:gdLst>
              <a:gd name="T0" fmla="*/ 2147483647 w 538"/>
              <a:gd name="T1" fmla="*/ 2147483647 h 133"/>
              <a:gd name="T2" fmla="*/ 2147483647 w 538"/>
              <a:gd name="T3" fmla="*/ 2147483647 h 133"/>
              <a:gd name="T4" fmla="*/ 2147483647 w 538"/>
              <a:gd name="T5" fmla="*/ 2147483647 h 133"/>
              <a:gd name="T6" fmla="*/ 2147483647 w 538"/>
              <a:gd name="T7" fmla="*/ 2147483647 h 133"/>
              <a:gd name="T8" fmla="*/ 0 w 538"/>
              <a:gd name="T9" fmla="*/ 2147483647 h 133"/>
              <a:gd name="T10" fmla="*/ 0 w 538"/>
              <a:gd name="T11" fmla="*/ 2147483647 h 133"/>
              <a:gd name="T12" fmla="*/ 2147483647 w 538"/>
              <a:gd name="T13" fmla="*/ 0 h 133"/>
              <a:gd name="T14" fmla="*/ 2147483647 w 538"/>
              <a:gd name="T15" fmla="*/ 2147483647 h 133"/>
              <a:gd name="T16" fmla="*/ 2147483647 w 538"/>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133"/>
              <a:gd name="T29" fmla="*/ 538 w 538"/>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133">
                <a:moveTo>
                  <a:pt x="538" y="111"/>
                </a:moveTo>
                <a:lnTo>
                  <a:pt x="538" y="133"/>
                </a:lnTo>
                <a:lnTo>
                  <a:pt x="328" y="133"/>
                </a:lnTo>
                <a:lnTo>
                  <a:pt x="165" y="25"/>
                </a:lnTo>
                <a:lnTo>
                  <a:pt x="0" y="133"/>
                </a:lnTo>
                <a:lnTo>
                  <a:pt x="0" y="113"/>
                </a:lnTo>
                <a:lnTo>
                  <a:pt x="169" y="0"/>
                </a:lnTo>
                <a:lnTo>
                  <a:pt x="332" y="111"/>
                </a:lnTo>
                <a:lnTo>
                  <a:pt x="538" y="111"/>
                </a:lnTo>
                <a:close/>
              </a:path>
            </a:pathLst>
          </a:custGeom>
          <a:solidFill>
            <a:srgbClr val="9F834A"/>
          </a:solidFill>
          <a:ln w="9525">
            <a:noFill/>
            <a:round/>
            <a:headEnd/>
            <a:tailEnd/>
          </a:ln>
        </p:spPr>
        <p:txBody>
          <a:bodyPr/>
          <a:lstStyle/>
          <a:p>
            <a:endParaRPr lang="en-US"/>
          </a:p>
        </p:txBody>
      </p:sp>
      <p:sp>
        <p:nvSpPr>
          <p:cNvPr id="30" name="Freeform 33"/>
          <p:cNvSpPr>
            <a:spLocks/>
          </p:cNvSpPr>
          <p:nvPr/>
        </p:nvSpPr>
        <p:spPr bwMode="auto">
          <a:xfrm>
            <a:off x="4863523" y="1640592"/>
            <a:ext cx="1448955" cy="402838"/>
          </a:xfrm>
          <a:custGeom>
            <a:avLst/>
            <a:gdLst>
              <a:gd name="T0" fmla="*/ 2147483647 w 538"/>
              <a:gd name="T1" fmla="*/ 2147483647 h 133"/>
              <a:gd name="T2" fmla="*/ 2147483647 w 538"/>
              <a:gd name="T3" fmla="*/ 2147483647 h 133"/>
              <a:gd name="T4" fmla="*/ 2147483647 w 538"/>
              <a:gd name="T5" fmla="*/ 2147483647 h 133"/>
              <a:gd name="T6" fmla="*/ 2147483647 w 538"/>
              <a:gd name="T7" fmla="*/ 2147483647 h 133"/>
              <a:gd name="T8" fmla="*/ 0 w 538"/>
              <a:gd name="T9" fmla="*/ 2147483647 h 133"/>
              <a:gd name="T10" fmla="*/ 0 w 538"/>
              <a:gd name="T11" fmla="*/ 2147483647 h 133"/>
              <a:gd name="T12" fmla="*/ 2147483647 w 538"/>
              <a:gd name="T13" fmla="*/ 0 h 133"/>
              <a:gd name="T14" fmla="*/ 2147483647 w 538"/>
              <a:gd name="T15" fmla="*/ 2147483647 h 133"/>
              <a:gd name="T16" fmla="*/ 2147483647 w 538"/>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8"/>
              <a:gd name="T28" fmla="*/ 0 h 133"/>
              <a:gd name="T29" fmla="*/ 538 w 538"/>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8" h="133">
                <a:moveTo>
                  <a:pt x="538" y="111"/>
                </a:moveTo>
                <a:lnTo>
                  <a:pt x="538" y="133"/>
                </a:lnTo>
                <a:lnTo>
                  <a:pt x="328" y="133"/>
                </a:lnTo>
                <a:lnTo>
                  <a:pt x="165" y="25"/>
                </a:lnTo>
                <a:lnTo>
                  <a:pt x="0" y="133"/>
                </a:lnTo>
                <a:lnTo>
                  <a:pt x="0" y="113"/>
                </a:lnTo>
                <a:lnTo>
                  <a:pt x="169" y="0"/>
                </a:lnTo>
                <a:lnTo>
                  <a:pt x="332" y="111"/>
                </a:lnTo>
                <a:lnTo>
                  <a:pt x="538" y="111"/>
                </a:lnTo>
              </a:path>
            </a:pathLst>
          </a:custGeom>
          <a:noFill/>
          <a:ln w="1588">
            <a:solidFill>
              <a:srgbClr val="000000"/>
            </a:solidFill>
            <a:round/>
            <a:headEnd/>
            <a:tailEnd/>
          </a:ln>
        </p:spPr>
        <p:txBody>
          <a:bodyPr/>
          <a:lstStyle/>
          <a:p>
            <a:endParaRPr lang="en-US"/>
          </a:p>
        </p:txBody>
      </p:sp>
      <p:sp>
        <p:nvSpPr>
          <p:cNvPr id="31" name="Rectangle 34"/>
          <p:cNvSpPr>
            <a:spLocks noChangeArrowheads="1"/>
          </p:cNvSpPr>
          <p:nvPr/>
        </p:nvSpPr>
        <p:spPr bwMode="auto">
          <a:xfrm>
            <a:off x="5176693" y="2345559"/>
            <a:ext cx="196273" cy="422331"/>
          </a:xfrm>
          <a:prstGeom prst="rect">
            <a:avLst/>
          </a:prstGeom>
          <a:noFill/>
          <a:ln w="1588">
            <a:solidFill>
              <a:srgbClr val="000000"/>
            </a:solidFill>
            <a:miter lim="800000"/>
            <a:headEnd/>
            <a:tailEnd/>
          </a:ln>
        </p:spPr>
        <p:txBody>
          <a:bodyPr/>
          <a:lstStyle/>
          <a:p>
            <a:endParaRPr lang="en-US"/>
          </a:p>
        </p:txBody>
      </p:sp>
      <p:sp>
        <p:nvSpPr>
          <p:cNvPr id="32" name="Rectangle 36"/>
          <p:cNvSpPr>
            <a:spLocks noChangeArrowheads="1"/>
          </p:cNvSpPr>
          <p:nvPr/>
        </p:nvSpPr>
        <p:spPr bwMode="auto">
          <a:xfrm>
            <a:off x="4882285" y="2803626"/>
            <a:ext cx="1424420" cy="63350"/>
          </a:xfrm>
          <a:prstGeom prst="rect">
            <a:avLst/>
          </a:prstGeom>
          <a:solidFill>
            <a:srgbClr val="DDDDDD"/>
          </a:solidFill>
          <a:ln w="6350">
            <a:solidFill>
              <a:srgbClr val="000026"/>
            </a:solidFill>
            <a:miter lim="800000"/>
            <a:headEnd/>
            <a:tailEnd/>
          </a:ln>
        </p:spPr>
        <p:txBody>
          <a:bodyPr/>
          <a:lstStyle/>
          <a:p>
            <a:endParaRPr lang="en-US"/>
          </a:p>
        </p:txBody>
      </p:sp>
      <p:sp>
        <p:nvSpPr>
          <p:cNvPr id="33" name="Rectangle 37"/>
          <p:cNvSpPr>
            <a:spLocks noChangeArrowheads="1"/>
          </p:cNvSpPr>
          <p:nvPr/>
        </p:nvSpPr>
        <p:spPr bwMode="auto">
          <a:xfrm>
            <a:off x="4882285" y="2743526"/>
            <a:ext cx="1424420" cy="60100"/>
          </a:xfrm>
          <a:prstGeom prst="rect">
            <a:avLst/>
          </a:prstGeom>
          <a:solidFill>
            <a:srgbClr val="DDDDDD"/>
          </a:solidFill>
          <a:ln w="6350">
            <a:solidFill>
              <a:srgbClr val="000026"/>
            </a:solidFill>
            <a:miter lim="800000"/>
            <a:headEnd/>
            <a:tailEnd/>
          </a:ln>
        </p:spPr>
        <p:txBody>
          <a:bodyPr/>
          <a:lstStyle/>
          <a:p>
            <a:endParaRPr lang="en-US"/>
          </a:p>
        </p:txBody>
      </p:sp>
      <p:sp>
        <p:nvSpPr>
          <p:cNvPr id="34" name="Freeform 38"/>
          <p:cNvSpPr>
            <a:spLocks/>
          </p:cNvSpPr>
          <p:nvPr/>
        </p:nvSpPr>
        <p:spPr bwMode="auto">
          <a:xfrm>
            <a:off x="6562149" y="2646065"/>
            <a:ext cx="295852" cy="146191"/>
          </a:xfrm>
          <a:custGeom>
            <a:avLst/>
            <a:gdLst>
              <a:gd name="T0" fmla="*/ 2147483647 w 110"/>
              <a:gd name="T1" fmla="*/ 2147483647 h 48"/>
              <a:gd name="T2" fmla="*/ 2147483647 w 110"/>
              <a:gd name="T3" fmla="*/ 2147483647 h 48"/>
              <a:gd name="T4" fmla="*/ 2147483647 w 110"/>
              <a:gd name="T5" fmla="*/ 2147483647 h 48"/>
              <a:gd name="T6" fmla="*/ 2147483647 w 110"/>
              <a:gd name="T7" fmla="*/ 2147483647 h 48"/>
              <a:gd name="T8" fmla="*/ 2147483647 w 110"/>
              <a:gd name="T9" fmla="*/ 2147483647 h 48"/>
              <a:gd name="T10" fmla="*/ 2147483647 w 110"/>
              <a:gd name="T11" fmla="*/ 2147483647 h 48"/>
              <a:gd name="T12" fmla="*/ 2147483647 w 110"/>
              <a:gd name="T13" fmla="*/ 2147483647 h 48"/>
              <a:gd name="T14" fmla="*/ 2147483647 w 110"/>
              <a:gd name="T15" fmla="*/ 2147483647 h 48"/>
              <a:gd name="T16" fmla="*/ 2147483647 w 110"/>
              <a:gd name="T17" fmla="*/ 2147483647 h 48"/>
              <a:gd name="T18" fmla="*/ 2147483647 w 110"/>
              <a:gd name="T19" fmla="*/ 2147483647 h 48"/>
              <a:gd name="T20" fmla="*/ 2147483647 w 110"/>
              <a:gd name="T21" fmla="*/ 2147483647 h 48"/>
              <a:gd name="T22" fmla="*/ 2147483647 w 110"/>
              <a:gd name="T23" fmla="*/ 2147483647 h 48"/>
              <a:gd name="T24" fmla="*/ 2147483647 w 110"/>
              <a:gd name="T25" fmla="*/ 2147483647 h 48"/>
              <a:gd name="T26" fmla="*/ 2147483647 w 110"/>
              <a:gd name="T27" fmla="*/ 2147483647 h 48"/>
              <a:gd name="T28" fmla="*/ 2147483647 w 110"/>
              <a:gd name="T29" fmla="*/ 2147483647 h 48"/>
              <a:gd name="T30" fmla="*/ 2147483647 w 110"/>
              <a:gd name="T31" fmla="*/ 2147483647 h 48"/>
              <a:gd name="T32" fmla="*/ 2147483647 w 110"/>
              <a:gd name="T33" fmla="*/ 2147483647 h 48"/>
              <a:gd name="T34" fmla="*/ 2147483647 w 110"/>
              <a:gd name="T35" fmla="*/ 2147483647 h 48"/>
              <a:gd name="T36" fmla="*/ 2147483647 w 110"/>
              <a:gd name="T37" fmla="*/ 2147483647 h 48"/>
              <a:gd name="T38" fmla="*/ 2147483647 w 110"/>
              <a:gd name="T39" fmla="*/ 2147483647 h 48"/>
              <a:gd name="T40" fmla="*/ 2147483647 w 110"/>
              <a:gd name="T41" fmla="*/ 2147483647 h 48"/>
              <a:gd name="T42" fmla="*/ 2147483647 w 110"/>
              <a:gd name="T43" fmla="*/ 2147483647 h 48"/>
              <a:gd name="T44" fmla="*/ 2147483647 w 110"/>
              <a:gd name="T45" fmla="*/ 2147483647 h 48"/>
              <a:gd name="T46" fmla="*/ 2147483647 w 110"/>
              <a:gd name="T47" fmla="*/ 2147483647 h 48"/>
              <a:gd name="T48" fmla="*/ 2147483647 w 110"/>
              <a:gd name="T49" fmla="*/ 2147483647 h 48"/>
              <a:gd name="T50" fmla="*/ 2147483647 w 110"/>
              <a:gd name="T51" fmla="*/ 2147483647 h 48"/>
              <a:gd name="T52" fmla="*/ 2147483647 w 110"/>
              <a:gd name="T53" fmla="*/ 2147483647 h 48"/>
              <a:gd name="T54" fmla="*/ 2147483647 w 110"/>
              <a:gd name="T55" fmla="*/ 2147483647 h 48"/>
              <a:gd name="T56" fmla="*/ 2147483647 w 110"/>
              <a:gd name="T57" fmla="*/ 2147483647 h 48"/>
              <a:gd name="T58" fmla="*/ 2147483647 w 110"/>
              <a:gd name="T59" fmla="*/ 0 h 48"/>
              <a:gd name="T60" fmla="*/ 2147483647 w 110"/>
              <a:gd name="T61" fmla="*/ 2147483647 h 48"/>
              <a:gd name="T62" fmla="*/ 2147483647 w 110"/>
              <a:gd name="T63" fmla="*/ 2147483647 h 48"/>
              <a:gd name="T64" fmla="*/ 2147483647 w 110"/>
              <a:gd name="T65" fmla="*/ 2147483647 h 48"/>
              <a:gd name="T66" fmla="*/ 2147483647 w 110"/>
              <a:gd name="T67" fmla="*/ 2147483647 h 48"/>
              <a:gd name="T68" fmla="*/ 2147483647 w 110"/>
              <a:gd name="T69" fmla="*/ 2147483647 h 48"/>
              <a:gd name="T70" fmla="*/ 2147483647 w 110"/>
              <a:gd name="T71" fmla="*/ 2147483647 h 48"/>
              <a:gd name="T72" fmla="*/ 2147483647 w 110"/>
              <a:gd name="T73" fmla="*/ 2147483647 h 48"/>
              <a:gd name="T74" fmla="*/ 2147483647 w 110"/>
              <a:gd name="T75" fmla="*/ 2147483647 h 48"/>
              <a:gd name="T76" fmla="*/ 2147483647 w 110"/>
              <a:gd name="T77" fmla="*/ 2147483647 h 48"/>
              <a:gd name="T78" fmla="*/ 0 w 110"/>
              <a:gd name="T79" fmla="*/ 2147483647 h 48"/>
              <a:gd name="T80" fmla="*/ 2147483647 w 110"/>
              <a:gd name="T81" fmla="*/ 2147483647 h 48"/>
              <a:gd name="T82" fmla="*/ 2147483647 w 110"/>
              <a:gd name="T83" fmla="*/ 2147483647 h 48"/>
              <a:gd name="T84" fmla="*/ 2147483647 w 110"/>
              <a:gd name="T85" fmla="*/ 2147483647 h 48"/>
              <a:gd name="T86" fmla="*/ 2147483647 w 110"/>
              <a:gd name="T87" fmla="*/ 2147483647 h 48"/>
              <a:gd name="T88" fmla="*/ 2147483647 w 110"/>
              <a:gd name="T89" fmla="*/ 2147483647 h 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48"/>
              <a:gd name="T137" fmla="*/ 110 w 110"/>
              <a:gd name="T138" fmla="*/ 48 h 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48">
                <a:moveTo>
                  <a:pt x="16" y="47"/>
                </a:moveTo>
                <a:lnTo>
                  <a:pt x="85" y="48"/>
                </a:lnTo>
                <a:lnTo>
                  <a:pt x="86" y="40"/>
                </a:lnTo>
                <a:lnTo>
                  <a:pt x="91" y="32"/>
                </a:lnTo>
                <a:lnTo>
                  <a:pt x="99" y="24"/>
                </a:lnTo>
                <a:lnTo>
                  <a:pt x="105" y="23"/>
                </a:lnTo>
                <a:lnTo>
                  <a:pt x="110" y="20"/>
                </a:lnTo>
                <a:lnTo>
                  <a:pt x="103" y="21"/>
                </a:lnTo>
                <a:lnTo>
                  <a:pt x="98" y="23"/>
                </a:lnTo>
                <a:lnTo>
                  <a:pt x="93" y="24"/>
                </a:lnTo>
                <a:lnTo>
                  <a:pt x="87" y="27"/>
                </a:lnTo>
                <a:lnTo>
                  <a:pt x="80" y="33"/>
                </a:lnTo>
                <a:lnTo>
                  <a:pt x="73" y="44"/>
                </a:lnTo>
                <a:lnTo>
                  <a:pt x="72" y="39"/>
                </a:lnTo>
                <a:lnTo>
                  <a:pt x="69" y="33"/>
                </a:lnTo>
                <a:lnTo>
                  <a:pt x="69" y="20"/>
                </a:lnTo>
                <a:lnTo>
                  <a:pt x="74" y="9"/>
                </a:lnTo>
                <a:lnTo>
                  <a:pt x="78" y="4"/>
                </a:lnTo>
                <a:lnTo>
                  <a:pt x="81" y="1"/>
                </a:lnTo>
                <a:lnTo>
                  <a:pt x="69" y="5"/>
                </a:lnTo>
                <a:lnTo>
                  <a:pt x="66" y="9"/>
                </a:lnTo>
                <a:lnTo>
                  <a:pt x="61" y="14"/>
                </a:lnTo>
                <a:lnTo>
                  <a:pt x="56" y="19"/>
                </a:lnTo>
                <a:lnTo>
                  <a:pt x="53" y="24"/>
                </a:lnTo>
                <a:lnTo>
                  <a:pt x="49" y="40"/>
                </a:lnTo>
                <a:lnTo>
                  <a:pt x="44" y="32"/>
                </a:lnTo>
                <a:lnTo>
                  <a:pt x="41" y="21"/>
                </a:lnTo>
                <a:lnTo>
                  <a:pt x="42" y="10"/>
                </a:lnTo>
                <a:lnTo>
                  <a:pt x="44" y="5"/>
                </a:lnTo>
                <a:lnTo>
                  <a:pt x="48" y="0"/>
                </a:lnTo>
                <a:lnTo>
                  <a:pt x="32" y="19"/>
                </a:lnTo>
                <a:lnTo>
                  <a:pt x="28" y="27"/>
                </a:lnTo>
                <a:lnTo>
                  <a:pt x="28" y="33"/>
                </a:lnTo>
                <a:lnTo>
                  <a:pt x="10" y="16"/>
                </a:lnTo>
                <a:lnTo>
                  <a:pt x="5" y="8"/>
                </a:lnTo>
                <a:lnTo>
                  <a:pt x="4" y="4"/>
                </a:lnTo>
                <a:lnTo>
                  <a:pt x="4" y="1"/>
                </a:lnTo>
                <a:lnTo>
                  <a:pt x="3" y="9"/>
                </a:lnTo>
                <a:lnTo>
                  <a:pt x="3" y="14"/>
                </a:lnTo>
                <a:lnTo>
                  <a:pt x="0" y="19"/>
                </a:lnTo>
                <a:lnTo>
                  <a:pt x="5" y="25"/>
                </a:lnTo>
                <a:lnTo>
                  <a:pt x="5" y="32"/>
                </a:lnTo>
                <a:lnTo>
                  <a:pt x="7" y="39"/>
                </a:lnTo>
                <a:lnTo>
                  <a:pt x="16" y="47"/>
                </a:lnTo>
                <a:close/>
              </a:path>
            </a:pathLst>
          </a:custGeom>
          <a:solidFill>
            <a:srgbClr val="009900"/>
          </a:solidFill>
          <a:ln w="9525">
            <a:noFill/>
            <a:round/>
            <a:headEnd/>
            <a:tailEnd/>
          </a:ln>
        </p:spPr>
        <p:txBody>
          <a:bodyPr/>
          <a:lstStyle/>
          <a:p>
            <a:endParaRPr lang="en-US"/>
          </a:p>
        </p:txBody>
      </p:sp>
      <p:sp>
        <p:nvSpPr>
          <p:cNvPr id="35" name="Freeform 39"/>
          <p:cNvSpPr>
            <a:spLocks/>
          </p:cNvSpPr>
          <p:nvPr/>
        </p:nvSpPr>
        <p:spPr bwMode="auto">
          <a:xfrm>
            <a:off x="6608330" y="2639567"/>
            <a:ext cx="177511" cy="149440"/>
          </a:xfrm>
          <a:custGeom>
            <a:avLst/>
            <a:gdLst>
              <a:gd name="T0" fmla="*/ 2147483647 w 66"/>
              <a:gd name="T1" fmla="*/ 2147483647 h 49"/>
              <a:gd name="T2" fmla="*/ 2147483647 w 66"/>
              <a:gd name="T3" fmla="*/ 2147483647 h 49"/>
              <a:gd name="T4" fmla="*/ 2147483647 w 66"/>
              <a:gd name="T5" fmla="*/ 2147483647 h 49"/>
              <a:gd name="T6" fmla="*/ 2147483647 w 66"/>
              <a:gd name="T7" fmla="*/ 2147483647 h 49"/>
              <a:gd name="T8" fmla="*/ 2147483647 w 66"/>
              <a:gd name="T9" fmla="*/ 2147483647 h 49"/>
              <a:gd name="T10" fmla="*/ 2147483647 w 66"/>
              <a:gd name="T11" fmla="*/ 2147483647 h 49"/>
              <a:gd name="T12" fmla="*/ 2147483647 w 66"/>
              <a:gd name="T13" fmla="*/ 2147483647 h 49"/>
              <a:gd name="T14" fmla="*/ 2147483647 w 66"/>
              <a:gd name="T15" fmla="*/ 2147483647 h 49"/>
              <a:gd name="T16" fmla="*/ 0 w 66"/>
              <a:gd name="T17" fmla="*/ 0 h 49"/>
              <a:gd name="T18" fmla="*/ 2147483647 w 66"/>
              <a:gd name="T19" fmla="*/ 2147483647 h 49"/>
              <a:gd name="T20" fmla="*/ 2147483647 w 66"/>
              <a:gd name="T21" fmla="*/ 2147483647 h 49"/>
              <a:gd name="T22" fmla="*/ 2147483647 w 66"/>
              <a:gd name="T23" fmla="*/ 2147483647 h 49"/>
              <a:gd name="T24" fmla="*/ 2147483647 w 66"/>
              <a:gd name="T25" fmla="*/ 2147483647 h 49"/>
              <a:gd name="T26" fmla="*/ 2147483647 w 66"/>
              <a:gd name="T27" fmla="*/ 2147483647 h 49"/>
              <a:gd name="T28" fmla="*/ 2147483647 w 66"/>
              <a:gd name="T29" fmla="*/ 2147483647 h 49"/>
              <a:gd name="T30" fmla="*/ 2147483647 w 66"/>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49"/>
              <a:gd name="T50" fmla="*/ 66 w 66"/>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49">
                <a:moveTo>
                  <a:pt x="45" y="49"/>
                </a:moveTo>
                <a:lnTo>
                  <a:pt x="66" y="49"/>
                </a:lnTo>
                <a:lnTo>
                  <a:pt x="63" y="37"/>
                </a:lnTo>
                <a:lnTo>
                  <a:pt x="57" y="30"/>
                </a:lnTo>
                <a:lnTo>
                  <a:pt x="51" y="23"/>
                </a:lnTo>
                <a:lnTo>
                  <a:pt x="43" y="16"/>
                </a:lnTo>
                <a:lnTo>
                  <a:pt x="31" y="11"/>
                </a:lnTo>
                <a:lnTo>
                  <a:pt x="16" y="4"/>
                </a:lnTo>
                <a:lnTo>
                  <a:pt x="0" y="0"/>
                </a:lnTo>
                <a:lnTo>
                  <a:pt x="16" y="11"/>
                </a:lnTo>
                <a:lnTo>
                  <a:pt x="31" y="21"/>
                </a:lnTo>
                <a:lnTo>
                  <a:pt x="37" y="26"/>
                </a:lnTo>
                <a:lnTo>
                  <a:pt x="40" y="34"/>
                </a:lnTo>
                <a:lnTo>
                  <a:pt x="44" y="39"/>
                </a:lnTo>
                <a:lnTo>
                  <a:pt x="45" y="49"/>
                </a:lnTo>
                <a:close/>
              </a:path>
            </a:pathLst>
          </a:custGeom>
          <a:solidFill>
            <a:srgbClr val="009900"/>
          </a:solidFill>
          <a:ln w="9525">
            <a:noFill/>
            <a:round/>
            <a:headEnd/>
            <a:tailEnd/>
          </a:ln>
        </p:spPr>
        <p:txBody>
          <a:bodyPr/>
          <a:lstStyle/>
          <a:p>
            <a:endParaRPr lang="en-US"/>
          </a:p>
        </p:txBody>
      </p:sp>
      <p:sp>
        <p:nvSpPr>
          <p:cNvPr id="36" name="Freeform 40"/>
          <p:cNvSpPr>
            <a:spLocks/>
          </p:cNvSpPr>
          <p:nvPr/>
        </p:nvSpPr>
        <p:spPr bwMode="auto">
          <a:xfrm>
            <a:off x="6510194" y="2646064"/>
            <a:ext cx="216477" cy="142943"/>
          </a:xfrm>
          <a:custGeom>
            <a:avLst/>
            <a:gdLst>
              <a:gd name="T0" fmla="*/ 2147483647 w 80"/>
              <a:gd name="T1" fmla="*/ 2147483647 h 47"/>
              <a:gd name="T2" fmla="*/ 2147483647 w 80"/>
              <a:gd name="T3" fmla="*/ 2147483647 h 47"/>
              <a:gd name="T4" fmla="*/ 2147483647 w 80"/>
              <a:gd name="T5" fmla="*/ 2147483647 h 47"/>
              <a:gd name="T6" fmla="*/ 2147483647 w 80"/>
              <a:gd name="T7" fmla="*/ 2147483647 h 47"/>
              <a:gd name="T8" fmla="*/ 2147483647 w 80"/>
              <a:gd name="T9" fmla="*/ 2147483647 h 47"/>
              <a:gd name="T10" fmla="*/ 2147483647 w 80"/>
              <a:gd name="T11" fmla="*/ 2147483647 h 47"/>
              <a:gd name="T12" fmla="*/ 0 w 80"/>
              <a:gd name="T13" fmla="*/ 2147483647 h 47"/>
              <a:gd name="T14" fmla="*/ 2147483647 w 80"/>
              <a:gd name="T15" fmla="*/ 2147483647 h 47"/>
              <a:gd name="T16" fmla="*/ 2147483647 w 80"/>
              <a:gd name="T17" fmla="*/ 2147483647 h 47"/>
              <a:gd name="T18" fmla="*/ 2147483647 w 80"/>
              <a:gd name="T19" fmla="*/ 2147483647 h 47"/>
              <a:gd name="T20" fmla="*/ 2147483647 w 80"/>
              <a:gd name="T21" fmla="*/ 2147483647 h 47"/>
              <a:gd name="T22" fmla="*/ 2147483647 w 80"/>
              <a:gd name="T23" fmla="*/ 2147483647 h 47"/>
              <a:gd name="T24" fmla="*/ 2147483647 w 80"/>
              <a:gd name="T25" fmla="*/ 2147483647 h 47"/>
              <a:gd name="T26" fmla="*/ 2147483647 w 80"/>
              <a:gd name="T27" fmla="*/ 2147483647 h 47"/>
              <a:gd name="T28" fmla="*/ 2147483647 w 80"/>
              <a:gd name="T29" fmla="*/ 2147483647 h 47"/>
              <a:gd name="T30" fmla="*/ 2147483647 w 80"/>
              <a:gd name="T31" fmla="*/ 2147483647 h 47"/>
              <a:gd name="T32" fmla="*/ 2147483647 w 80"/>
              <a:gd name="T33" fmla="*/ 2147483647 h 47"/>
              <a:gd name="T34" fmla="*/ 2147483647 w 80"/>
              <a:gd name="T35" fmla="*/ 0 h 47"/>
              <a:gd name="T36" fmla="*/ 2147483647 w 80"/>
              <a:gd name="T37" fmla="*/ 2147483647 h 47"/>
              <a:gd name="T38" fmla="*/ 2147483647 w 80"/>
              <a:gd name="T39" fmla="*/ 2147483647 h 47"/>
              <a:gd name="T40" fmla="*/ 2147483647 w 80"/>
              <a:gd name="T41" fmla="*/ 2147483647 h 47"/>
              <a:gd name="T42" fmla="*/ 2147483647 w 80"/>
              <a:gd name="T43" fmla="*/ 2147483647 h 47"/>
              <a:gd name="T44" fmla="*/ 2147483647 w 80"/>
              <a:gd name="T45" fmla="*/ 2147483647 h 47"/>
              <a:gd name="T46" fmla="*/ 2147483647 w 80"/>
              <a:gd name="T47" fmla="*/ 2147483647 h 47"/>
              <a:gd name="T48" fmla="*/ 2147483647 w 80"/>
              <a:gd name="T49" fmla="*/ 2147483647 h 47"/>
              <a:gd name="T50" fmla="*/ 2147483647 w 80"/>
              <a:gd name="T51" fmla="*/ 2147483647 h 47"/>
              <a:gd name="T52" fmla="*/ 2147483647 w 80"/>
              <a:gd name="T53" fmla="*/ 2147483647 h 47"/>
              <a:gd name="T54" fmla="*/ 2147483647 w 80"/>
              <a:gd name="T55" fmla="*/ 2147483647 h 47"/>
              <a:gd name="T56" fmla="*/ 2147483647 w 80"/>
              <a:gd name="T57" fmla="*/ 2147483647 h 47"/>
              <a:gd name="T58" fmla="*/ 2147483647 w 80"/>
              <a:gd name="T59" fmla="*/ 2147483647 h 47"/>
              <a:gd name="T60" fmla="*/ 2147483647 w 80"/>
              <a:gd name="T61" fmla="*/ 2147483647 h 47"/>
              <a:gd name="T62" fmla="*/ 2147483647 w 80"/>
              <a:gd name="T63" fmla="*/ 2147483647 h 47"/>
              <a:gd name="T64" fmla="*/ 2147483647 w 80"/>
              <a:gd name="T65" fmla="*/ 2147483647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47"/>
              <a:gd name="T101" fmla="*/ 80 w 80"/>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47">
                <a:moveTo>
                  <a:pt x="61" y="47"/>
                </a:moveTo>
                <a:lnTo>
                  <a:pt x="10" y="47"/>
                </a:lnTo>
                <a:lnTo>
                  <a:pt x="16" y="39"/>
                </a:lnTo>
                <a:lnTo>
                  <a:pt x="18" y="27"/>
                </a:lnTo>
                <a:lnTo>
                  <a:pt x="11" y="20"/>
                </a:lnTo>
                <a:lnTo>
                  <a:pt x="6" y="17"/>
                </a:lnTo>
                <a:lnTo>
                  <a:pt x="0" y="14"/>
                </a:lnTo>
                <a:lnTo>
                  <a:pt x="7" y="16"/>
                </a:lnTo>
                <a:lnTo>
                  <a:pt x="12" y="17"/>
                </a:lnTo>
                <a:lnTo>
                  <a:pt x="18" y="20"/>
                </a:lnTo>
                <a:lnTo>
                  <a:pt x="23" y="21"/>
                </a:lnTo>
                <a:lnTo>
                  <a:pt x="26" y="27"/>
                </a:lnTo>
                <a:lnTo>
                  <a:pt x="27" y="39"/>
                </a:lnTo>
                <a:lnTo>
                  <a:pt x="32" y="32"/>
                </a:lnTo>
                <a:lnTo>
                  <a:pt x="36" y="21"/>
                </a:lnTo>
                <a:lnTo>
                  <a:pt x="33" y="10"/>
                </a:lnTo>
                <a:lnTo>
                  <a:pt x="32" y="5"/>
                </a:lnTo>
                <a:lnTo>
                  <a:pt x="29" y="0"/>
                </a:lnTo>
                <a:lnTo>
                  <a:pt x="44" y="19"/>
                </a:lnTo>
                <a:lnTo>
                  <a:pt x="49" y="27"/>
                </a:lnTo>
                <a:lnTo>
                  <a:pt x="49" y="33"/>
                </a:lnTo>
                <a:lnTo>
                  <a:pt x="65" y="16"/>
                </a:lnTo>
                <a:lnTo>
                  <a:pt x="71" y="8"/>
                </a:lnTo>
                <a:lnTo>
                  <a:pt x="73" y="5"/>
                </a:lnTo>
                <a:lnTo>
                  <a:pt x="73" y="1"/>
                </a:lnTo>
                <a:lnTo>
                  <a:pt x="77" y="10"/>
                </a:lnTo>
                <a:lnTo>
                  <a:pt x="77" y="14"/>
                </a:lnTo>
                <a:lnTo>
                  <a:pt x="80" y="20"/>
                </a:lnTo>
                <a:lnTo>
                  <a:pt x="77" y="25"/>
                </a:lnTo>
                <a:lnTo>
                  <a:pt x="75" y="32"/>
                </a:lnTo>
                <a:lnTo>
                  <a:pt x="69" y="39"/>
                </a:lnTo>
                <a:lnTo>
                  <a:pt x="61" y="47"/>
                </a:lnTo>
                <a:close/>
              </a:path>
            </a:pathLst>
          </a:custGeom>
          <a:solidFill>
            <a:srgbClr val="009900"/>
          </a:solidFill>
          <a:ln w="9525">
            <a:noFill/>
            <a:round/>
            <a:headEnd/>
            <a:tailEnd/>
          </a:ln>
        </p:spPr>
        <p:txBody>
          <a:bodyPr/>
          <a:lstStyle/>
          <a:p>
            <a:endParaRPr lang="en-US"/>
          </a:p>
        </p:txBody>
      </p:sp>
      <p:sp>
        <p:nvSpPr>
          <p:cNvPr id="37" name="Freeform 41"/>
          <p:cNvSpPr>
            <a:spLocks/>
          </p:cNvSpPr>
          <p:nvPr/>
        </p:nvSpPr>
        <p:spPr bwMode="auto">
          <a:xfrm>
            <a:off x="6749762" y="2663932"/>
            <a:ext cx="36079" cy="128324"/>
          </a:xfrm>
          <a:custGeom>
            <a:avLst/>
            <a:gdLst>
              <a:gd name="T0" fmla="*/ 2147483647 w 13"/>
              <a:gd name="T1" fmla="*/ 2147483647 h 42"/>
              <a:gd name="T2" fmla="*/ 2147483647 w 13"/>
              <a:gd name="T3" fmla="*/ 2147483647 h 42"/>
              <a:gd name="T4" fmla="*/ 2147483647 w 13"/>
              <a:gd name="T5" fmla="*/ 2147483647 h 42"/>
              <a:gd name="T6" fmla="*/ 2147483647 w 13"/>
              <a:gd name="T7" fmla="*/ 2147483647 h 42"/>
              <a:gd name="T8" fmla="*/ 2147483647 w 13"/>
              <a:gd name="T9" fmla="*/ 2147483647 h 42"/>
              <a:gd name="T10" fmla="*/ 2147483647 w 13"/>
              <a:gd name="T11" fmla="*/ 2147483647 h 42"/>
              <a:gd name="T12" fmla="*/ 2147483647 w 13"/>
              <a:gd name="T13" fmla="*/ 0 h 42"/>
              <a:gd name="T14" fmla="*/ 2147483647 w 13"/>
              <a:gd name="T15" fmla="*/ 2147483647 h 42"/>
              <a:gd name="T16" fmla="*/ 0 w 13"/>
              <a:gd name="T17" fmla="*/ 2147483647 h 42"/>
              <a:gd name="T18" fmla="*/ 0 w 13"/>
              <a:gd name="T19" fmla="*/ 2147483647 h 42"/>
              <a:gd name="T20" fmla="*/ 2147483647 w 13"/>
              <a:gd name="T21" fmla="*/ 2147483647 h 42"/>
              <a:gd name="T22" fmla="*/ 2147483647 w 13"/>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2"/>
              <a:gd name="T38" fmla="*/ 13 w 13"/>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2">
                <a:moveTo>
                  <a:pt x="13" y="42"/>
                </a:moveTo>
                <a:lnTo>
                  <a:pt x="10" y="35"/>
                </a:lnTo>
                <a:lnTo>
                  <a:pt x="10" y="30"/>
                </a:lnTo>
                <a:lnTo>
                  <a:pt x="10" y="21"/>
                </a:lnTo>
                <a:lnTo>
                  <a:pt x="10" y="10"/>
                </a:lnTo>
                <a:lnTo>
                  <a:pt x="11" y="6"/>
                </a:lnTo>
                <a:lnTo>
                  <a:pt x="13" y="0"/>
                </a:lnTo>
                <a:lnTo>
                  <a:pt x="3" y="18"/>
                </a:lnTo>
                <a:lnTo>
                  <a:pt x="0" y="26"/>
                </a:lnTo>
                <a:lnTo>
                  <a:pt x="0" y="34"/>
                </a:lnTo>
                <a:lnTo>
                  <a:pt x="2" y="42"/>
                </a:lnTo>
                <a:lnTo>
                  <a:pt x="13" y="42"/>
                </a:lnTo>
                <a:close/>
              </a:path>
            </a:pathLst>
          </a:custGeom>
          <a:solidFill>
            <a:srgbClr val="009900"/>
          </a:solidFill>
          <a:ln w="9525">
            <a:noFill/>
            <a:round/>
            <a:headEnd/>
            <a:tailEnd/>
          </a:ln>
        </p:spPr>
        <p:txBody>
          <a:bodyPr/>
          <a:lstStyle/>
          <a:p>
            <a:endParaRPr lang="en-US"/>
          </a:p>
        </p:txBody>
      </p:sp>
      <p:sp>
        <p:nvSpPr>
          <p:cNvPr id="38" name="Freeform 42"/>
          <p:cNvSpPr>
            <a:spLocks/>
          </p:cNvSpPr>
          <p:nvPr/>
        </p:nvSpPr>
        <p:spPr bwMode="auto">
          <a:xfrm>
            <a:off x="4632614" y="2663932"/>
            <a:ext cx="34636" cy="128324"/>
          </a:xfrm>
          <a:custGeom>
            <a:avLst/>
            <a:gdLst>
              <a:gd name="T0" fmla="*/ 2147483647 w 13"/>
              <a:gd name="T1" fmla="*/ 2147483647 h 42"/>
              <a:gd name="T2" fmla="*/ 2147483647 w 13"/>
              <a:gd name="T3" fmla="*/ 2147483647 h 42"/>
              <a:gd name="T4" fmla="*/ 2147483647 w 13"/>
              <a:gd name="T5" fmla="*/ 2147483647 h 42"/>
              <a:gd name="T6" fmla="*/ 2147483647 w 13"/>
              <a:gd name="T7" fmla="*/ 2147483647 h 42"/>
              <a:gd name="T8" fmla="*/ 2147483647 w 13"/>
              <a:gd name="T9" fmla="*/ 2147483647 h 42"/>
              <a:gd name="T10" fmla="*/ 2147483647 w 13"/>
              <a:gd name="T11" fmla="*/ 2147483647 h 42"/>
              <a:gd name="T12" fmla="*/ 2147483647 w 13"/>
              <a:gd name="T13" fmla="*/ 0 h 42"/>
              <a:gd name="T14" fmla="*/ 2147483647 w 13"/>
              <a:gd name="T15" fmla="*/ 2147483647 h 42"/>
              <a:gd name="T16" fmla="*/ 0 w 13"/>
              <a:gd name="T17" fmla="*/ 2147483647 h 42"/>
              <a:gd name="T18" fmla="*/ 0 w 13"/>
              <a:gd name="T19" fmla="*/ 2147483647 h 42"/>
              <a:gd name="T20" fmla="*/ 2147483647 w 13"/>
              <a:gd name="T21" fmla="*/ 2147483647 h 42"/>
              <a:gd name="T22" fmla="*/ 2147483647 w 13"/>
              <a:gd name="T23" fmla="*/ 2147483647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2"/>
              <a:gd name="T38" fmla="*/ 13 w 13"/>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2">
                <a:moveTo>
                  <a:pt x="13" y="42"/>
                </a:moveTo>
                <a:lnTo>
                  <a:pt x="9" y="35"/>
                </a:lnTo>
                <a:lnTo>
                  <a:pt x="8" y="30"/>
                </a:lnTo>
                <a:lnTo>
                  <a:pt x="8" y="21"/>
                </a:lnTo>
                <a:lnTo>
                  <a:pt x="9" y="10"/>
                </a:lnTo>
                <a:lnTo>
                  <a:pt x="11" y="6"/>
                </a:lnTo>
                <a:lnTo>
                  <a:pt x="13" y="0"/>
                </a:lnTo>
                <a:lnTo>
                  <a:pt x="3" y="18"/>
                </a:lnTo>
                <a:lnTo>
                  <a:pt x="0" y="26"/>
                </a:lnTo>
                <a:lnTo>
                  <a:pt x="0" y="34"/>
                </a:lnTo>
                <a:lnTo>
                  <a:pt x="1" y="42"/>
                </a:lnTo>
                <a:lnTo>
                  <a:pt x="13" y="42"/>
                </a:lnTo>
                <a:close/>
              </a:path>
            </a:pathLst>
          </a:custGeom>
          <a:solidFill>
            <a:srgbClr val="009900"/>
          </a:solidFill>
          <a:ln w="9525">
            <a:noFill/>
            <a:round/>
            <a:headEnd/>
            <a:tailEnd/>
          </a:ln>
        </p:spPr>
        <p:txBody>
          <a:bodyPr/>
          <a:lstStyle/>
          <a:p>
            <a:endParaRPr lang="en-US"/>
          </a:p>
        </p:txBody>
      </p:sp>
      <p:sp>
        <p:nvSpPr>
          <p:cNvPr id="39" name="Freeform 43"/>
          <p:cNvSpPr>
            <a:spLocks/>
          </p:cNvSpPr>
          <p:nvPr/>
        </p:nvSpPr>
        <p:spPr bwMode="auto">
          <a:xfrm>
            <a:off x="4420467" y="2222110"/>
            <a:ext cx="624897" cy="211165"/>
          </a:xfrm>
          <a:custGeom>
            <a:avLst/>
            <a:gdLst/>
            <a:ahLst/>
            <a:cxnLst>
              <a:cxn ang="0">
                <a:pos x="0" y="130"/>
              </a:cxn>
              <a:cxn ang="0">
                <a:pos x="117" y="129"/>
              </a:cxn>
              <a:cxn ang="0">
                <a:pos x="131" y="129"/>
              </a:cxn>
              <a:cxn ang="0">
                <a:pos x="139" y="129"/>
              </a:cxn>
              <a:cxn ang="0">
                <a:pos x="139" y="129"/>
              </a:cxn>
              <a:cxn ang="0">
                <a:pos x="173" y="127"/>
              </a:cxn>
              <a:cxn ang="0">
                <a:pos x="193" y="123"/>
              </a:cxn>
              <a:cxn ang="0">
                <a:pos x="201" y="117"/>
              </a:cxn>
              <a:cxn ang="0">
                <a:pos x="214" y="114"/>
              </a:cxn>
              <a:cxn ang="0">
                <a:pos x="228" y="107"/>
              </a:cxn>
              <a:cxn ang="0">
                <a:pos x="241" y="92"/>
              </a:cxn>
              <a:cxn ang="0">
                <a:pos x="252" y="79"/>
              </a:cxn>
              <a:cxn ang="0">
                <a:pos x="261" y="62"/>
              </a:cxn>
              <a:cxn ang="0">
                <a:pos x="263" y="42"/>
              </a:cxn>
              <a:cxn ang="0">
                <a:pos x="263" y="42"/>
              </a:cxn>
              <a:cxn ang="0">
                <a:pos x="261" y="25"/>
              </a:cxn>
              <a:cxn ang="0">
                <a:pos x="254" y="12"/>
              </a:cxn>
              <a:cxn ang="0">
                <a:pos x="245" y="5"/>
              </a:cxn>
              <a:cxn ang="0">
                <a:pos x="234" y="0"/>
              </a:cxn>
              <a:cxn ang="0">
                <a:pos x="223" y="0"/>
              </a:cxn>
              <a:cxn ang="0">
                <a:pos x="208" y="2"/>
              </a:cxn>
              <a:cxn ang="0">
                <a:pos x="199" y="10"/>
              </a:cxn>
              <a:cxn ang="0">
                <a:pos x="190" y="20"/>
              </a:cxn>
              <a:cxn ang="0">
                <a:pos x="190" y="20"/>
              </a:cxn>
              <a:cxn ang="0">
                <a:pos x="181" y="42"/>
              </a:cxn>
              <a:cxn ang="0">
                <a:pos x="180" y="61"/>
              </a:cxn>
              <a:cxn ang="0">
                <a:pos x="184" y="79"/>
              </a:cxn>
              <a:cxn ang="0">
                <a:pos x="192" y="89"/>
              </a:cxn>
              <a:cxn ang="0">
                <a:pos x="201" y="99"/>
              </a:cxn>
              <a:cxn ang="0">
                <a:pos x="214" y="109"/>
              </a:cxn>
              <a:cxn ang="0">
                <a:pos x="214" y="109"/>
              </a:cxn>
              <a:cxn ang="0">
                <a:pos x="234" y="119"/>
              </a:cxn>
              <a:cxn ang="0">
                <a:pos x="259" y="124"/>
              </a:cxn>
              <a:cxn ang="0">
                <a:pos x="283" y="127"/>
              </a:cxn>
              <a:cxn ang="0">
                <a:pos x="307" y="129"/>
              </a:cxn>
              <a:cxn ang="0">
                <a:pos x="307" y="129"/>
              </a:cxn>
              <a:cxn ang="0">
                <a:pos x="316" y="129"/>
              </a:cxn>
              <a:cxn ang="0">
                <a:pos x="325" y="129"/>
              </a:cxn>
              <a:cxn ang="0">
                <a:pos x="340" y="129"/>
              </a:cxn>
              <a:cxn ang="0">
                <a:pos x="351" y="129"/>
              </a:cxn>
              <a:cxn ang="0">
                <a:pos x="367" y="129"/>
              </a:cxn>
              <a:cxn ang="0">
                <a:pos x="378" y="129"/>
              </a:cxn>
              <a:cxn ang="0">
                <a:pos x="389" y="129"/>
              </a:cxn>
              <a:cxn ang="0">
                <a:pos x="395" y="129"/>
              </a:cxn>
              <a:cxn ang="0">
                <a:pos x="395" y="129"/>
              </a:cxn>
              <a:cxn ang="0">
                <a:pos x="404" y="129"/>
              </a:cxn>
              <a:cxn ang="0">
                <a:pos x="433" y="129"/>
              </a:cxn>
            </a:cxnLst>
            <a:rect l="0" t="0" r="r" b="b"/>
            <a:pathLst>
              <a:path w="433" h="130">
                <a:moveTo>
                  <a:pt x="0" y="130"/>
                </a:moveTo>
                <a:lnTo>
                  <a:pt x="117" y="129"/>
                </a:lnTo>
                <a:lnTo>
                  <a:pt x="131" y="129"/>
                </a:lnTo>
                <a:lnTo>
                  <a:pt x="139" y="129"/>
                </a:lnTo>
                <a:lnTo>
                  <a:pt x="139" y="129"/>
                </a:lnTo>
                <a:lnTo>
                  <a:pt x="173" y="127"/>
                </a:lnTo>
                <a:lnTo>
                  <a:pt x="193" y="123"/>
                </a:lnTo>
                <a:lnTo>
                  <a:pt x="201" y="117"/>
                </a:lnTo>
                <a:lnTo>
                  <a:pt x="214" y="114"/>
                </a:lnTo>
                <a:lnTo>
                  <a:pt x="228" y="107"/>
                </a:lnTo>
                <a:lnTo>
                  <a:pt x="241" y="92"/>
                </a:lnTo>
                <a:lnTo>
                  <a:pt x="252" y="79"/>
                </a:lnTo>
                <a:lnTo>
                  <a:pt x="261" y="62"/>
                </a:lnTo>
                <a:lnTo>
                  <a:pt x="263" y="42"/>
                </a:lnTo>
                <a:lnTo>
                  <a:pt x="263" y="42"/>
                </a:lnTo>
                <a:lnTo>
                  <a:pt x="261" y="25"/>
                </a:lnTo>
                <a:lnTo>
                  <a:pt x="254" y="12"/>
                </a:lnTo>
                <a:lnTo>
                  <a:pt x="245" y="5"/>
                </a:lnTo>
                <a:lnTo>
                  <a:pt x="234" y="0"/>
                </a:lnTo>
                <a:lnTo>
                  <a:pt x="223" y="0"/>
                </a:lnTo>
                <a:lnTo>
                  <a:pt x="208" y="2"/>
                </a:lnTo>
                <a:lnTo>
                  <a:pt x="199" y="10"/>
                </a:lnTo>
                <a:lnTo>
                  <a:pt x="190" y="20"/>
                </a:lnTo>
                <a:lnTo>
                  <a:pt x="190" y="20"/>
                </a:lnTo>
                <a:lnTo>
                  <a:pt x="181" y="42"/>
                </a:lnTo>
                <a:lnTo>
                  <a:pt x="180" y="61"/>
                </a:lnTo>
                <a:lnTo>
                  <a:pt x="184" y="79"/>
                </a:lnTo>
                <a:lnTo>
                  <a:pt x="192" y="89"/>
                </a:lnTo>
                <a:lnTo>
                  <a:pt x="201" y="99"/>
                </a:lnTo>
                <a:lnTo>
                  <a:pt x="214" y="109"/>
                </a:lnTo>
                <a:lnTo>
                  <a:pt x="214" y="109"/>
                </a:lnTo>
                <a:lnTo>
                  <a:pt x="234" y="119"/>
                </a:lnTo>
                <a:lnTo>
                  <a:pt x="259" y="124"/>
                </a:lnTo>
                <a:lnTo>
                  <a:pt x="283" y="127"/>
                </a:lnTo>
                <a:lnTo>
                  <a:pt x="307" y="129"/>
                </a:lnTo>
                <a:lnTo>
                  <a:pt x="307" y="129"/>
                </a:lnTo>
                <a:lnTo>
                  <a:pt x="316" y="129"/>
                </a:lnTo>
                <a:lnTo>
                  <a:pt x="325" y="129"/>
                </a:lnTo>
                <a:lnTo>
                  <a:pt x="340" y="129"/>
                </a:lnTo>
                <a:lnTo>
                  <a:pt x="351" y="129"/>
                </a:lnTo>
                <a:lnTo>
                  <a:pt x="367" y="129"/>
                </a:lnTo>
                <a:lnTo>
                  <a:pt x="378" y="129"/>
                </a:lnTo>
                <a:lnTo>
                  <a:pt x="389" y="129"/>
                </a:lnTo>
                <a:lnTo>
                  <a:pt x="395" y="129"/>
                </a:lnTo>
                <a:lnTo>
                  <a:pt x="395" y="129"/>
                </a:lnTo>
                <a:lnTo>
                  <a:pt x="404" y="129"/>
                </a:lnTo>
                <a:lnTo>
                  <a:pt x="433" y="129"/>
                </a:lnTo>
              </a:path>
            </a:pathLst>
          </a:custGeom>
          <a:noFill/>
          <a:ln w="28575" cmpd="sng">
            <a:solidFill>
              <a:schemeClr val="accent1"/>
            </a:solidFill>
            <a:prstDash val="solid"/>
            <a:round/>
            <a:headEnd type="none" w="med" len="med"/>
            <a:tailEnd type="triangle" w="med" len="med"/>
          </a:ln>
          <a:effectLst>
            <a:outerShdw blurRad="63500" dist="17961" dir="2700000" algn="ctr" rotWithShape="0">
              <a:srgbClr val="000026">
                <a:alpha val="74998"/>
              </a:srgbClr>
            </a:outerShdw>
          </a:effectLst>
        </p:spPr>
        <p:txBody>
          <a:bodyPr/>
          <a:lstStyle/>
          <a:p>
            <a:pPr>
              <a:defRPr/>
            </a:pPr>
            <a:endParaRPr lang="en-US">
              <a:latin typeface="Times New Roman" pitchFamily="-110" charset="0"/>
              <a:ea typeface="+mn-ea"/>
            </a:endParaRPr>
          </a:p>
        </p:txBody>
      </p:sp>
      <p:sp>
        <p:nvSpPr>
          <p:cNvPr id="40" name="Rectangle 44"/>
          <p:cNvSpPr>
            <a:spLocks noChangeArrowheads="1"/>
          </p:cNvSpPr>
          <p:nvPr/>
        </p:nvSpPr>
        <p:spPr bwMode="auto">
          <a:xfrm>
            <a:off x="5176693" y="2067797"/>
            <a:ext cx="196273" cy="190048"/>
          </a:xfrm>
          <a:prstGeom prst="rect">
            <a:avLst/>
          </a:prstGeom>
          <a:noFill/>
          <a:ln w="1588">
            <a:solidFill>
              <a:srgbClr val="000000"/>
            </a:solidFill>
            <a:miter lim="800000"/>
            <a:headEnd/>
            <a:tailEnd/>
          </a:ln>
        </p:spPr>
        <p:txBody>
          <a:bodyPr/>
          <a:lstStyle/>
          <a:p>
            <a:endParaRPr lang="en-US"/>
          </a:p>
        </p:txBody>
      </p:sp>
      <p:sp>
        <p:nvSpPr>
          <p:cNvPr id="41" name="Freeform 45"/>
          <p:cNvSpPr>
            <a:spLocks/>
          </p:cNvSpPr>
          <p:nvPr/>
        </p:nvSpPr>
        <p:spPr bwMode="auto">
          <a:xfrm>
            <a:off x="6142182" y="2170130"/>
            <a:ext cx="596035" cy="211165"/>
          </a:xfrm>
          <a:custGeom>
            <a:avLst/>
            <a:gdLst/>
            <a:ahLst/>
            <a:cxnLst>
              <a:cxn ang="0">
                <a:pos x="0" y="130"/>
              </a:cxn>
              <a:cxn ang="0">
                <a:pos x="117" y="129"/>
              </a:cxn>
              <a:cxn ang="0">
                <a:pos x="131" y="129"/>
              </a:cxn>
              <a:cxn ang="0">
                <a:pos x="139" y="129"/>
              </a:cxn>
              <a:cxn ang="0">
                <a:pos x="139" y="129"/>
              </a:cxn>
              <a:cxn ang="0">
                <a:pos x="173" y="127"/>
              </a:cxn>
              <a:cxn ang="0">
                <a:pos x="193" y="123"/>
              </a:cxn>
              <a:cxn ang="0">
                <a:pos x="201" y="117"/>
              </a:cxn>
              <a:cxn ang="0">
                <a:pos x="214" y="114"/>
              </a:cxn>
              <a:cxn ang="0">
                <a:pos x="228" y="107"/>
              </a:cxn>
              <a:cxn ang="0">
                <a:pos x="241" y="92"/>
              </a:cxn>
              <a:cxn ang="0">
                <a:pos x="252" y="79"/>
              </a:cxn>
              <a:cxn ang="0">
                <a:pos x="261" y="62"/>
              </a:cxn>
              <a:cxn ang="0">
                <a:pos x="263" y="42"/>
              </a:cxn>
              <a:cxn ang="0">
                <a:pos x="263" y="42"/>
              </a:cxn>
              <a:cxn ang="0">
                <a:pos x="261" y="25"/>
              </a:cxn>
              <a:cxn ang="0">
                <a:pos x="254" y="12"/>
              </a:cxn>
              <a:cxn ang="0">
                <a:pos x="245" y="5"/>
              </a:cxn>
              <a:cxn ang="0">
                <a:pos x="234" y="0"/>
              </a:cxn>
              <a:cxn ang="0">
                <a:pos x="223" y="0"/>
              </a:cxn>
              <a:cxn ang="0">
                <a:pos x="208" y="2"/>
              </a:cxn>
              <a:cxn ang="0">
                <a:pos x="199" y="10"/>
              </a:cxn>
              <a:cxn ang="0">
                <a:pos x="190" y="20"/>
              </a:cxn>
              <a:cxn ang="0">
                <a:pos x="190" y="20"/>
              </a:cxn>
              <a:cxn ang="0">
                <a:pos x="181" y="42"/>
              </a:cxn>
              <a:cxn ang="0">
                <a:pos x="180" y="61"/>
              </a:cxn>
              <a:cxn ang="0">
                <a:pos x="184" y="79"/>
              </a:cxn>
              <a:cxn ang="0">
                <a:pos x="192" y="89"/>
              </a:cxn>
              <a:cxn ang="0">
                <a:pos x="201" y="99"/>
              </a:cxn>
              <a:cxn ang="0">
                <a:pos x="214" y="109"/>
              </a:cxn>
              <a:cxn ang="0">
                <a:pos x="214" y="109"/>
              </a:cxn>
              <a:cxn ang="0">
                <a:pos x="234" y="119"/>
              </a:cxn>
              <a:cxn ang="0">
                <a:pos x="259" y="124"/>
              </a:cxn>
              <a:cxn ang="0">
                <a:pos x="283" y="127"/>
              </a:cxn>
              <a:cxn ang="0">
                <a:pos x="307" y="129"/>
              </a:cxn>
              <a:cxn ang="0">
                <a:pos x="307" y="129"/>
              </a:cxn>
              <a:cxn ang="0">
                <a:pos x="316" y="129"/>
              </a:cxn>
              <a:cxn ang="0">
                <a:pos x="325" y="129"/>
              </a:cxn>
              <a:cxn ang="0">
                <a:pos x="340" y="129"/>
              </a:cxn>
              <a:cxn ang="0">
                <a:pos x="351" y="129"/>
              </a:cxn>
              <a:cxn ang="0">
                <a:pos x="367" y="129"/>
              </a:cxn>
              <a:cxn ang="0">
                <a:pos x="378" y="129"/>
              </a:cxn>
              <a:cxn ang="0">
                <a:pos x="389" y="129"/>
              </a:cxn>
              <a:cxn ang="0">
                <a:pos x="395" y="129"/>
              </a:cxn>
              <a:cxn ang="0">
                <a:pos x="395" y="129"/>
              </a:cxn>
              <a:cxn ang="0">
                <a:pos x="404" y="129"/>
              </a:cxn>
              <a:cxn ang="0">
                <a:pos x="413" y="129"/>
              </a:cxn>
            </a:cxnLst>
            <a:rect l="0" t="0" r="r" b="b"/>
            <a:pathLst>
              <a:path w="413" h="130">
                <a:moveTo>
                  <a:pt x="0" y="130"/>
                </a:moveTo>
                <a:lnTo>
                  <a:pt x="117" y="129"/>
                </a:lnTo>
                <a:lnTo>
                  <a:pt x="131" y="129"/>
                </a:lnTo>
                <a:lnTo>
                  <a:pt x="139" y="129"/>
                </a:lnTo>
                <a:lnTo>
                  <a:pt x="139" y="129"/>
                </a:lnTo>
                <a:lnTo>
                  <a:pt x="173" y="127"/>
                </a:lnTo>
                <a:lnTo>
                  <a:pt x="193" y="123"/>
                </a:lnTo>
                <a:lnTo>
                  <a:pt x="201" y="117"/>
                </a:lnTo>
                <a:lnTo>
                  <a:pt x="214" y="114"/>
                </a:lnTo>
                <a:lnTo>
                  <a:pt x="228" y="107"/>
                </a:lnTo>
                <a:lnTo>
                  <a:pt x="241" y="92"/>
                </a:lnTo>
                <a:lnTo>
                  <a:pt x="252" y="79"/>
                </a:lnTo>
                <a:lnTo>
                  <a:pt x="261" y="62"/>
                </a:lnTo>
                <a:lnTo>
                  <a:pt x="263" y="42"/>
                </a:lnTo>
                <a:lnTo>
                  <a:pt x="263" y="42"/>
                </a:lnTo>
                <a:lnTo>
                  <a:pt x="261" y="25"/>
                </a:lnTo>
                <a:lnTo>
                  <a:pt x="254" y="12"/>
                </a:lnTo>
                <a:lnTo>
                  <a:pt x="245" y="5"/>
                </a:lnTo>
                <a:lnTo>
                  <a:pt x="234" y="0"/>
                </a:lnTo>
                <a:lnTo>
                  <a:pt x="223" y="0"/>
                </a:lnTo>
                <a:lnTo>
                  <a:pt x="208" y="2"/>
                </a:lnTo>
                <a:lnTo>
                  <a:pt x="199" y="10"/>
                </a:lnTo>
                <a:lnTo>
                  <a:pt x="190" y="20"/>
                </a:lnTo>
                <a:lnTo>
                  <a:pt x="190" y="20"/>
                </a:lnTo>
                <a:lnTo>
                  <a:pt x="181" y="42"/>
                </a:lnTo>
                <a:lnTo>
                  <a:pt x="180" y="61"/>
                </a:lnTo>
                <a:lnTo>
                  <a:pt x="184" y="79"/>
                </a:lnTo>
                <a:lnTo>
                  <a:pt x="192" y="89"/>
                </a:lnTo>
                <a:lnTo>
                  <a:pt x="201" y="99"/>
                </a:lnTo>
                <a:lnTo>
                  <a:pt x="214" y="109"/>
                </a:lnTo>
                <a:lnTo>
                  <a:pt x="214" y="109"/>
                </a:lnTo>
                <a:lnTo>
                  <a:pt x="234" y="119"/>
                </a:lnTo>
                <a:lnTo>
                  <a:pt x="259" y="124"/>
                </a:lnTo>
                <a:lnTo>
                  <a:pt x="283" y="127"/>
                </a:lnTo>
                <a:lnTo>
                  <a:pt x="307" y="129"/>
                </a:lnTo>
                <a:lnTo>
                  <a:pt x="307" y="129"/>
                </a:lnTo>
                <a:lnTo>
                  <a:pt x="316" y="129"/>
                </a:lnTo>
                <a:lnTo>
                  <a:pt x="325" y="129"/>
                </a:lnTo>
                <a:lnTo>
                  <a:pt x="340" y="129"/>
                </a:lnTo>
                <a:lnTo>
                  <a:pt x="351" y="129"/>
                </a:lnTo>
                <a:lnTo>
                  <a:pt x="367" y="129"/>
                </a:lnTo>
                <a:lnTo>
                  <a:pt x="378" y="129"/>
                </a:lnTo>
                <a:lnTo>
                  <a:pt x="389" y="129"/>
                </a:lnTo>
                <a:lnTo>
                  <a:pt x="395" y="129"/>
                </a:lnTo>
                <a:lnTo>
                  <a:pt x="395" y="129"/>
                </a:lnTo>
                <a:lnTo>
                  <a:pt x="404" y="129"/>
                </a:lnTo>
                <a:lnTo>
                  <a:pt x="413" y="129"/>
                </a:lnTo>
              </a:path>
            </a:pathLst>
          </a:custGeom>
          <a:noFill/>
          <a:ln w="28575" cmpd="sng">
            <a:solidFill>
              <a:schemeClr val="accent1"/>
            </a:solidFill>
            <a:prstDash val="solid"/>
            <a:round/>
            <a:headEnd type="none" w="med" len="med"/>
            <a:tailEnd type="triangle" w="med" len="med"/>
          </a:ln>
          <a:effectLst>
            <a:outerShdw blurRad="63500" dist="17961" dir="2700000" algn="ctr" rotWithShape="0">
              <a:srgbClr val="000026">
                <a:alpha val="74998"/>
              </a:srgbClr>
            </a:outerShdw>
          </a:effectLst>
        </p:spPr>
        <p:txBody>
          <a:bodyPr/>
          <a:lstStyle/>
          <a:p>
            <a:pPr>
              <a:defRPr/>
            </a:pPr>
            <a:endParaRPr lang="en-US">
              <a:latin typeface="Times New Roman" pitchFamily="-110" charset="0"/>
              <a:ea typeface="+mn-ea"/>
            </a:endParaRPr>
          </a:p>
        </p:txBody>
      </p:sp>
      <p:grpSp>
        <p:nvGrpSpPr>
          <p:cNvPr id="3" name="Group 47"/>
          <p:cNvGrpSpPr>
            <a:grpSpLocks/>
          </p:cNvGrpSpPr>
          <p:nvPr/>
        </p:nvGrpSpPr>
        <p:grpSpPr bwMode="auto">
          <a:xfrm>
            <a:off x="6505864" y="2806875"/>
            <a:ext cx="1636568" cy="1286484"/>
            <a:chOff x="3585" y="1544"/>
            <a:chExt cx="1134" cy="792"/>
          </a:xfrm>
        </p:grpSpPr>
        <p:grpSp>
          <p:nvGrpSpPr>
            <p:cNvPr id="4" name="Group 48"/>
            <p:cNvGrpSpPr>
              <a:grpSpLocks/>
            </p:cNvGrpSpPr>
            <p:nvPr/>
          </p:nvGrpSpPr>
          <p:grpSpPr bwMode="auto">
            <a:xfrm>
              <a:off x="4184" y="1544"/>
              <a:ext cx="0" cy="792"/>
              <a:chOff x="3864" y="1544"/>
              <a:chExt cx="0" cy="792"/>
            </a:xfrm>
          </p:grpSpPr>
          <p:sp>
            <p:nvSpPr>
              <p:cNvPr id="45" name="Line 49"/>
              <p:cNvSpPr>
                <a:spLocks noChangeShapeType="1"/>
              </p:cNvSpPr>
              <p:nvPr/>
            </p:nvSpPr>
            <p:spPr bwMode="auto">
              <a:xfrm flipV="1">
                <a:off x="3864" y="1544"/>
                <a:ext cx="0" cy="288"/>
              </a:xfrm>
              <a:prstGeom prst="line">
                <a:avLst/>
              </a:prstGeom>
              <a:noFill/>
              <a:ln w="28575">
                <a:solidFill>
                  <a:srgbClr val="000026"/>
                </a:solidFill>
                <a:round/>
                <a:headEnd type="none" w="sm" len="sm"/>
                <a:tailEnd type="triangle" w="lg" len="lg"/>
              </a:ln>
            </p:spPr>
            <p:txBody>
              <a:bodyPr/>
              <a:lstStyle/>
              <a:p>
                <a:endParaRPr lang="en-US"/>
              </a:p>
            </p:txBody>
          </p:sp>
          <p:sp>
            <p:nvSpPr>
              <p:cNvPr id="46" name="Line 50"/>
              <p:cNvSpPr>
                <a:spLocks noChangeShapeType="1"/>
              </p:cNvSpPr>
              <p:nvPr/>
            </p:nvSpPr>
            <p:spPr bwMode="auto">
              <a:xfrm>
                <a:off x="3864" y="2056"/>
                <a:ext cx="0" cy="280"/>
              </a:xfrm>
              <a:prstGeom prst="line">
                <a:avLst/>
              </a:prstGeom>
              <a:noFill/>
              <a:ln w="28575">
                <a:solidFill>
                  <a:srgbClr val="000026"/>
                </a:solidFill>
                <a:round/>
                <a:headEnd type="none" w="sm" len="sm"/>
                <a:tailEnd type="triangle" w="lg" len="lg"/>
              </a:ln>
            </p:spPr>
            <p:txBody>
              <a:bodyPr/>
              <a:lstStyle/>
              <a:p>
                <a:endParaRPr lang="en-US"/>
              </a:p>
            </p:txBody>
          </p:sp>
        </p:grpSp>
        <p:sp>
          <p:nvSpPr>
            <p:cNvPr id="44" name="Rectangle 51"/>
            <p:cNvSpPr>
              <a:spLocks noChangeArrowheads="1"/>
            </p:cNvSpPr>
            <p:nvPr/>
          </p:nvSpPr>
          <p:spPr bwMode="auto">
            <a:xfrm>
              <a:off x="3585" y="1836"/>
              <a:ext cx="1134" cy="360"/>
            </a:xfrm>
            <a:prstGeom prst="rect">
              <a:avLst/>
            </a:prstGeom>
            <a:noFill/>
            <a:ln w="9525">
              <a:noFill/>
              <a:miter lim="800000"/>
              <a:headEnd/>
              <a:tailEnd/>
            </a:ln>
            <a:effectLst>
              <a:outerShdw dist="35921" dir="2700000" algn="ctr" rotWithShape="0">
                <a:srgbClr val="00001A"/>
              </a:outerShdw>
            </a:effectLst>
          </p:spPr>
          <p:txBody>
            <a:bodyPr>
              <a:spAutoFit/>
            </a:bodyPr>
            <a:lstStyle/>
            <a:p>
              <a:pPr algn="r" eaLnBrk="0" hangingPunct="0">
                <a:lnSpc>
                  <a:spcPct val="80000"/>
                </a:lnSpc>
                <a:spcBef>
                  <a:spcPct val="50000"/>
                </a:spcBef>
              </a:pPr>
              <a:r>
                <a:rPr lang="en-US" sz="2000" b="1" dirty="0">
                  <a:solidFill>
                    <a:srgbClr val="FFFFCC"/>
                  </a:solidFill>
                  <a:latin typeface="Arial" pitchFamily="34" charset="0"/>
                </a:rPr>
                <a:t>aerobic</a:t>
              </a:r>
              <a:r>
                <a:rPr lang="en-US" sz="2000" b="1" dirty="0">
                  <a:solidFill>
                    <a:schemeClr val="tx2"/>
                  </a:solidFill>
                  <a:latin typeface="Arial" pitchFamily="34" charset="0"/>
                </a:rPr>
                <a:t> </a:t>
              </a:r>
              <a:r>
                <a:rPr lang="en-US" sz="2000" b="1" dirty="0">
                  <a:solidFill>
                    <a:srgbClr val="FFFFCC"/>
                  </a:solidFill>
                  <a:latin typeface="Arial" pitchFamily="34" charset="0"/>
                </a:rPr>
                <a:t>zone</a:t>
              </a:r>
              <a:endParaRPr lang="en-US" b="1" baseline="-25000" dirty="0">
                <a:solidFill>
                  <a:srgbClr val="FFFFCC"/>
                </a:solidFill>
                <a:latin typeface="Arial" pitchFamily="34" charset="0"/>
              </a:endParaRPr>
            </a:p>
          </p:txBody>
        </p:sp>
      </p:grpSp>
      <p:sp>
        <p:nvSpPr>
          <p:cNvPr id="47" name="Line 52"/>
          <p:cNvSpPr>
            <a:spLocks noChangeShapeType="1"/>
          </p:cNvSpPr>
          <p:nvPr/>
        </p:nvSpPr>
        <p:spPr bwMode="auto">
          <a:xfrm flipV="1">
            <a:off x="7370330" y="4145338"/>
            <a:ext cx="0" cy="321621"/>
          </a:xfrm>
          <a:prstGeom prst="line">
            <a:avLst/>
          </a:prstGeom>
          <a:noFill/>
          <a:ln w="28575">
            <a:solidFill>
              <a:srgbClr val="000026"/>
            </a:solidFill>
            <a:round/>
            <a:headEnd type="none" w="sm" len="sm"/>
            <a:tailEnd type="triangle" w="lg" len="lg"/>
          </a:ln>
        </p:spPr>
        <p:txBody>
          <a:bodyPr/>
          <a:lstStyle/>
          <a:p>
            <a:endParaRPr lang="en-US"/>
          </a:p>
        </p:txBody>
      </p:sp>
      <p:sp>
        <p:nvSpPr>
          <p:cNvPr id="48" name="Line 53"/>
          <p:cNvSpPr>
            <a:spLocks noChangeShapeType="1"/>
          </p:cNvSpPr>
          <p:nvPr/>
        </p:nvSpPr>
        <p:spPr bwMode="auto">
          <a:xfrm>
            <a:off x="7370330" y="4835687"/>
            <a:ext cx="0" cy="362229"/>
          </a:xfrm>
          <a:prstGeom prst="line">
            <a:avLst/>
          </a:prstGeom>
          <a:noFill/>
          <a:ln w="28575">
            <a:solidFill>
              <a:srgbClr val="000026"/>
            </a:solidFill>
            <a:round/>
            <a:headEnd type="none" w="sm" len="sm"/>
            <a:tailEnd type="triangle" w="lg" len="lg"/>
          </a:ln>
        </p:spPr>
        <p:txBody>
          <a:bodyPr/>
          <a:lstStyle/>
          <a:p>
            <a:endParaRPr lang="en-US"/>
          </a:p>
        </p:txBody>
      </p:sp>
      <p:sp>
        <p:nvSpPr>
          <p:cNvPr id="49" name="Rectangle 54"/>
          <p:cNvSpPr>
            <a:spLocks noChangeArrowheads="1"/>
          </p:cNvSpPr>
          <p:nvPr/>
        </p:nvSpPr>
        <p:spPr bwMode="auto">
          <a:xfrm>
            <a:off x="6041159" y="4471832"/>
            <a:ext cx="2089727" cy="344362"/>
          </a:xfrm>
          <a:prstGeom prst="rect">
            <a:avLst/>
          </a:prstGeom>
          <a:noFill/>
          <a:ln w="9525">
            <a:noFill/>
            <a:miter lim="800000"/>
            <a:headEnd/>
            <a:tailEnd/>
          </a:ln>
          <a:effectLst>
            <a:outerShdw dist="35921" dir="2700000" algn="ctr" rotWithShape="0">
              <a:srgbClr val="00001A"/>
            </a:outerShdw>
          </a:effectLst>
        </p:spPr>
        <p:txBody>
          <a:bodyPr>
            <a:spAutoFit/>
          </a:bodyPr>
          <a:lstStyle/>
          <a:p>
            <a:pPr algn="r" eaLnBrk="0" hangingPunct="0">
              <a:lnSpc>
                <a:spcPct val="80000"/>
              </a:lnSpc>
              <a:spcBef>
                <a:spcPct val="50000"/>
              </a:spcBef>
            </a:pPr>
            <a:r>
              <a:rPr lang="en-US" sz="2000" b="1" dirty="0">
                <a:solidFill>
                  <a:srgbClr val="FFFFCC"/>
                </a:solidFill>
                <a:latin typeface="Arial" pitchFamily="34" charset="0"/>
              </a:rPr>
              <a:t>anaerobic</a:t>
            </a:r>
            <a:r>
              <a:rPr lang="en-US" sz="2000" b="1" dirty="0">
                <a:solidFill>
                  <a:schemeClr val="tx2"/>
                </a:solidFill>
                <a:latin typeface="Arial" pitchFamily="34" charset="0"/>
              </a:rPr>
              <a:t> </a:t>
            </a:r>
            <a:r>
              <a:rPr lang="en-US" sz="2000" b="1" dirty="0">
                <a:solidFill>
                  <a:srgbClr val="FFFFCC"/>
                </a:solidFill>
                <a:latin typeface="Arial" pitchFamily="34" charset="0"/>
              </a:rPr>
              <a:t>zone</a:t>
            </a:r>
            <a:endParaRPr lang="en-US" b="1" baseline="-25000" dirty="0">
              <a:solidFill>
                <a:srgbClr val="FFFFCC"/>
              </a:solidFill>
              <a:latin typeface="Arial" pitchFamily="34" charset="0"/>
            </a:endParaRPr>
          </a:p>
        </p:txBody>
      </p:sp>
      <p:sp>
        <p:nvSpPr>
          <p:cNvPr id="50" name="Line 71"/>
          <p:cNvSpPr>
            <a:spLocks noChangeShapeType="1"/>
          </p:cNvSpPr>
          <p:nvPr/>
        </p:nvSpPr>
        <p:spPr bwMode="auto">
          <a:xfrm flipV="1">
            <a:off x="5199785" y="2628197"/>
            <a:ext cx="0" cy="321621"/>
          </a:xfrm>
          <a:prstGeom prst="line">
            <a:avLst/>
          </a:prstGeom>
          <a:noFill/>
          <a:ln w="19050">
            <a:solidFill>
              <a:srgbClr val="000026"/>
            </a:solidFill>
            <a:round/>
            <a:headEnd type="none" w="sm" len="sm"/>
            <a:tailEnd type="triangle" w="med" len="sm"/>
          </a:ln>
        </p:spPr>
        <p:txBody>
          <a:bodyPr/>
          <a:lstStyle/>
          <a:p>
            <a:endParaRPr lang="en-US"/>
          </a:p>
        </p:txBody>
      </p:sp>
      <p:sp>
        <p:nvSpPr>
          <p:cNvPr id="51" name="Line 72"/>
          <p:cNvSpPr>
            <a:spLocks noChangeShapeType="1"/>
          </p:cNvSpPr>
          <p:nvPr/>
        </p:nvSpPr>
        <p:spPr bwMode="auto">
          <a:xfrm flipV="1">
            <a:off x="5911273" y="2628197"/>
            <a:ext cx="0" cy="321621"/>
          </a:xfrm>
          <a:prstGeom prst="line">
            <a:avLst/>
          </a:prstGeom>
          <a:noFill/>
          <a:ln w="19050">
            <a:solidFill>
              <a:srgbClr val="000026"/>
            </a:solidFill>
            <a:round/>
            <a:headEnd type="none" w="sm" len="sm"/>
            <a:tailEnd type="triangle" w="med" len="sm"/>
          </a:ln>
        </p:spPr>
        <p:txBody>
          <a:bodyPr/>
          <a:lstStyle/>
          <a:p>
            <a:endParaRPr lang="en-US"/>
          </a:p>
        </p:txBody>
      </p:sp>
      <p:grpSp>
        <p:nvGrpSpPr>
          <p:cNvPr id="42" name="Group 73"/>
          <p:cNvGrpSpPr>
            <a:grpSpLocks/>
          </p:cNvGrpSpPr>
          <p:nvPr/>
        </p:nvGrpSpPr>
        <p:grpSpPr bwMode="auto">
          <a:xfrm>
            <a:off x="4485409" y="3328291"/>
            <a:ext cx="331932" cy="358981"/>
            <a:chOff x="1650" y="2441"/>
            <a:chExt cx="280" cy="269"/>
          </a:xfrm>
        </p:grpSpPr>
        <p:sp>
          <p:nvSpPr>
            <p:cNvPr id="53" name="Oval 74"/>
            <p:cNvSpPr>
              <a:spLocks noChangeArrowheads="1"/>
            </p:cNvSpPr>
            <p:nvPr/>
          </p:nvSpPr>
          <p:spPr bwMode="auto">
            <a:xfrm>
              <a:off x="1650" y="2441"/>
              <a:ext cx="280" cy="269"/>
            </a:xfrm>
            <a:prstGeom prst="ellipse">
              <a:avLst/>
            </a:prstGeom>
            <a:gradFill rotWithShape="0">
              <a:gsLst>
                <a:gs pos="0">
                  <a:srgbClr val="09117B">
                    <a:gamma/>
                    <a:shade val="69804"/>
                    <a:invGamma/>
                  </a:srgbClr>
                </a:gs>
                <a:gs pos="50000">
                  <a:srgbClr val="09117B"/>
                </a:gs>
                <a:gs pos="100000">
                  <a:srgbClr val="09117B">
                    <a:gamma/>
                    <a:shade val="69804"/>
                    <a:invGamma/>
                  </a:srgbClr>
                </a:gs>
              </a:gsLst>
              <a:lin ang="2700000" scaled="1"/>
            </a:gradFill>
            <a:ln w="12700">
              <a:solidFill>
                <a:srgbClr val="C1CEFF"/>
              </a:solidFill>
              <a:round/>
              <a:headEnd/>
              <a:tailEnd/>
            </a:ln>
            <a:effectLst>
              <a:outerShdw blurRad="63500" dist="53882" dir="2700000" algn="ctr" rotWithShape="0">
                <a:srgbClr val="777777">
                  <a:alpha val="74998"/>
                </a:srgbClr>
              </a:outerShdw>
            </a:effectLst>
          </p:spPr>
          <p:txBody>
            <a:bodyPr wrap="none" anchor="ctr"/>
            <a:lstStyle/>
            <a:p>
              <a:endParaRPr lang="en-US"/>
            </a:p>
          </p:txBody>
        </p:sp>
        <p:grpSp>
          <p:nvGrpSpPr>
            <p:cNvPr id="43" name="Group 75"/>
            <p:cNvGrpSpPr>
              <a:grpSpLocks/>
            </p:cNvGrpSpPr>
            <p:nvPr/>
          </p:nvGrpSpPr>
          <p:grpSpPr bwMode="auto">
            <a:xfrm>
              <a:off x="1704" y="2489"/>
              <a:ext cx="174" cy="174"/>
              <a:chOff x="3103" y="2370"/>
              <a:chExt cx="248" cy="258"/>
            </a:xfrm>
          </p:grpSpPr>
          <p:sp>
            <p:nvSpPr>
              <p:cNvPr id="55" name="Freeform 76"/>
              <p:cNvSpPr>
                <a:spLocks/>
              </p:cNvSpPr>
              <p:nvPr/>
            </p:nvSpPr>
            <p:spPr bwMode="auto">
              <a:xfrm>
                <a:off x="3103" y="2370"/>
                <a:ext cx="248" cy="258"/>
              </a:xfrm>
              <a:custGeom>
                <a:avLst/>
                <a:gdLst>
                  <a:gd name="T0" fmla="*/ 247 w 248"/>
                  <a:gd name="T1" fmla="*/ 80 h 258"/>
                  <a:gd name="T2" fmla="*/ 246 w 248"/>
                  <a:gd name="T3" fmla="*/ 78 h 258"/>
                  <a:gd name="T4" fmla="*/ 244 w 248"/>
                  <a:gd name="T5" fmla="*/ 73 h 258"/>
                  <a:gd name="T6" fmla="*/ 241 w 248"/>
                  <a:gd name="T7" fmla="*/ 67 h 258"/>
                  <a:gd name="T8" fmla="*/ 234 w 248"/>
                  <a:gd name="T9" fmla="*/ 55 h 258"/>
                  <a:gd name="T10" fmla="*/ 220 w 248"/>
                  <a:gd name="T11" fmla="*/ 39 h 258"/>
                  <a:gd name="T12" fmla="*/ 204 w 248"/>
                  <a:gd name="T13" fmla="*/ 23 h 258"/>
                  <a:gd name="T14" fmla="*/ 185 w 248"/>
                  <a:gd name="T15" fmla="*/ 12 h 258"/>
                  <a:gd name="T16" fmla="*/ 165 w 248"/>
                  <a:gd name="T17" fmla="*/ 4 h 258"/>
                  <a:gd name="T18" fmla="*/ 141 w 248"/>
                  <a:gd name="T19" fmla="*/ 0 h 258"/>
                  <a:gd name="T20" fmla="*/ 121 w 248"/>
                  <a:gd name="T21" fmla="*/ 0 h 258"/>
                  <a:gd name="T22" fmla="*/ 107 w 248"/>
                  <a:gd name="T23" fmla="*/ 2 h 258"/>
                  <a:gd name="T24" fmla="*/ 86 w 248"/>
                  <a:gd name="T25" fmla="*/ 7 h 258"/>
                  <a:gd name="T26" fmla="*/ 62 w 248"/>
                  <a:gd name="T27" fmla="*/ 17 h 258"/>
                  <a:gd name="T28" fmla="*/ 47 w 248"/>
                  <a:gd name="T29" fmla="*/ 28 h 258"/>
                  <a:gd name="T30" fmla="*/ 39 w 248"/>
                  <a:gd name="T31" fmla="*/ 36 h 258"/>
                  <a:gd name="T32" fmla="*/ 29 w 248"/>
                  <a:gd name="T33" fmla="*/ 47 h 258"/>
                  <a:gd name="T34" fmla="*/ 16 w 248"/>
                  <a:gd name="T35" fmla="*/ 65 h 258"/>
                  <a:gd name="T36" fmla="*/ 6 w 248"/>
                  <a:gd name="T37" fmla="*/ 87 h 258"/>
                  <a:gd name="T38" fmla="*/ 2 w 248"/>
                  <a:gd name="T39" fmla="*/ 106 h 258"/>
                  <a:gd name="T40" fmla="*/ 0 w 248"/>
                  <a:gd name="T41" fmla="*/ 120 h 258"/>
                  <a:gd name="T42" fmla="*/ 0 w 248"/>
                  <a:gd name="T43" fmla="*/ 134 h 258"/>
                  <a:gd name="T44" fmla="*/ 1 w 248"/>
                  <a:gd name="T45" fmla="*/ 147 h 258"/>
                  <a:gd name="T46" fmla="*/ 6 w 248"/>
                  <a:gd name="T47" fmla="*/ 167 h 258"/>
                  <a:gd name="T48" fmla="*/ 16 w 248"/>
                  <a:gd name="T49" fmla="*/ 190 h 258"/>
                  <a:gd name="T50" fmla="*/ 25 w 248"/>
                  <a:gd name="T51" fmla="*/ 205 h 258"/>
                  <a:gd name="T52" fmla="*/ 31 w 248"/>
                  <a:gd name="T53" fmla="*/ 213 h 258"/>
                  <a:gd name="T54" fmla="*/ 42 w 248"/>
                  <a:gd name="T55" fmla="*/ 224 h 258"/>
                  <a:gd name="T56" fmla="*/ 62 w 248"/>
                  <a:gd name="T57" fmla="*/ 238 h 258"/>
                  <a:gd name="T58" fmla="*/ 86 w 248"/>
                  <a:gd name="T59" fmla="*/ 250 h 258"/>
                  <a:gd name="T60" fmla="*/ 108 w 248"/>
                  <a:gd name="T61" fmla="*/ 255 h 258"/>
                  <a:gd name="T62" fmla="*/ 123 w 248"/>
                  <a:gd name="T63" fmla="*/ 257 h 258"/>
                  <a:gd name="T64" fmla="*/ 138 w 248"/>
                  <a:gd name="T65" fmla="*/ 257 h 258"/>
                  <a:gd name="T66" fmla="*/ 154 w 248"/>
                  <a:gd name="T67" fmla="*/ 255 h 258"/>
                  <a:gd name="T68" fmla="*/ 168 w 248"/>
                  <a:gd name="T69" fmla="*/ 251 h 258"/>
                  <a:gd name="T70" fmla="*/ 182 w 248"/>
                  <a:gd name="T71" fmla="*/ 245 h 258"/>
                  <a:gd name="T72" fmla="*/ 195 w 248"/>
                  <a:gd name="T73" fmla="*/ 238 h 258"/>
                  <a:gd name="T74" fmla="*/ 207 w 248"/>
                  <a:gd name="T75" fmla="*/ 230 h 258"/>
                  <a:gd name="T76" fmla="*/ 217 w 248"/>
                  <a:gd name="T77" fmla="*/ 222 h 258"/>
                  <a:gd name="T78" fmla="*/ 226 w 248"/>
                  <a:gd name="T79" fmla="*/ 213 h 258"/>
                  <a:gd name="T80" fmla="*/ 233 w 248"/>
                  <a:gd name="T81" fmla="*/ 204 h 258"/>
                  <a:gd name="T82" fmla="*/ 238 w 248"/>
                  <a:gd name="T83" fmla="*/ 197 h 258"/>
                  <a:gd name="T84" fmla="*/ 241 w 248"/>
                  <a:gd name="T85" fmla="*/ 192 h 258"/>
                  <a:gd name="T86" fmla="*/ 242 w 248"/>
                  <a:gd name="T87" fmla="*/ 189 h 258"/>
                  <a:gd name="T88" fmla="*/ 243 w 248"/>
                  <a:gd name="T89" fmla="*/ 187 h 258"/>
                  <a:gd name="T90" fmla="*/ 242 w 248"/>
                  <a:gd name="T91" fmla="*/ 188 h 258"/>
                  <a:gd name="T92" fmla="*/ 66 w 248"/>
                  <a:gd name="T93" fmla="*/ 133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258"/>
                  <a:gd name="T143" fmla="*/ 248 w 248"/>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258">
                    <a:moveTo>
                      <a:pt x="247" y="80"/>
                    </a:moveTo>
                    <a:lnTo>
                      <a:pt x="247" y="80"/>
                    </a:lnTo>
                    <a:lnTo>
                      <a:pt x="247" y="79"/>
                    </a:lnTo>
                    <a:lnTo>
                      <a:pt x="246" y="78"/>
                    </a:lnTo>
                    <a:lnTo>
                      <a:pt x="245" y="76"/>
                    </a:lnTo>
                    <a:lnTo>
                      <a:pt x="244" y="73"/>
                    </a:lnTo>
                    <a:lnTo>
                      <a:pt x="243" y="70"/>
                    </a:lnTo>
                    <a:lnTo>
                      <a:pt x="241" y="67"/>
                    </a:lnTo>
                    <a:lnTo>
                      <a:pt x="239" y="63"/>
                    </a:lnTo>
                    <a:lnTo>
                      <a:pt x="234" y="55"/>
                    </a:lnTo>
                    <a:lnTo>
                      <a:pt x="228" y="47"/>
                    </a:lnTo>
                    <a:lnTo>
                      <a:pt x="220" y="39"/>
                    </a:lnTo>
                    <a:lnTo>
                      <a:pt x="211" y="30"/>
                    </a:lnTo>
                    <a:lnTo>
                      <a:pt x="204" y="23"/>
                    </a:lnTo>
                    <a:lnTo>
                      <a:pt x="195" y="17"/>
                    </a:lnTo>
                    <a:lnTo>
                      <a:pt x="185" y="12"/>
                    </a:lnTo>
                    <a:lnTo>
                      <a:pt x="175" y="8"/>
                    </a:lnTo>
                    <a:lnTo>
                      <a:pt x="165" y="4"/>
                    </a:lnTo>
                    <a:lnTo>
                      <a:pt x="154" y="2"/>
                    </a:lnTo>
                    <a:lnTo>
                      <a:pt x="141" y="0"/>
                    </a:lnTo>
                    <a:lnTo>
                      <a:pt x="128" y="0"/>
                    </a:lnTo>
                    <a:lnTo>
                      <a:pt x="121" y="0"/>
                    </a:lnTo>
                    <a:lnTo>
                      <a:pt x="114" y="1"/>
                    </a:lnTo>
                    <a:lnTo>
                      <a:pt x="107" y="2"/>
                    </a:lnTo>
                    <a:lnTo>
                      <a:pt x="100" y="3"/>
                    </a:lnTo>
                    <a:lnTo>
                      <a:pt x="86" y="7"/>
                    </a:lnTo>
                    <a:lnTo>
                      <a:pt x="74" y="12"/>
                    </a:lnTo>
                    <a:lnTo>
                      <a:pt x="62" y="17"/>
                    </a:lnTo>
                    <a:lnTo>
                      <a:pt x="51" y="24"/>
                    </a:lnTo>
                    <a:lnTo>
                      <a:pt x="47" y="28"/>
                    </a:lnTo>
                    <a:lnTo>
                      <a:pt x="42" y="32"/>
                    </a:lnTo>
                    <a:lnTo>
                      <a:pt x="39" y="36"/>
                    </a:lnTo>
                    <a:lnTo>
                      <a:pt x="35" y="40"/>
                    </a:lnTo>
                    <a:lnTo>
                      <a:pt x="29" y="47"/>
                    </a:lnTo>
                    <a:lnTo>
                      <a:pt x="22" y="56"/>
                    </a:lnTo>
                    <a:lnTo>
                      <a:pt x="16" y="65"/>
                    </a:lnTo>
                    <a:lnTo>
                      <a:pt x="11" y="76"/>
                    </a:lnTo>
                    <a:lnTo>
                      <a:pt x="6" y="87"/>
                    </a:lnTo>
                    <a:lnTo>
                      <a:pt x="3" y="100"/>
                    </a:lnTo>
                    <a:lnTo>
                      <a:pt x="2" y="106"/>
                    </a:lnTo>
                    <a:lnTo>
                      <a:pt x="1" y="113"/>
                    </a:lnTo>
                    <a:lnTo>
                      <a:pt x="0" y="120"/>
                    </a:lnTo>
                    <a:lnTo>
                      <a:pt x="0" y="128"/>
                    </a:lnTo>
                    <a:lnTo>
                      <a:pt x="0" y="134"/>
                    </a:lnTo>
                    <a:lnTo>
                      <a:pt x="1" y="141"/>
                    </a:lnTo>
                    <a:lnTo>
                      <a:pt x="1" y="147"/>
                    </a:lnTo>
                    <a:lnTo>
                      <a:pt x="3" y="154"/>
                    </a:lnTo>
                    <a:lnTo>
                      <a:pt x="6" y="167"/>
                    </a:lnTo>
                    <a:lnTo>
                      <a:pt x="11" y="178"/>
                    </a:lnTo>
                    <a:lnTo>
                      <a:pt x="16" y="190"/>
                    </a:lnTo>
                    <a:lnTo>
                      <a:pt x="22" y="200"/>
                    </a:lnTo>
                    <a:lnTo>
                      <a:pt x="25" y="205"/>
                    </a:lnTo>
                    <a:lnTo>
                      <a:pt x="28" y="209"/>
                    </a:lnTo>
                    <a:lnTo>
                      <a:pt x="31" y="213"/>
                    </a:lnTo>
                    <a:lnTo>
                      <a:pt x="35" y="216"/>
                    </a:lnTo>
                    <a:lnTo>
                      <a:pt x="42" y="224"/>
                    </a:lnTo>
                    <a:lnTo>
                      <a:pt x="52" y="232"/>
                    </a:lnTo>
                    <a:lnTo>
                      <a:pt x="62" y="238"/>
                    </a:lnTo>
                    <a:lnTo>
                      <a:pt x="74" y="245"/>
                    </a:lnTo>
                    <a:lnTo>
                      <a:pt x="86" y="250"/>
                    </a:lnTo>
                    <a:lnTo>
                      <a:pt x="100" y="254"/>
                    </a:lnTo>
                    <a:lnTo>
                      <a:pt x="108" y="255"/>
                    </a:lnTo>
                    <a:lnTo>
                      <a:pt x="115" y="256"/>
                    </a:lnTo>
                    <a:lnTo>
                      <a:pt x="123" y="257"/>
                    </a:lnTo>
                    <a:lnTo>
                      <a:pt x="130" y="257"/>
                    </a:lnTo>
                    <a:lnTo>
                      <a:pt x="138" y="257"/>
                    </a:lnTo>
                    <a:lnTo>
                      <a:pt x="146" y="256"/>
                    </a:lnTo>
                    <a:lnTo>
                      <a:pt x="154" y="255"/>
                    </a:lnTo>
                    <a:lnTo>
                      <a:pt x="161" y="253"/>
                    </a:lnTo>
                    <a:lnTo>
                      <a:pt x="168" y="251"/>
                    </a:lnTo>
                    <a:lnTo>
                      <a:pt x="176" y="248"/>
                    </a:lnTo>
                    <a:lnTo>
                      <a:pt x="182" y="245"/>
                    </a:lnTo>
                    <a:lnTo>
                      <a:pt x="189" y="242"/>
                    </a:lnTo>
                    <a:lnTo>
                      <a:pt x="195" y="238"/>
                    </a:lnTo>
                    <a:lnTo>
                      <a:pt x="202" y="234"/>
                    </a:lnTo>
                    <a:lnTo>
                      <a:pt x="207" y="230"/>
                    </a:lnTo>
                    <a:lnTo>
                      <a:pt x="212" y="226"/>
                    </a:lnTo>
                    <a:lnTo>
                      <a:pt x="217" y="222"/>
                    </a:lnTo>
                    <a:lnTo>
                      <a:pt x="222" y="217"/>
                    </a:lnTo>
                    <a:lnTo>
                      <a:pt x="226" y="213"/>
                    </a:lnTo>
                    <a:lnTo>
                      <a:pt x="229" y="209"/>
                    </a:lnTo>
                    <a:lnTo>
                      <a:pt x="233" y="204"/>
                    </a:lnTo>
                    <a:lnTo>
                      <a:pt x="235" y="200"/>
                    </a:lnTo>
                    <a:lnTo>
                      <a:pt x="238" y="197"/>
                    </a:lnTo>
                    <a:lnTo>
                      <a:pt x="240" y="194"/>
                    </a:lnTo>
                    <a:lnTo>
                      <a:pt x="241" y="192"/>
                    </a:lnTo>
                    <a:lnTo>
                      <a:pt x="242" y="190"/>
                    </a:lnTo>
                    <a:lnTo>
                      <a:pt x="242" y="189"/>
                    </a:lnTo>
                    <a:lnTo>
                      <a:pt x="243" y="188"/>
                    </a:lnTo>
                    <a:lnTo>
                      <a:pt x="243" y="187"/>
                    </a:lnTo>
                    <a:lnTo>
                      <a:pt x="242" y="187"/>
                    </a:lnTo>
                    <a:lnTo>
                      <a:pt x="242" y="188"/>
                    </a:lnTo>
                    <a:lnTo>
                      <a:pt x="241" y="188"/>
                    </a:lnTo>
                    <a:lnTo>
                      <a:pt x="66" y="133"/>
                    </a:lnTo>
                    <a:lnTo>
                      <a:pt x="247" y="80"/>
                    </a:lnTo>
                  </a:path>
                </a:pathLst>
              </a:custGeom>
              <a:solidFill>
                <a:srgbClr val="676767"/>
              </a:solidFill>
              <a:ln w="25400" cap="rnd">
                <a:solidFill>
                  <a:srgbClr val="8CF4EA"/>
                </a:solidFill>
                <a:round/>
                <a:headEnd/>
                <a:tailEnd/>
              </a:ln>
            </p:spPr>
            <p:txBody>
              <a:bodyPr/>
              <a:lstStyle/>
              <a:p>
                <a:endParaRPr lang="en-US"/>
              </a:p>
            </p:txBody>
          </p:sp>
          <p:sp>
            <p:nvSpPr>
              <p:cNvPr id="56" name="Oval 77"/>
              <p:cNvSpPr>
                <a:spLocks noChangeArrowheads="1"/>
              </p:cNvSpPr>
              <p:nvPr/>
            </p:nvSpPr>
            <p:spPr bwMode="auto">
              <a:xfrm>
                <a:off x="3221" y="2404"/>
                <a:ext cx="31" cy="31"/>
              </a:xfrm>
              <a:prstGeom prst="ellipse">
                <a:avLst/>
              </a:prstGeom>
              <a:solidFill>
                <a:srgbClr val="8CF4EA"/>
              </a:solidFill>
              <a:ln w="9525">
                <a:noFill/>
                <a:round/>
                <a:headEnd/>
                <a:tailEnd/>
              </a:ln>
            </p:spPr>
            <p:txBody>
              <a:bodyPr wrap="none" anchor="ctr"/>
              <a:lstStyle/>
              <a:p>
                <a:endParaRPr lang="en-US"/>
              </a:p>
            </p:txBody>
          </p:sp>
        </p:grpSp>
      </p:grpSp>
      <p:grpSp>
        <p:nvGrpSpPr>
          <p:cNvPr id="52" name="Group 78"/>
          <p:cNvGrpSpPr>
            <a:grpSpLocks/>
          </p:cNvGrpSpPr>
          <p:nvPr/>
        </p:nvGrpSpPr>
        <p:grpSpPr bwMode="auto">
          <a:xfrm>
            <a:off x="6536171" y="2891340"/>
            <a:ext cx="331932" cy="358982"/>
            <a:chOff x="1650" y="2441"/>
            <a:chExt cx="280" cy="269"/>
          </a:xfrm>
        </p:grpSpPr>
        <p:sp>
          <p:nvSpPr>
            <p:cNvPr id="58" name="Oval 79"/>
            <p:cNvSpPr>
              <a:spLocks noChangeArrowheads="1"/>
            </p:cNvSpPr>
            <p:nvPr/>
          </p:nvSpPr>
          <p:spPr bwMode="auto">
            <a:xfrm>
              <a:off x="1650" y="2441"/>
              <a:ext cx="280" cy="269"/>
            </a:xfrm>
            <a:prstGeom prst="ellipse">
              <a:avLst/>
            </a:prstGeom>
            <a:gradFill rotWithShape="0">
              <a:gsLst>
                <a:gs pos="0">
                  <a:srgbClr val="09117B">
                    <a:gamma/>
                    <a:shade val="69804"/>
                    <a:invGamma/>
                  </a:srgbClr>
                </a:gs>
                <a:gs pos="50000">
                  <a:srgbClr val="09117B"/>
                </a:gs>
                <a:gs pos="100000">
                  <a:srgbClr val="09117B">
                    <a:gamma/>
                    <a:shade val="69804"/>
                    <a:invGamma/>
                  </a:srgbClr>
                </a:gs>
              </a:gsLst>
              <a:lin ang="2700000" scaled="1"/>
            </a:gradFill>
            <a:ln w="12700">
              <a:solidFill>
                <a:srgbClr val="C1CEFF"/>
              </a:solidFill>
              <a:round/>
              <a:headEnd/>
              <a:tailEnd/>
            </a:ln>
            <a:effectLst>
              <a:outerShdw blurRad="63500" dist="53882" dir="2700000" algn="ctr" rotWithShape="0">
                <a:srgbClr val="777777">
                  <a:alpha val="74998"/>
                </a:srgbClr>
              </a:outerShdw>
            </a:effectLst>
          </p:spPr>
          <p:txBody>
            <a:bodyPr wrap="none" anchor="ctr"/>
            <a:lstStyle/>
            <a:p>
              <a:endParaRPr lang="en-US"/>
            </a:p>
          </p:txBody>
        </p:sp>
        <p:grpSp>
          <p:nvGrpSpPr>
            <p:cNvPr id="54" name="Group 80"/>
            <p:cNvGrpSpPr>
              <a:grpSpLocks/>
            </p:cNvGrpSpPr>
            <p:nvPr/>
          </p:nvGrpSpPr>
          <p:grpSpPr bwMode="auto">
            <a:xfrm>
              <a:off x="1704" y="2489"/>
              <a:ext cx="174" cy="174"/>
              <a:chOff x="3103" y="2370"/>
              <a:chExt cx="248" cy="258"/>
            </a:xfrm>
          </p:grpSpPr>
          <p:sp>
            <p:nvSpPr>
              <p:cNvPr id="60" name="Freeform 81"/>
              <p:cNvSpPr>
                <a:spLocks/>
              </p:cNvSpPr>
              <p:nvPr/>
            </p:nvSpPr>
            <p:spPr bwMode="auto">
              <a:xfrm>
                <a:off x="3103" y="2370"/>
                <a:ext cx="248" cy="258"/>
              </a:xfrm>
              <a:custGeom>
                <a:avLst/>
                <a:gdLst>
                  <a:gd name="T0" fmla="*/ 247 w 248"/>
                  <a:gd name="T1" fmla="*/ 80 h 258"/>
                  <a:gd name="T2" fmla="*/ 246 w 248"/>
                  <a:gd name="T3" fmla="*/ 78 h 258"/>
                  <a:gd name="T4" fmla="*/ 244 w 248"/>
                  <a:gd name="T5" fmla="*/ 73 h 258"/>
                  <a:gd name="T6" fmla="*/ 241 w 248"/>
                  <a:gd name="T7" fmla="*/ 67 h 258"/>
                  <a:gd name="T8" fmla="*/ 234 w 248"/>
                  <a:gd name="T9" fmla="*/ 55 h 258"/>
                  <a:gd name="T10" fmla="*/ 220 w 248"/>
                  <a:gd name="T11" fmla="*/ 39 h 258"/>
                  <a:gd name="T12" fmla="*/ 204 w 248"/>
                  <a:gd name="T13" fmla="*/ 23 h 258"/>
                  <a:gd name="T14" fmla="*/ 185 w 248"/>
                  <a:gd name="T15" fmla="*/ 12 h 258"/>
                  <a:gd name="T16" fmla="*/ 165 w 248"/>
                  <a:gd name="T17" fmla="*/ 4 h 258"/>
                  <a:gd name="T18" fmla="*/ 141 w 248"/>
                  <a:gd name="T19" fmla="*/ 0 h 258"/>
                  <a:gd name="T20" fmla="*/ 121 w 248"/>
                  <a:gd name="T21" fmla="*/ 0 h 258"/>
                  <a:gd name="T22" fmla="*/ 107 w 248"/>
                  <a:gd name="T23" fmla="*/ 2 h 258"/>
                  <a:gd name="T24" fmla="*/ 86 w 248"/>
                  <a:gd name="T25" fmla="*/ 7 h 258"/>
                  <a:gd name="T26" fmla="*/ 62 w 248"/>
                  <a:gd name="T27" fmla="*/ 17 h 258"/>
                  <a:gd name="T28" fmla="*/ 47 w 248"/>
                  <a:gd name="T29" fmla="*/ 28 h 258"/>
                  <a:gd name="T30" fmla="*/ 39 w 248"/>
                  <a:gd name="T31" fmla="*/ 36 h 258"/>
                  <a:gd name="T32" fmla="*/ 29 w 248"/>
                  <a:gd name="T33" fmla="*/ 47 h 258"/>
                  <a:gd name="T34" fmla="*/ 16 w 248"/>
                  <a:gd name="T35" fmla="*/ 65 h 258"/>
                  <a:gd name="T36" fmla="*/ 6 w 248"/>
                  <a:gd name="T37" fmla="*/ 87 h 258"/>
                  <a:gd name="T38" fmla="*/ 2 w 248"/>
                  <a:gd name="T39" fmla="*/ 106 h 258"/>
                  <a:gd name="T40" fmla="*/ 0 w 248"/>
                  <a:gd name="T41" fmla="*/ 120 h 258"/>
                  <a:gd name="T42" fmla="*/ 0 w 248"/>
                  <a:gd name="T43" fmla="*/ 134 h 258"/>
                  <a:gd name="T44" fmla="*/ 1 w 248"/>
                  <a:gd name="T45" fmla="*/ 147 h 258"/>
                  <a:gd name="T46" fmla="*/ 6 w 248"/>
                  <a:gd name="T47" fmla="*/ 167 h 258"/>
                  <a:gd name="T48" fmla="*/ 16 w 248"/>
                  <a:gd name="T49" fmla="*/ 190 h 258"/>
                  <a:gd name="T50" fmla="*/ 25 w 248"/>
                  <a:gd name="T51" fmla="*/ 205 h 258"/>
                  <a:gd name="T52" fmla="*/ 31 w 248"/>
                  <a:gd name="T53" fmla="*/ 213 h 258"/>
                  <a:gd name="T54" fmla="*/ 42 w 248"/>
                  <a:gd name="T55" fmla="*/ 224 h 258"/>
                  <a:gd name="T56" fmla="*/ 62 w 248"/>
                  <a:gd name="T57" fmla="*/ 238 h 258"/>
                  <a:gd name="T58" fmla="*/ 86 w 248"/>
                  <a:gd name="T59" fmla="*/ 250 h 258"/>
                  <a:gd name="T60" fmla="*/ 108 w 248"/>
                  <a:gd name="T61" fmla="*/ 255 h 258"/>
                  <a:gd name="T62" fmla="*/ 123 w 248"/>
                  <a:gd name="T63" fmla="*/ 257 h 258"/>
                  <a:gd name="T64" fmla="*/ 138 w 248"/>
                  <a:gd name="T65" fmla="*/ 257 h 258"/>
                  <a:gd name="T66" fmla="*/ 154 w 248"/>
                  <a:gd name="T67" fmla="*/ 255 h 258"/>
                  <a:gd name="T68" fmla="*/ 168 w 248"/>
                  <a:gd name="T69" fmla="*/ 251 h 258"/>
                  <a:gd name="T70" fmla="*/ 182 w 248"/>
                  <a:gd name="T71" fmla="*/ 245 h 258"/>
                  <a:gd name="T72" fmla="*/ 195 w 248"/>
                  <a:gd name="T73" fmla="*/ 238 h 258"/>
                  <a:gd name="T74" fmla="*/ 207 w 248"/>
                  <a:gd name="T75" fmla="*/ 230 h 258"/>
                  <a:gd name="T76" fmla="*/ 217 w 248"/>
                  <a:gd name="T77" fmla="*/ 222 h 258"/>
                  <a:gd name="T78" fmla="*/ 226 w 248"/>
                  <a:gd name="T79" fmla="*/ 213 h 258"/>
                  <a:gd name="T80" fmla="*/ 233 w 248"/>
                  <a:gd name="T81" fmla="*/ 204 h 258"/>
                  <a:gd name="T82" fmla="*/ 238 w 248"/>
                  <a:gd name="T83" fmla="*/ 197 h 258"/>
                  <a:gd name="T84" fmla="*/ 241 w 248"/>
                  <a:gd name="T85" fmla="*/ 192 h 258"/>
                  <a:gd name="T86" fmla="*/ 242 w 248"/>
                  <a:gd name="T87" fmla="*/ 189 h 258"/>
                  <a:gd name="T88" fmla="*/ 243 w 248"/>
                  <a:gd name="T89" fmla="*/ 187 h 258"/>
                  <a:gd name="T90" fmla="*/ 242 w 248"/>
                  <a:gd name="T91" fmla="*/ 188 h 258"/>
                  <a:gd name="T92" fmla="*/ 66 w 248"/>
                  <a:gd name="T93" fmla="*/ 133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258"/>
                  <a:gd name="T143" fmla="*/ 248 w 248"/>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258">
                    <a:moveTo>
                      <a:pt x="247" y="80"/>
                    </a:moveTo>
                    <a:lnTo>
                      <a:pt x="247" y="80"/>
                    </a:lnTo>
                    <a:lnTo>
                      <a:pt x="247" y="79"/>
                    </a:lnTo>
                    <a:lnTo>
                      <a:pt x="246" y="78"/>
                    </a:lnTo>
                    <a:lnTo>
                      <a:pt x="245" y="76"/>
                    </a:lnTo>
                    <a:lnTo>
                      <a:pt x="244" y="73"/>
                    </a:lnTo>
                    <a:lnTo>
                      <a:pt x="243" y="70"/>
                    </a:lnTo>
                    <a:lnTo>
                      <a:pt x="241" y="67"/>
                    </a:lnTo>
                    <a:lnTo>
                      <a:pt x="239" y="63"/>
                    </a:lnTo>
                    <a:lnTo>
                      <a:pt x="234" y="55"/>
                    </a:lnTo>
                    <a:lnTo>
                      <a:pt x="228" y="47"/>
                    </a:lnTo>
                    <a:lnTo>
                      <a:pt x="220" y="39"/>
                    </a:lnTo>
                    <a:lnTo>
                      <a:pt x="211" y="30"/>
                    </a:lnTo>
                    <a:lnTo>
                      <a:pt x="204" y="23"/>
                    </a:lnTo>
                    <a:lnTo>
                      <a:pt x="195" y="17"/>
                    </a:lnTo>
                    <a:lnTo>
                      <a:pt x="185" y="12"/>
                    </a:lnTo>
                    <a:lnTo>
                      <a:pt x="175" y="8"/>
                    </a:lnTo>
                    <a:lnTo>
                      <a:pt x="165" y="4"/>
                    </a:lnTo>
                    <a:lnTo>
                      <a:pt x="154" y="2"/>
                    </a:lnTo>
                    <a:lnTo>
                      <a:pt x="141" y="0"/>
                    </a:lnTo>
                    <a:lnTo>
                      <a:pt x="128" y="0"/>
                    </a:lnTo>
                    <a:lnTo>
                      <a:pt x="121" y="0"/>
                    </a:lnTo>
                    <a:lnTo>
                      <a:pt x="114" y="1"/>
                    </a:lnTo>
                    <a:lnTo>
                      <a:pt x="107" y="2"/>
                    </a:lnTo>
                    <a:lnTo>
                      <a:pt x="100" y="3"/>
                    </a:lnTo>
                    <a:lnTo>
                      <a:pt x="86" y="7"/>
                    </a:lnTo>
                    <a:lnTo>
                      <a:pt x="74" y="12"/>
                    </a:lnTo>
                    <a:lnTo>
                      <a:pt x="62" y="17"/>
                    </a:lnTo>
                    <a:lnTo>
                      <a:pt x="51" y="24"/>
                    </a:lnTo>
                    <a:lnTo>
                      <a:pt x="47" y="28"/>
                    </a:lnTo>
                    <a:lnTo>
                      <a:pt x="42" y="32"/>
                    </a:lnTo>
                    <a:lnTo>
                      <a:pt x="39" y="36"/>
                    </a:lnTo>
                    <a:lnTo>
                      <a:pt x="35" y="40"/>
                    </a:lnTo>
                    <a:lnTo>
                      <a:pt x="29" y="47"/>
                    </a:lnTo>
                    <a:lnTo>
                      <a:pt x="22" y="56"/>
                    </a:lnTo>
                    <a:lnTo>
                      <a:pt x="16" y="65"/>
                    </a:lnTo>
                    <a:lnTo>
                      <a:pt x="11" y="76"/>
                    </a:lnTo>
                    <a:lnTo>
                      <a:pt x="6" y="87"/>
                    </a:lnTo>
                    <a:lnTo>
                      <a:pt x="3" y="100"/>
                    </a:lnTo>
                    <a:lnTo>
                      <a:pt x="2" y="106"/>
                    </a:lnTo>
                    <a:lnTo>
                      <a:pt x="1" y="113"/>
                    </a:lnTo>
                    <a:lnTo>
                      <a:pt x="0" y="120"/>
                    </a:lnTo>
                    <a:lnTo>
                      <a:pt x="0" y="128"/>
                    </a:lnTo>
                    <a:lnTo>
                      <a:pt x="0" y="134"/>
                    </a:lnTo>
                    <a:lnTo>
                      <a:pt x="1" y="141"/>
                    </a:lnTo>
                    <a:lnTo>
                      <a:pt x="1" y="147"/>
                    </a:lnTo>
                    <a:lnTo>
                      <a:pt x="3" y="154"/>
                    </a:lnTo>
                    <a:lnTo>
                      <a:pt x="6" y="167"/>
                    </a:lnTo>
                    <a:lnTo>
                      <a:pt x="11" y="178"/>
                    </a:lnTo>
                    <a:lnTo>
                      <a:pt x="16" y="190"/>
                    </a:lnTo>
                    <a:lnTo>
                      <a:pt x="22" y="200"/>
                    </a:lnTo>
                    <a:lnTo>
                      <a:pt x="25" y="205"/>
                    </a:lnTo>
                    <a:lnTo>
                      <a:pt x="28" y="209"/>
                    </a:lnTo>
                    <a:lnTo>
                      <a:pt x="31" y="213"/>
                    </a:lnTo>
                    <a:lnTo>
                      <a:pt x="35" y="216"/>
                    </a:lnTo>
                    <a:lnTo>
                      <a:pt x="42" y="224"/>
                    </a:lnTo>
                    <a:lnTo>
                      <a:pt x="52" y="232"/>
                    </a:lnTo>
                    <a:lnTo>
                      <a:pt x="62" y="238"/>
                    </a:lnTo>
                    <a:lnTo>
                      <a:pt x="74" y="245"/>
                    </a:lnTo>
                    <a:lnTo>
                      <a:pt x="86" y="250"/>
                    </a:lnTo>
                    <a:lnTo>
                      <a:pt x="100" y="254"/>
                    </a:lnTo>
                    <a:lnTo>
                      <a:pt x="108" y="255"/>
                    </a:lnTo>
                    <a:lnTo>
                      <a:pt x="115" y="256"/>
                    </a:lnTo>
                    <a:lnTo>
                      <a:pt x="123" y="257"/>
                    </a:lnTo>
                    <a:lnTo>
                      <a:pt x="130" y="257"/>
                    </a:lnTo>
                    <a:lnTo>
                      <a:pt x="138" y="257"/>
                    </a:lnTo>
                    <a:lnTo>
                      <a:pt x="146" y="256"/>
                    </a:lnTo>
                    <a:lnTo>
                      <a:pt x="154" y="255"/>
                    </a:lnTo>
                    <a:lnTo>
                      <a:pt x="161" y="253"/>
                    </a:lnTo>
                    <a:lnTo>
                      <a:pt x="168" y="251"/>
                    </a:lnTo>
                    <a:lnTo>
                      <a:pt x="176" y="248"/>
                    </a:lnTo>
                    <a:lnTo>
                      <a:pt x="182" y="245"/>
                    </a:lnTo>
                    <a:lnTo>
                      <a:pt x="189" y="242"/>
                    </a:lnTo>
                    <a:lnTo>
                      <a:pt x="195" y="238"/>
                    </a:lnTo>
                    <a:lnTo>
                      <a:pt x="202" y="234"/>
                    </a:lnTo>
                    <a:lnTo>
                      <a:pt x="207" y="230"/>
                    </a:lnTo>
                    <a:lnTo>
                      <a:pt x="212" y="226"/>
                    </a:lnTo>
                    <a:lnTo>
                      <a:pt x="217" y="222"/>
                    </a:lnTo>
                    <a:lnTo>
                      <a:pt x="222" y="217"/>
                    </a:lnTo>
                    <a:lnTo>
                      <a:pt x="226" y="213"/>
                    </a:lnTo>
                    <a:lnTo>
                      <a:pt x="229" y="209"/>
                    </a:lnTo>
                    <a:lnTo>
                      <a:pt x="233" y="204"/>
                    </a:lnTo>
                    <a:lnTo>
                      <a:pt x="235" y="200"/>
                    </a:lnTo>
                    <a:lnTo>
                      <a:pt x="238" y="197"/>
                    </a:lnTo>
                    <a:lnTo>
                      <a:pt x="240" y="194"/>
                    </a:lnTo>
                    <a:lnTo>
                      <a:pt x="241" y="192"/>
                    </a:lnTo>
                    <a:lnTo>
                      <a:pt x="242" y="190"/>
                    </a:lnTo>
                    <a:lnTo>
                      <a:pt x="242" y="189"/>
                    </a:lnTo>
                    <a:lnTo>
                      <a:pt x="243" y="188"/>
                    </a:lnTo>
                    <a:lnTo>
                      <a:pt x="243" y="187"/>
                    </a:lnTo>
                    <a:lnTo>
                      <a:pt x="242" y="187"/>
                    </a:lnTo>
                    <a:lnTo>
                      <a:pt x="242" y="188"/>
                    </a:lnTo>
                    <a:lnTo>
                      <a:pt x="241" y="188"/>
                    </a:lnTo>
                    <a:lnTo>
                      <a:pt x="66" y="133"/>
                    </a:lnTo>
                    <a:lnTo>
                      <a:pt x="247" y="80"/>
                    </a:lnTo>
                  </a:path>
                </a:pathLst>
              </a:custGeom>
              <a:solidFill>
                <a:srgbClr val="676767"/>
              </a:solidFill>
              <a:ln w="25400" cap="rnd">
                <a:solidFill>
                  <a:srgbClr val="8CF4EA"/>
                </a:solidFill>
                <a:round/>
                <a:headEnd/>
                <a:tailEnd/>
              </a:ln>
            </p:spPr>
            <p:txBody>
              <a:bodyPr/>
              <a:lstStyle/>
              <a:p>
                <a:endParaRPr lang="en-US"/>
              </a:p>
            </p:txBody>
          </p:sp>
          <p:sp>
            <p:nvSpPr>
              <p:cNvPr id="61" name="Oval 82"/>
              <p:cNvSpPr>
                <a:spLocks noChangeArrowheads="1"/>
              </p:cNvSpPr>
              <p:nvPr/>
            </p:nvSpPr>
            <p:spPr bwMode="auto">
              <a:xfrm>
                <a:off x="3221" y="2404"/>
                <a:ext cx="31" cy="31"/>
              </a:xfrm>
              <a:prstGeom prst="ellipse">
                <a:avLst/>
              </a:prstGeom>
              <a:solidFill>
                <a:srgbClr val="8CF4EA"/>
              </a:solidFill>
              <a:ln w="9525">
                <a:noFill/>
                <a:round/>
                <a:headEnd/>
                <a:tailEnd/>
              </a:ln>
            </p:spPr>
            <p:txBody>
              <a:bodyPr wrap="none" anchor="ctr"/>
              <a:lstStyle/>
              <a:p>
                <a:endParaRPr lang="en-US"/>
              </a:p>
            </p:txBody>
          </p:sp>
        </p:grpSp>
      </p:grpSp>
      <p:grpSp>
        <p:nvGrpSpPr>
          <p:cNvPr id="57" name="Group 83"/>
          <p:cNvGrpSpPr>
            <a:grpSpLocks/>
          </p:cNvGrpSpPr>
          <p:nvPr/>
        </p:nvGrpSpPr>
        <p:grpSpPr bwMode="auto">
          <a:xfrm>
            <a:off x="5159376" y="3048903"/>
            <a:ext cx="331932" cy="358981"/>
            <a:chOff x="1650" y="2441"/>
            <a:chExt cx="280" cy="269"/>
          </a:xfrm>
        </p:grpSpPr>
        <p:sp>
          <p:nvSpPr>
            <p:cNvPr id="63" name="Oval 84"/>
            <p:cNvSpPr>
              <a:spLocks noChangeArrowheads="1"/>
            </p:cNvSpPr>
            <p:nvPr/>
          </p:nvSpPr>
          <p:spPr bwMode="auto">
            <a:xfrm>
              <a:off x="1650" y="2441"/>
              <a:ext cx="280" cy="269"/>
            </a:xfrm>
            <a:prstGeom prst="ellipse">
              <a:avLst/>
            </a:prstGeom>
            <a:gradFill rotWithShape="0">
              <a:gsLst>
                <a:gs pos="0">
                  <a:srgbClr val="09117B">
                    <a:gamma/>
                    <a:shade val="69804"/>
                    <a:invGamma/>
                  </a:srgbClr>
                </a:gs>
                <a:gs pos="50000">
                  <a:srgbClr val="09117B"/>
                </a:gs>
                <a:gs pos="100000">
                  <a:srgbClr val="09117B">
                    <a:gamma/>
                    <a:shade val="69804"/>
                    <a:invGamma/>
                  </a:srgbClr>
                </a:gs>
              </a:gsLst>
              <a:lin ang="2700000" scaled="1"/>
            </a:gradFill>
            <a:ln w="12700">
              <a:solidFill>
                <a:srgbClr val="C1CEFF"/>
              </a:solidFill>
              <a:round/>
              <a:headEnd/>
              <a:tailEnd/>
            </a:ln>
            <a:effectLst>
              <a:outerShdw blurRad="63500" dist="53882" dir="2700000" algn="ctr" rotWithShape="0">
                <a:srgbClr val="777777">
                  <a:alpha val="74998"/>
                </a:srgbClr>
              </a:outerShdw>
            </a:effectLst>
          </p:spPr>
          <p:txBody>
            <a:bodyPr wrap="none" anchor="ctr"/>
            <a:lstStyle/>
            <a:p>
              <a:endParaRPr lang="en-US"/>
            </a:p>
          </p:txBody>
        </p:sp>
        <p:grpSp>
          <p:nvGrpSpPr>
            <p:cNvPr id="59" name="Group 85"/>
            <p:cNvGrpSpPr>
              <a:grpSpLocks/>
            </p:cNvGrpSpPr>
            <p:nvPr/>
          </p:nvGrpSpPr>
          <p:grpSpPr bwMode="auto">
            <a:xfrm>
              <a:off x="1704" y="2489"/>
              <a:ext cx="174" cy="174"/>
              <a:chOff x="3103" y="2370"/>
              <a:chExt cx="248" cy="258"/>
            </a:xfrm>
          </p:grpSpPr>
          <p:sp>
            <p:nvSpPr>
              <p:cNvPr id="65" name="Freeform 86"/>
              <p:cNvSpPr>
                <a:spLocks/>
              </p:cNvSpPr>
              <p:nvPr/>
            </p:nvSpPr>
            <p:spPr bwMode="auto">
              <a:xfrm>
                <a:off x="3103" y="2370"/>
                <a:ext cx="248" cy="258"/>
              </a:xfrm>
              <a:custGeom>
                <a:avLst/>
                <a:gdLst>
                  <a:gd name="T0" fmla="*/ 247 w 248"/>
                  <a:gd name="T1" fmla="*/ 80 h 258"/>
                  <a:gd name="T2" fmla="*/ 246 w 248"/>
                  <a:gd name="T3" fmla="*/ 78 h 258"/>
                  <a:gd name="T4" fmla="*/ 244 w 248"/>
                  <a:gd name="T5" fmla="*/ 73 h 258"/>
                  <a:gd name="T6" fmla="*/ 241 w 248"/>
                  <a:gd name="T7" fmla="*/ 67 h 258"/>
                  <a:gd name="T8" fmla="*/ 234 w 248"/>
                  <a:gd name="T9" fmla="*/ 55 h 258"/>
                  <a:gd name="T10" fmla="*/ 220 w 248"/>
                  <a:gd name="T11" fmla="*/ 39 h 258"/>
                  <a:gd name="T12" fmla="*/ 204 w 248"/>
                  <a:gd name="T13" fmla="*/ 23 h 258"/>
                  <a:gd name="T14" fmla="*/ 185 w 248"/>
                  <a:gd name="T15" fmla="*/ 12 h 258"/>
                  <a:gd name="T16" fmla="*/ 165 w 248"/>
                  <a:gd name="T17" fmla="*/ 4 h 258"/>
                  <a:gd name="T18" fmla="*/ 141 w 248"/>
                  <a:gd name="T19" fmla="*/ 0 h 258"/>
                  <a:gd name="T20" fmla="*/ 121 w 248"/>
                  <a:gd name="T21" fmla="*/ 0 h 258"/>
                  <a:gd name="T22" fmla="*/ 107 w 248"/>
                  <a:gd name="T23" fmla="*/ 2 h 258"/>
                  <a:gd name="T24" fmla="*/ 86 w 248"/>
                  <a:gd name="T25" fmla="*/ 7 h 258"/>
                  <a:gd name="T26" fmla="*/ 62 w 248"/>
                  <a:gd name="T27" fmla="*/ 17 h 258"/>
                  <a:gd name="T28" fmla="*/ 47 w 248"/>
                  <a:gd name="T29" fmla="*/ 28 h 258"/>
                  <a:gd name="T30" fmla="*/ 39 w 248"/>
                  <a:gd name="T31" fmla="*/ 36 h 258"/>
                  <a:gd name="T32" fmla="*/ 29 w 248"/>
                  <a:gd name="T33" fmla="*/ 47 h 258"/>
                  <a:gd name="T34" fmla="*/ 16 w 248"/>
                  <a:gd name="T35" fmla="*/ 65 h 258"/>
                  <a:gd name="T36" fmla="*/ 6 w 248"/>
                  <a:gd name="T37" fmla="*/ 87 h 258"/>
                  <a:gd name="T38" fmla="*/ 2 w 248"/>
                  <a:gd name="T39" fmla="*/ 106 h 258"/>
                  <a:gd name="T40" fmla="*/ 0 w 248"/>
                  <a:gd name="T41" fmla="*/ 120 h 258"/>
                  <a:gd name="T42" fmla="*/ 0 w 248"/>
                  <a:gd name="T43" fmla="*/ 134 h 258"/>
                  <a:gd name="T44" fmla="*/ 1 w 248"/>
                  <a:gd name="T45" fmla="*/ 147 h 258"/>
                  <a:gd name="T46" fmla="*/ 6 w 248"/>
                  <a:gd name="T47" fmla="*/ 167 h 258"/>
                  <a:gd name="T48" fmla="*/ 16 w 248"/>
                  <a:gd name="T49" fmla="*/ 190 h 258"/>
                  <a:gd name="T50" fmla="*/ 25 w 248"/>
                  <a:gd name="T51" fmla="*/ 205 h 258"/>
                  <a:gd name="T52" fmla="*/ 31 w 248"/>
                  <a:gd name="T53" fmla="*/ 213 h 258"/>
                  <a:gd name="T54" fmla="*/ 42 w 248"/>
                  <a:gd name="T55" fmla="*/ 224 h 258"/>
                  <a:gd name="T56" fmla="*/ 62 w 248"/>
                  <a:gd name="T57" fmla="*/ 238 h 258"/>
                  <a:gd name="T58" fmla="*/ 86 w 248"/>
                  <a:gd name="T59" fmla="*/ 250 h 258"/>
                  <a:gd name="T60" fmla="*/ 108 w 248"/>
                  <a:gd name="T61" fmla="*/ 255 h 258"/>
                  <a:gd name="T62" fmla="*/ 123 w 248"/>
                  <a:gd name="T63" fmla="*/ 257 h 258"/>
                  <a:gd name="T64" fmla="*/ 138 w 248"/>
                  <a:gd name="T65" fmla="*/ 257 h 258"/>
                  <a:gd name="T66" fmla="*/ 154 w 248"/>
                  <a:gd name="T67" fmla="*/ 255 h 258"/>
                  <a:gd name="T68" fmla="*/ 168 w 248"/>
                  <a:gd name="T69" fmla="*/ 251 h 258"/>
                  <a:gd name="T70" fmla="*/ 182 w 248"/>
                  <a:gd name="T71" fmla="*/ 245 h 258"/>
                  <a:gd name="T72" fmla="*/ 195 w 248"/>
                  <a:gd name="T73" fmla="*/ 238 h 258"/>
                  <a:gd name="T74" fmla="*/ 207 w 248"/>
                  <a:gd name="T75" fmla="*/ 230 h 258"/>
                  <a:gd name="T76" fmla="*/ 217 w 248"/>
                  <a:gd name="T77" fmla="*/ 222 h 258"/>
                  <a:gd name="T78" fmla="*/ 226 w 248"/>
                  <a:gd name="T79" fmla="*/ 213 h 258"/>
                  <a:gd name="T80" fmla="*/ 233 w 248"/>
                  <a:gd name="T81" fmla="*/ 204 h 258"/>
                  <a:gd name="T82" fmla="*/ 238 w 248"/>
                  <a:gd name="T83" fmla="*/ 197 h 258"/>
                  <a:gd name="T84" fmla="*/ 241 w 248"/>
                  <a:gd name="T85" fmla="*/ 192 h 258"/>
                  <a:gd name="T86" fmla="*/ 242 w 248"/>
                  <a:gd name="T87" fmla="*/ 189 h 258"/>
                  <a:gd name="T88" fmla="*/ 243 w 248"/>
                  <a:gd name="T89" fmla="*/ 187 h 258"/>
                  <a:gd name="T90" fmla="*/ 242 w 248"/>
                  <a:gd name="T91" fmla="*/ 188 h 258"/>
                  <a:gd name="T92" fmla="*/ 66 w 248"/>
                  <a:gd name="T93" fmla="*/ 133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258"/>
                  <a:gd name="T143" fmla="*/ 248 w 248"/>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258">
                    <a:moveTo>
                      <a:pt x="247" y="80"/>
                    </a:moveTo>
                    <a:lnTo>
                      <a:pt x="247" y="80"/>
                    </a:lnTo>
                    <a:lnTo>
                      <a:pt x="247" y="79"/>
                    </a:lnTo>
                    <a:lnTo>
                      <a:pt x="246" y="78"/>
                    </a:lnTo>
                    <a:lnTo>
                      <a:pt x="245" y="76"/>
                    </a:lnTo>
                    <a:lnTo>
                      <a:pt x="244" y="73"/>
                    </a:lnTo>
                    <a:lnTo>
                      <a:pt x="243" y="70"/>
                    </a:lnTo>
                    <a:lnTo>
                      <a:pt x="241" y="67"/>
                    </a:lnTo>
                    <a:lnTo>
                      <a:pt x="239" y="63"/>
                    </a:lnTo>
                    <a:lnTo>
                      <a:pt x="234" y="55"/>
                    </a:lnTo>
                    <a:lnTo>
                      <a:pt x="228" y="47"/>
                    </a:lnTo>
                    <a:lnTo>
                      <a:pt x="220" y="39"/>
                    </a:lnTo>
                    <a:lnTo>
                      <a:pt x="211" y="30"/>
                    </a:lnTo>
                    <a:lnTo>
                      <a:pt x="204" y="23"/>
                    </a:lnTo>
                    <a:lnTo>
                      <a:pt x="195" y="17"/>
                    </a:lnTo>
                    <a:lnTo>
                      <a:pt x="185" y="12"/>
                    </a:lnTo>
                    <a:lnTo>
                      <a:pt x="175" y="8"/>
                    </a:lnTo>
                    <a:lnTo>
                      <a:pt x="165" y="4"/>
                    </a:lnTo>
                    <a:lnTo>
                      <a:pt x="154" y="2"/>
                    </a:lnTo>
                    <a:lnTo>
                      <a:pt x="141" y="0"/>
                    </a:lnTo>
                    <a:lnTo>
                      <a:pt x="128" y="0"/>
                    </a:lnTo>
                    <a:lnTo>
                      <a:pt x="121" y="0"/>
                    </a:lnTo>
                    <a:lnTo>
                      <a:pt x="114" y="1"/>
                    </a:lnTo>
                    <a:lnTo>
                      <a:pt x="107" y="2"/>
                    </a:lnTo>
                    <a:lnTo>
                      <a:pt x="100" y="3"/>
                    </a:lnTo>
                    <a:lnTo>
                      <a:pt x="86" y="7"/>
                    </a:lnTo>
                    <a:lnTo>
                      <a:pt x="74" y="12"/>
                    </a:lnTo>
                    <a:lnTo>
                      <a:pt x="62" y="17"/>
                    </a:lnTo>
                    <a:lnTo>
                      <a:pt x="51" y="24"/>
                    </a:lnTo>
                    <a:lnTo>
                      <a:pt x="47" y="28"/>
                    </a:lnTo>
                    <a:lnTo>
                      <a:pt x="42" y="32"/>
                    </a:lnTo>
                    <a:lnTo>
                      <a:pt x="39" y="36"/>
                    </a:lnTo>
                    <a:lnTo>
                      <a:pt x="35" y="40"/>
                    </a:lnTo>
                    <a:lnTo>
                      <a:pt x="29" y="47"/>
                    </a:lnTo>
                    <a:lnTo>
                      <a:pt x="22" y="56"/>
                    </a:lnTo>
                    <a:lnTo>
                      <a:pt x="16" y="65"/>
                    </a:lnTo>
                    <a:lnTo>
                      <a:pt x="11" y="76"/>
                    </a:lnTo>
                    <a:lnTo>
                      <a:pt x="6" y="87"/>
                    </a:lnTo>
                    <a:lnTo>
                      <a:pt x="3" y="100"/>
                    </a:lnTo>
                    <a:lnTo>
                      <a:pt x="2" y="106"/>
                    </a:lnTo>
                    <a:lnTo>
                      <a:pt x="1" y="113"/>
                    </a:lnTo>
                    <a:lnTo>
                      <a:pt x="0" y="120"/>
                    </a:lnTo>
                    <a:lnTo>
                      <a:pt x="0" y="128"/>
                    </a:lnTo>
                    <a:lnTo>
                      <a:pt x="0" y="134"/>
                    </a:lnTo>
                    <a:lnTo>
                      <a:pt x="1" y="141"/>
                    </a:lnTo>
                    <a:lnTo>
                      <a:pt x="1" y="147"/>
                    </a:lnTo>
                    <a:lnTo>
                      <a:pt x="3" y="154"/>
                    </a:lnTo>
                    <a:lnTo>
                      <a:pt x="6" y="167"/>
                    </a:lnTo>
                    <a:lnTo>
                      <a:pt x="11" y="178"/>
                    </a:lnTo>
                    <a:lnTo>
                      <a:pt x="16" y="190"/>
                    </a:lnTo>
                    <a:lnTo>
                      <a:pt x="22" y="200"/>
                    </a:lnTo>
                    <a:lnTo>
                      <a:pt x="25" y="205"/>
                    </a:lnTo>
                    <a:lnTo>
                      <a:pt x="28" y="209"/>
                    </a:lnTo>
                    <a:lnTo>
                      <a:pt x="31" y="213"/>
                    </a:lnTo>
                    <a:lnTo>
                      <a:pt x="35" y="216"/>
                    </a:lnTo>
                    <a:lnTo>
                      <a:pt x="42" y="224"/>
                    </a:lnTo>
                    <a:lnTo>
                      <a:pt x="52" y="232"/>
                    </a:lnTo>
                    <a:lnTo>
                      <a:pt x="62" y="238"/>
                    </a:lnTo>
                    <a:lnTo>
                      <a:pt x="74" y="245"/>
                    </a:lnTo>
                    <a:lnTo>
                      <a:pt x="86" y="250"/>
                    </a:lnTo>
                    <a:lnTo>
                      <a:pt x="100" y="254"/>
                    </a:lnTo>
                    <a:lnTo>
                      <a:pt x="108" y="255"/>
                    </a:lnTo>
                    <a:lnTo>
                      <a:pt x="115" y="256"/>
                    </a:lnTo>
                    <a:lnTo>
                      <a:pt x="123" y="257"/>
                    </a:lnTo>
                    <a:lnTo>
                      <a:pt x="130" y="257"/>
                    </a:lnTo>
                    <a:lnTo>
                      <a:pt x="138" y="257"/>
                    </a:lnTo>
                    <a:lnTo>
                      <a:pt x="146" y="256"/>
                    </a:lnTo>
                    <a:lnTo>
                      <a:pt x="154" y="255"/>
                    </a:lnTo>
                    <a:lnTo>
                      <a:pt x="161" y="253"/>
                    </a:lnTo>
                    <a:lnTo>
                      <a:pt x="168" y="251"/>
                    </a:lnTo>
                    <a:lnTo>
                      <a:pt x="176" y="248"/>
                    </a:lnTo>
                    <a:lnTo>
                      <a:pt x="182" y="245"/>
                    </a:lnTo>
                    <a:lnTo>
                      <a:pt x="189" y="242"/>
                    </a:lnTo>
                    <a:lnTo>
                      <a:pt x="195" y="238"/>
                    </a:lnTo>
                    <a:lnTo>
                      <a:pt x="202" y="234"/>
                    </a:lnTo>
                    <a:lnTo>
                      <a:pt x="207" y="230"/>
                    </a:lnTo>
                    <a:lnTo>
                      <a:pt x="212" y="226"/>
                    </a:lnTo>
                    <a:lnTo>
                      <a:pt x="217" y="222"/>
                    </a:lnTo>
                    <a:lnTo>
                      <a:pt x="222" y="217"/>
                    </a:lnTo>
                    <a:lnTo>
                      <a:pt x="226" y="213"/>
                    </a:lnTo>
                    <a:lnTo>
                      <a:pt x="229" y="209"/>
                    </a:lnTo>
                    <a:lnTo>
                      <a:pt x="233" y="204"/>
                    </a:lnTo>
                    <a:lnTo>
                      <a:pt x="235" y="200"/>
                    </a:lnTo>
                    <a:lnTo>
                      <a:pt x="238" y="197"/>
                    </a:lnTo>
                    <a:lnTo>
                      <a:pt x="240" y="194"/>
                    </a:lnTo>
                    <a:lnTo>
                      <a:pt x="241" y="192"/>
                    </a:lnTo>
                    <a:lnTo>
                      <a:pt x="242" y="190"/>
                    </a:lnTo>
                    <a:lnTo>
                      <a:pt x="242" y="189"/>
                    </a:lnTo>
                    <a:lnTo>
                      <a:pt x="243" y="188"/>
                    </a:lnTo>
                    <a:lnTo>
                      <a:pt x="243" y="187"/>
                    </a:lnTo>
                    <a:lnTo>
                      <a:pt x="242" y="187"/>
                    </a:lnTo>
                    <a:lnTo>
                      <a:pt x="242" y="188"/>
                    </a:lnTo>
                    <a:lnTo>
                      <a:pt x="241" y="188"/>
                    </a:lnTo>
                    <a:lnTo>
                      <a:pt x="66" y="133"/>
                    </a:lnTo>
                    <a:lnTo>
                      <a:pt x="247" y="80"/>
                    </a:lnTo>
                  </a:path>
                </a:pathLst>
              </a:custGeom>
              <a:solidFill>
                <a:srgbClr val="676767"/>
              </a:solidFill>
              <a:ln w="25400" cap="rnd">
                <a:solidFill>
                  <a:srgbClr val="8CF4EA"/>
                </a:solidFill>
                <a:round/>
                <a:headEnd/>
                <a:tailEnd/>
              </a:ln>
            </p:spPr>
            <p:txBody>
              <a:bodyPr/>
              <a:lstStyle/>
              <a:p>
                <a:endParaRPr lang="en-US"/>
              </a:p>
            </p:txBody>
          </p:sp>
          <p:sp>
            <p:nvSpPr>
              <p:cNvPr id="66" name="Oval 87"/>
              <p:cNvSpPr>
                <a:spLocks noChangeArrowheads="1"/>
              </p:cNvSpPr>
              <p:nvPr/>
            </p:nvSpPr>
            <p:spPr bwMode="auto">
              <a:xfrm>
                <a:off x="3221" y="2404"/>
                <a:ext cx="31" cy="31"/>
              </a:xfrm>
              <a:prstGeom prst="ellipse">
                <a:avLst/>
              </a:prstGeom>
              <a:solidFill>
                <a:srgbClr val="8CF4EA"/>
              </a:solidFill>
              <a:ln w="9525">
                <a:noFill/>
                <a:round/>
                <a:headEnd/>
                <a:tailEnd/>
              </a:ln>
            </p:spPr>
            <p:txBody>
              <a:bodyPr wrap="none" anchor="ctr"/>
              <a:lstStyle/>
              <a:p>
                <a:endParaRPr lang="en-US"/>
              </a:p>
            </p:txBody>
          </p:sp>
        </p:grpSp>
      </p:grpSp>
      <p:grpSp>
        <p:nvGrpSpPr>
          <p:cNvPr id="62" name="Group 88"/>
          <p:cNvGrpSpPr>
            <a:grpSpLocks/>
          </p:cNvGrpSpPr>
          <p:nvPr/>
        </p:nvGrpSpPr>
        <p:grpSpPr bwMode="auto">
          <a:xfrm>
            <a:off x="6100330" y="3453365"/>
            <a:ext cx="331932" cy="358982"/>
            <a:chOff x="1650" y="2441"/>
            <a:chExt cx="280" cy="269"/>
          </a:xfrm>
        </p:grpSpPr>
        <p:sp>
          <p:nvSpPr>
            <p:cNvPr id="68" name="Oval 89"/>
            <p:cNvSpPr>
              <a:spLocks noChangeArrowheads="1"/>
            </p:cNvSpPr>
            <p:nvPr/>
          </p:nvSpPr>
          <p:spPr bwMode="auto">
            <a:xfrm>
              <a:off x="1650" y="2441"/>
              <a:ext cx="280" cy="269"/>
            </a:xfrm>
            <a:prstGeom prst="ellipse">
              <a:avLst/>
            </a:prstGeom>
            <a:gradFill rotWithShape="0">
              <a:gsLst>
                <a:gs pos="0">
                  <a:srgbClr val="09117B">
                    <a:gamma/>
                    <a:shade val="69804"/>
                    <a:invGamma/>
                  </a:srgbClr>
                </a:gs>
                <a:gs pos="50000">
                  <a:srgbClr val="09117B"/>
                </a:gs>
                <a:gs pos="100000">
                  <a:srgbClr val="09117B">
                    <a:gamma/>
                    <a:shade val="69804"/>
                    <a:invGamma/>
                  </a:srgbClr>
                </a:gs>
              </a:gsLst>
              <a:lin ang="2700000" scaled="1"/>
            </a:gradFill>
            <a:ln w="12700">
              <a:solidFill>
                <a:srgbClr val="C1CEFF"/>
              </a:solidFill>
              <a:round/>
              <a:headEnd/>
              <a:tailEnd/>
            </a:ln>
            <a:effectLst>
              <a:outerShdw blurRad="63500" dist="53882" dir="2700000" algn="ctr" rotWithShape="0">
                <a:srgbClr val="777777">
                  <a:alpha val="74998"/>
                </a:srgbClr>
              </a:outerShdw>
            </a:effectLst>
          </p:spPr>
          <p:txBody>
            <a:bodyPr wrap="none" anchor="ctr"/>
            <a:lstStyle/>
            <a:p>
              <a:endParaRPr lang="en-US"/>
            </a:p>
          </p:txBody>
        </p:sp>
        <p:grpSp>
          <p:nvGrpSpPr>
            <p:cNvPr id="64" name="Group 90"/>
            <p:cNvGrpSpPr>
              <a:grpSpLocks/>
            </p:cNvGrpSpPr>
            <p:nvPr/>
          </p:nvGrpSpPr>
          <p:grpSpPr bwMode="auto">
            <a:xfrm>
              <a:off x="1704" y="2489"/>
              <a:ext cx="174" cy="174"/>
              <a:chOff x="3103" y="2370"/>
              <a:chExt cx="248" cy="258"/>
            </a:xfrm>
          </p:grpSpPr>
          <p:sp>
            <p:nvSpPr>
              <p:cNvPr id="70" name="Freeform 91"/>
              <p:cNvSpPr>
                <a:spLocks/>
              </p:cNvSpPr>
              <p:nvPr/>
            </p:nvSpPr>
            <p:spPr bwMode="auto">
              <a:xfrm>
                <a:off x="3103" y="2370"/>
                <a:ext cx="248" cy="258"/>
              </a:xfrm>
              <a:custGeom>
                <a:avLst/>
                <a:gdLst>
                  <a:gd name="T0" fmla="*/ 247 w 248"/>
                  <a:gd name="T1" fmla="*/ 80 h 258"/>
                  <a:gd name="T2" fmla="*/ 246 w 248"/>
                  <a:gd name="T3" fmla="*/ 78 h 258"/>
                  <a:gd name="T4" fmla="*/ 244 w 248"/>
                  <a:gd name="T5" fmla="*/ 73 h 258"/>
                  <a:gd name="T6" fmla="*/ 241 w 248"/>
                  <a:gd name="T7" fmla="*/ 67 h 258"/>
                  <a:gd name="T8" fmla="*/ 234 w 248"/>
                  <a:gd name="T9" fmla="*/ 55 h 258"/>
                  <a:gd name="T10" fmla="*/ 220 w 248"/>
                  <a:gd name="T11" fmla="*/ 39 h 258"/>
                  <a:gd name="T12" fmla="*/ 204 w 248"/>
                  <a:gd name="T13" fmla="*/ 23 h 258"/>
                  <a:gd name="T14" fmla="*/ 185 w 248"/>
                  <a:gd name="T15" fmla="*/ 12 h 258"/>
                  <a:gd name="T16" fmla="*/ 165 w 248"/>
                  <a:gd name="T17" fmla="*/ 4 h 258"/>
                  <a:gd name="T18" fmla="*/ 141 w 248"/>
                  <a:gd name="T19" fmla="*/ 0 h 258"/>
                  <a:gd name="T20" fmla="*/ 121 w 248"/>
                  <a:gd name="T21" fmla="*/ 0 h 258"/>
                  <a:gd name="T22" fmla="*/ 107 w 248"/>
                  <a:gd name="T23" fmla="*/ 2 h 258"/>
                  <a:gd name="T24" fmla="*/ 86 w 248"/>
                  <a:gd name="T25" fmla="*/ 7 h 258"/>
                  <a:gd name="T26" fmla="*/ 62 w 248"/>
                  <a:gd name="T27" fmla="*/ 17 h 258"/>
                  <a:gd name="T28" fmla="*/ 47 w 248"/>
                  <a:gd name="T29" fmla="*/ 28 h 258"/>
                  <a:gd name="T30" fmla="*/ 39 w 248"/>
                  <a:gd name="T31" fmla="*/ 36 h 258"/>
                  <a:gd name="T32" fmla="*/ 29 w 248"/>
                  <a:gd name="T33" fmla="*/ 47 h 258"/>
                  <a:gd name="T34" fmla="*/ 16 w 248"/>
                  <a:gd name="T35" fmla="*/ 65 h 258"/>
                  <a:gd name="T36" fmla="*/ 6 w 248"/>
                  <a:gd name="T37" fmla="*/ 87 h 258"/>
                  <a:gd name="T38" fmla="*/ 2 w 248"/>
                  <a:gd name="T39" fmla="*/ 106 h 258"/>
                  <a:gd name="T40" fmla="*/ 0 w 248"/>
                  <a:gd name="T41" fmla="*/ 120 h 258"/>
                  <a:gd name="T42" fmla="*/ 0 w 248"/>
                  <a:gd name="T43" fmla="*/ 134 h 258"/>
                  <a:gd name="T44" fmla="*/ 1 w 248"/>
                  <a:gd name="T45" fmla="*/ 147 h 258"/>
                  <a:gd name="T46" fmla="*/ 6 w 248"/>
                  <a:gd name="T47" fmla="*/ 167 h 258"/>
                  <a:gd name="T48" fmla="*/ 16 w 248"/>
                  <a:gd name="T49" fmla="*/ 190 h 258"/>
                  <a:gd name="T50" fmla="*/ 25 w 248"/>
                  <a:gd name="T51" fmla="*/ 205 h 258"/>
                  <a:gd name="T52" fmla="*/ 31 w 248"/>
                  <a:gd name="T53" fmla="*/ 213 h 258"/>
                  <a:gd name="T54" fmla="*/ 42 w 248"/>
                  <a:gd name="T55" fmla="*/ 224 h 258"/>
                  <a:gd name="T56" fmla="*/ 62 w 248"/>
                  <a:gd name="T57" fmla="*/ 238 h 258"/>
                  <a:gd name="T58" fmla="*/ 86 w 248"/>
                  <a:gd name="T59" fmla="*/ 250 h 258"/>
                  <a:gd name="T60" fmla="*/ 108 w 248"/>
                  <a:gd name="T61" fmla="*/ 255 h 258"/>
                  <a:gd name="T62" fmla="*/ 123 w 248"/>
                  <a:gd name="T63" fmla="*/ 257 h 258"/>
                  <a:gd name="T64" fmla="*/ 138 w 248"/>
                  <a:gd name="T65" fmla="*/ 257 h 258"/>
                  <a:gd name="T66" fmla="*/ 154 w 248"/>
                  <a:gd name="T67" fmla="*/ 255 h 258"/>
                  <a:gd name="T68" fmla="*/ 168 w 248"/>
                  <a:gd name="T69" fmla="*/ 251 h 258"/>
                  <a:gd name="T70" fmla="*/ 182 w 248"/>
                  <a:gd name="T71" fmla="*/ 245 h 258"/>
                  <a:gd name="T72" fmla="*/ 195 w 248"/>
                  <a:gd name="T73" fmla="*/ 238 h 258"/>
                  <a:gd name="T74" fmla="*/ 207 w 248"/>
                  <a:gd name="T75" fmla="*/ 230 h 258"/>
                  <a:gd name="T76" fmla="*/ 217 w 248"/>
                  <a:gd name="T77" fmla="*/ 222 h 258"/>
                  <a:gd name="T78" fmla="*/ 226 w 248"/>
                  <a:gd name="T79" fmla="*/ 213 h 258"/>
                  <a:gd name="T80" fmla="*/ 233 w 248"/>
                  <a:gd name="T81" fmla="*/ 204 h 258"/>
                  <a:gd name="T82" fmla="*/ 238 w 248"/>
                  <a:gd name="T83" fmla="*/ 197 h 258"/>
                  <a:gd name="T84" fmla="*/ 241 w 248"/>
                  <a:gd name="T85" fmla="*/ 192 h 258"/>
                  <a:gd name="T86" fmla="*/ 242 w 248"/>
                  <a:gd name="T87" fmla="*/ 189 h 258"/>
                  <a:gd name="T88" fmla="*/ 243 w 248"/>
                  <a:gd name="T89" fmla="*/ 187 h 258"/>
                  <a:gd name="T90" fmla="*/ 242 w 248"/>
                  <a:gd name="T91" fmla="*/ 188 h 258"/>
                  <a:gd name="T92" fmla="*/ 66 w 248"/>
                  <a:gd name="T93" fmla="*/ 133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258"/>
                  <a:gd name="T143" fmla="*/ 248 w 248"/>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258">
                    <a:moveTo>
                      <a:pt x="247" y="80"/>
                    </a:moveTo>
                    <a:lnTo>
                      <a:pt x="247" y="80"/>
                    </a:lnTo>
                    <a:lnTo>
                      <a:pt x="247" y="79"/>
                    </a:lnTo>
                    <a:lnTo>
                      <a:pt x="246" y="78"/>
                    </a:lnTo>
                    <a:lnTo>
                      <a:pt x="245" y="76"/>
                    </a:lnTo>
                    <a:lnTo>
                      <a:pt x="244" y="73"/>
                    </a:lnTo>
                    <a:lnTo>
                      <a:pt x="243" y="70"/>
                    </a:lnTo>
                    <a:lnTo>
                      <a:pt x="241" y="67"/>
                    </a:lnTo>
                    <a:lnTo>
                      <a:pt x="239" y="63"/>
                    </a:lnTo>
                    <a:lnTo>
                      <a:pt x="234" y="55"/>
                    </a:lnTo>
                    <a:lnTo>
                      <a:pt x="228" y="47"/>
                    </a:lnTo>
                    <a:lnTo>
                      <a:pt x="220" y="39"/>
                    </a:lnTo>
                    <a:lnTo>
                      <a:pt x="211" y="30"/>
                    </a:lnTo>
                    <a:lnTo>
                      <a:pt x="204" y="23"/>
                    </a:lnTo>
                    <a:lnTo>
                      <a:pt x="195" y="17"/>
                    </a:lnTo>
                    <a:lnTo>
                      <a:pt x="185" y="12"/>
                    </a:lnTo>
                    <a:lnTo>
                      <a:pt x="175" y="8"/>
                    </a:lnTo>
                    <a:lnTo>
                      <a:pt x="165" y="4"/>
                    </a:lnTo>
                    <a:lnTo>
                      <a:pt x="154" y="2"/>
                    </a:lnTo>
                    <a:lnTo>
                      <a:pt x="141" y="0"/>
                    </a:lnTo>
                    <a:lnTo>
                      <a:pt x="128" y="0"/>
                    </a:lnTo>
                    <a:lnTo>
                      <a:pt x="121" y="0"/>
                    </a:lnTo>
                    <a:lnTo>
                      <a:pt x="114" y="1"/>
                    </a:lnTo>
                    <a:lnTo>
                      <a:pt x="107" y="2"/>
                    </a:lnTo>
                    <a:lnTo>
                      <a:pt x="100" y="3"/>
                    </a:lnTo>
                    <a:lnTo>
                      <a:pt x="86" y="7"/>
                    </a:lnTo>
                    <a:lnTo>
                      <a:pt x="74" y="12"/>
                    </a:lnTo>
                    <a:lnTo>
                      <a:pt x="62" y="17"/>
                    </a:lnTo>
                    <a:lnTo>
                      <a:pt x="51" y="24"/>
                    </a:lnTo>
                    <a:lnTo>
                      <a:pt x="47" y="28"/>
                    </a:lnTo>
                    <a:lnTo>
                      <a:pt x="42" y="32"/>
                    </a:lnTo>
                    <a:lnTo>
                      <a:pt x="39" y="36"/>
                    </a:lnTo>
                    <a:lnTo>
                      <a:pt x="35" y="40"/>
                    </a:lnTo>
                    <a:lnTo>
                      <a:pt x="29" y="47"/>
                    </a:lnTo>
                    <a:lnTo>
                      <a:pt x="22" y="56"/>
                    </a:lnTo>
                    <a:lnTo>
                      <a:pt x="16" y="65"/>
                    </a:lnTo>
                    <a:lnTo>
                      <a:pt x="11" y="76"/>
                    </a:lnTo>
                    <a:lnTo>
                      <a:pt x="6" y="87"/>
                    </a:lnTo>
                    <a:lnTo>
                      <a:pt x="3" y="100"/>
                    </a:lnTo>
                    <a:lnTo>
                      <a:pt x="2" y="106"/>
                    </a:lnTo>
                    <a:lnTo>
                      <a:pt x="1" y="113"/>
                    </a:lnTo>
                    <a:lnTo>
                      <a:pt x="0" y="120"/>
                    </a:lnTo>
                    <a:lnTo>
                      <a:pt x="0" y="128"/>
                    </a:lnTo>
                    <a:lnTo>
                      <a:pt x="0" y="134"/>
                    </a:lnTo>
                    <a:lnTo>
                      <a:pt x="1" y="141"/>
                    </a:lnTo>
                    <a:lnTo>
                      <a:pt x="1" y="147"/>
                    </a:lnTo>
                    <a:lnTo>
                      <a:pt x="3" y="154"/>
                    </a:lnTo>
                    <a:lnTo>
                      <a:pt x="6" y="167"/>
                    </a:lnTo>
                    <a:lnTo>
                      <a:pt x="11" y="178"/>
                    </a:lnTo>
                    <a:lnTo>
                      <a:pt x="16" y="190"/>
                    </a:lnTo>
                    <a:lnTo>
                      <a:pt x="22" y="200"/>
                    </a:lnTo>
                    <a:lnTo>
                      <a:pt x="25" y="205"/>
                    </a:lnTo>
                    <a:lnTo>
                      <a:pt x="28" y="209"/>
                    </a:lnTo>
                    <a:lnTo>
                      <a:pt x="31" y="213"/>
                    </a:lnTo>
                    <a:lnTo>
                      <a:pt x="35" y="216"/>
                    </a:lnTo>
                    <a:lnTo>
                      <a:pt x="42" y="224"/>
                    </a:lnTo>
                    <a:lnTo>
                      <a:pt x="52" y="232"/>
                    </a:lnTo>
                    <a:lnTo>
                      <a:pt x="62" y="238"/>
                    </a:lnTo>
                    <a:lnTo>
                      <a:pt x="74" y="245"/>
                    </a:lnTo>
                    <a:lnTo>
                      <a:pt x="86" y="250"/>
                    </a:lnTo>
                    <a:lnTo>
                      <a:pt x="100" y="254"/>
                    </a:lnTo>
                    <a:lnTo>
                      <a:pt x="108" y="255"/>
                    </a:lnTo>
                    <a:lnTo>
                      <a:pt x="115" y="256"/>
                    </a:lnTo>
                    <a:lnTo>
                      <a:pt x="123" y="257"/>
                    </a:lnTo>
                    <a:lnTo>
                      <a:pt x="130" y="257"/>
                    </a:lnTo>
                    <a:lnTo>
                      <a:pt x="138" y="257"/>
                    </a:lnTo>
                    <a:lnTo>
                      <a:pt x="146" y="256"/>
                    </a:lnTo>
                    <a:lnTo>
                      <a:pt x="154" y="255"/>
                    </a:lnTo>
                    <a:lnTo>
                      <a:pt x="161" y="253"/>
                    </a:lnTo>
                    <a:lnTo>
                      <a:pt x="168" y="251"/>
                    </a:lnTo>
                    <a:lnTo>
                      <a:pt x="176" y="248"/>
                    </a:lnTo>
                    <a:lnTo>
                      <a:pt x="182" y="245"/>
                    </a:lnTo>
                    <a:lnTo>
                      <a:pt x="189" y="242"/>
                    </a:lnTo>
                    <a:lnTo>
                      <a:pt x="195" y="238"/>
                    </a:lnTo>
                    <a:lnTo>
                      <a:pt x="202" y="234"/>
                    </a:lnTo>
                    <a:lnTo>
                      <a:pt x="207" y="230"/>
                    </a:lnTo>
                    <a:lnTo>
                      <a:pt x="212" y="226"/>
                    </a:lnTo>
                    <a:lnTo>
                      <a:pt x="217" y="222"/>
                    </a:lnTo>
                    <a:lnTo>
                      <a:pt x="222" y="217"/>
                    </a:lnTo>
                    <a:lnTo>
                      <a:pt x="226" y="213"/>
                    </a:lnTo>
                    <a:lnTo>
                      <a:pt x="229" y="209"/>
                    </a:lnTo>
                    <a:lnTo>
                      <a:pt x="233" y="204"/>
                    </a:lnTo>
                    <a:lnTo>
                      <a:pt x="235" y="200"/>
                    </a:lnTo>
                    <a:lnTo>
                      <a:pt x="238" y="197"/>
                    </a:lnTo>
                    <a:lnTo>
                      <a:pt x="240" y="194"/>
                    </a:lnTo>
                    <a:lnTo>
                      <a:pt x="241" y="192"/>
                    </a:lnTo>
                    <a:lnTo>
                      <a:pt x="242" y="190"/>
                    </a:lnTo>
                    <a:lnTo>
                      <a:pt x="242" y="189"/>
                    </a:lnTo>
                    <a:lnTo>
                      <a:pt x="243" y="188"/>
                    </a:lnTo>
                    <a:lnTo>
                      <a:pt x="243" y="187"/>
                    </a:lnTo>
                    <a:lnTo>
                      <a:pt x="242" y="187"/>
                    </a:lnTo>
                    <a:lnTo>
                      <a:pt x="242" y="188"/>
                    </a:lnTo>
                    <a:lnTo>
                      <a:pt x="241" y="188"/>
                    </a:lnTo>
                    <a:lnTo>
                      <a:pt x="66" y="133"/>
                    </a:lnTo>
                    <a:lnTo>
                      <a:pt x="247" y="80"/>
                    </a:lnTo>
                  </a:path>
                </a:pathLst>
              </a:custGeom>
              <a:solidFill>
                <a:srgbClr val="676767"/>
              </a:solidFill>
              <a:ln w="25400" cap="rnd">
                <a:solidFill>
                  <a:srgbClr val="8CF4EA"/>
                </a:solidFill>
                <a:round/>
                <a:headEnd/>
                <a:tailEnd/>
              </a:ln>
            </p:spPr>
            <p:txBody>
              <a:bodyPr/>
              <a:lstStyle/>
              <a:p>
                <a:endParaRPr lang="en-US"/>
              </a:p>
            </p:txBody>
          </p:sp>
          <p:sp>
            <p:nvSpPr>
              <p:cNvPr id="71" name="Oval 92"/>
              <p:cNvSpPr>
                <a:spLocks noChangeArrowheads="1"/>
              </p:cNvSpPr>
              <p:nvPr/>
            </p:nvSpPr>
            <p:spPr bwMode="auto">
              <a:xfrm>
                <a:off x="3221" y="2404"/>
                <a:ext cx="31" cy="31"/>
              </a:xfrm>
              <a:prstGeom prst="ellipse">
                <a:avLst/>
              </a:prstGeom>
              <a:solidFill>
                <a:srgbClr val="8CF4EA"/>
              </a:solidFill>
              <a:ln w="9525">
                <a:noFill/>
                <a:round/>
                <a:headEnd/>
                <a:tailEnd/>
              </a:ln>
            </p:spPr>
            <p:txBody>
              <a:bodyPr wrap="none" anchor="ctr"/>
              <a:lstStyle/>
              <a:p>
                <a:endParaRPr lang="en-US"/>
              </a:p>
            </p:txBody>
          </p:sp>
        </p:grpSp>
      </p:grpSp>
      <p:grpSp>
        <p:nvGrpSpPr>
          <p:cNvPr id="67" name="Group 92"/>
          <p:cNvGrpSpPr>
            <a:grpSpLocks/>
          </p:cNvGrpSpPr>
          <p:nvPr/>
        </p:nvGrpSpPr>
        <p:grpSpPr bwMode="auto">
          <a:xfrm>
            <a:off x="5137727" y="4509192"/>
            <a:ext cx="427182" cy="480807"/>
            <a:chOff x="1866900" y="5638800"/>
            <a:chExt cx="469900" cy="469900"/>
          </a:xfrm>
        </p:grpSpPr>
        <p:grpSp>
          <p:nvGrpSpPr>
            <p:cNvPr id="69" name="Group 27"/>
            <p:cNvGrpSpPr>
              <a:grpSpLocks/>
            </p:cNvGrpSpPr>
            <p:nvPr/>
          </p:nvGrpSpPr>
          <p:grpSpPr bwMode="auto">
            <a:xfrm>
              <a:off x="1908175" y="5689600"/>
              <a:ext cx="365125" cy="350838"/>
              <a:chOff x="1650" y="2441"/>
              <a:chExt cx="280" cy="269"/>
            </a:xfrm>
          </p:grpSpPr>
          <p:sp>
            <p:nvSpPr>
              <p:cNvPr id="77" name="Oval 28"/>
              <p:cNvSpPr>
                <a:spLocks noChangeArrowheads="1"/>
              </p:cNvSpPr>
              <p:nvPr/>
            </p:nvSpPr>
            <p:spPr bwMode="auto">
              <a:xfrm>
                <a:off x="1650" y="2441"/>
                <a:ext cx="280" cy="269"/>
              </a:xfrm>
              <a:prstGeom prst="ellipse">
                <a:avLst/>
              </a:prstGeom>
              <a:gradFill rotWithShape="0">
                <a:gsLst>
                  <a:gs pos="0">
                    <a:srgbClr val="09117B">
                      <a:gamma/>
                      <a:shade val="69804"/>
                      <a:invGamma/>
                    </a:srgbClr>
                  </a:gs>
                  <a:gs pos="50000">
                    <a:srgbClr val="09117B"/>
                  </a:gs>
                  <a:gs pos="100000">
                    <a:srgbClr val="09117B">
                      <a:gamma/>
                      <a:shade val="69804"/>
                      <a:invGamma/>
                    </a:srgbClr>
                  </a:gs>
                </a:gsLst>
                <a:lin ang="2700000" scaled="1"/>
              </a:gradFill>
              <a:ln w="12700">
                <a:solidFill>
                  <a:srgbClr val="C1CEFF"/>
                </a:solidFill>
                <a:round/>
                <a:headEnd/>
                <a:tailEnd/>
              </a:ln>
              <a:effectLst>
                <a:outerShdw blurRad="63500" dist="53882" dir="2700000" algn="ctr" rotWithShape="0">
                  <a:srgbClr val="777777">
                    <a:alpha val="74998"/>
                  </a:srgbClr>
                </a:outerShdw>
              </a:effectLst>
            </p:spPr>
            <p:txBody>
              <a:bodyPr wrap="none" anchor="ctr"/>
              <a:lstStyle/>
              <a:p>
                <a:endParaRPr lang="en-US"/>
              </a:p>
            </p:txBody>
          </p:sp>
          <p:grpSp>
            <p:nvGrpSpPr>
              <p:cNvPr id="72" name="Group 29"/>
              <p:cNvGrpSpPr>
                <a:grpSpLocks/>
              </p:cNvGrpSpPr>
              <p:nvPr/>
            </p:nvGrpSpPr>
            <p:grpSpPr bwMode="auto">
              <a:xfrm>
                <a:off x="1704" y="2489"/>
                <a:ext cx="174" cy="174"/>
                <a:chOff x="3103" y="2370"/>
                <a:chExt cx="248" cy="258"/>
              </a:xfrm>
            </p:grpSpPr>
            <p:sp>
              <p:nvSpPr>
                <p:cNvPr id="79" name="Freeform 30"/>
                <p:cNvSpPr>
                  <a:spLocks/>
                </p:cNvSpPr>
                <p:nvPr/>
              </p:nvSpPr>
              <p:spPr bwMode="auto">
                <a:xfrm>
                  <a:off x="3103" y="2370"/>
                  <a:ext cx="248" cy="258"/>
                </a:xfrm>
                <a:custGeom>
                  <a:avLst/>
                  <a:gdLst>
                    <a:gd name="T0" fmla="*/ 247 w 248"/>
                    <a:gd name="T1" fmla="*/ 80 h 258"/>
                    <a:gd name="T2" fmla="*/ 246 w 248"/>
                    <a:gd name="T3" fmla="*/ 78 h 258"/>
                    <a:gd name="T4" fmla="*/ 244 w 248"/>
                    <a:gd name="T5" fmla="*/ 73 h 258"/>
                    <a:gd name="T6" fmla="*/ 241 w 248"/>
                    <a:gd name="T7" fmla="*/ 67 h 258"/>
                    <a:gd name="T8" fmla="*/ 234 w 248"/>
                    <a:gd name="T9" fmla="*/ 55 h 258"/>
                    <a:gd name="T10" fmla="*/ 220 w 248"/>
                    <a:gd name="T11" fmla="*/ 39 h 258"/>
                    <a:gd name="T12" fmla="*/ 204 w 248"/>
                    <a:gd name="T13" fmla="*/ 23 h 258"/>
                    <a:gd name="T14" fmla="*/ 185 w 248"/>
                    <a:gd name="T15" fmla="*/ 12 h 258"/>
                    <a:gd name="T16" fmla="*/ 165 w 248"/>
                    <a:gd name="T17" fmla="*/ 4 h 258"/>
                    <a:gd name="T18" fmla="*/ 141 w 248"/>
                    <a:gd name="T19" fmla="*/ 0 h 258"/>
                    <a:gd name="T20" fmla="*/ 121 w 248"/>
                    <a:gd name="T21" fmla="*/ 0 h 258"/>
                    <a:gd name="T22" fmla="*/ 107 w 248"/>
                    <a:gd name="T23" fmla="*/ 2 h 258"/>
                    <a:gd name="T24" fmla="*/ 86 w 248"/>
                    <a:gd name="T25" fmla="*/ 7 h 258"/>
                    <a:gd name="T26" fmla="*/ 62 w 248"/>
                    <a:gd name="T27" fmla="*/ 17 h 258"/>
                    <a:gd name="T28" fmla="*/ 47 w 248"/>
                    <a:gd name="T29" fmla="*/ 28 h 258"/>
                    <a:gd name="T30" fmla="*/ 39 w 248"/>
                    <a:gd name="T31" fmla="*/ 36 h 258"/>
                    <a:gd name="T32" fmla="*/ 29 w 248"/>
                    <a:gd name="T33" fmla="*/ 47 h 258"/>
                    <a:gd name="T34" fmla="*/ 16 w 248"/>
                    <a:gd name="T35" fmla="*/ 65 h 258"/>
                    <a:gd name="T36" fmla="*/ 6 w 248"/>
                    <a:gd name="T37" fmla="*/ 87 h 258"/>
                    <a:gd name="T38" fmla="*/ 2 w 248"/>
                    <a:gd name="T39" fmla="*/ 106 h 258"/>
                    <a:gd name="T40" fmla="*/ 0 w 248"/>
                    <a:gd name="T41" fmla="*/ 120 h 258"/>
                    <a:gd name="T42" fmla="*/ 0 w 248"/>
                    <a:gd name="T43" fmla="*/ 134 h 258"/>
                    <a:gd name="T44" fmla="*/ 1 w 248"/>
                    <a:gd name="T45" fmla="*/ 147 h 258"/>
                    <a:gd name="T46" fmla="*/ 6 w 248"/>
                    <a:gd name="T47" fmla="*/ 167 h 258"/>
                    <a:gd name="T48" fmla="*/ 16 w 248"/>
                    <a:gd name="T49" fmla="*/ 190 h 258"/>
                    <a:gd name="T50" fmla="*/ 25 w 248"/>
                    <a:gd name="T51" fmla="*/ 205 h 258"/>
                    <a:gd name="T52" fmla="*/ 31 w 248"/>
                    <a:gd name="T53" fmla="*/ 213 h 258"/>
                    <a:gd name="T54" fmla="*/ 42 w 248"/>
                    <a:gd name="T55" fmla="*/ 224 h 258"/>
                    <a:gd name="T56" fmla="*/ 62 w 248"/>
                    <a:gd name="T57" fmla="*/ 238 h 258"/>
                    <a:gd name="T58" fmla="*/ 86 w 248"/>
                    <a:gd name="T59" fmla="*/ 250 h 258"/>
                    <a:gd name="T60" fmla="*/ 108 w 248"/>
                    <a:gd name="T61" fmla="*/ 255 h 258"/>
                    <a:gd name="T62" fmla="*/ 123 w 248"/>
                    <a:gd name="T63" fmla="*/ 257 h 258"/>
                    <a:gd name="T64" fmla="*/ 138 w 248"/>
                    <a:gd name="T65" fmla="*/ 257 h 258"/>
                    <a:gd name="T66" fmla="*/ 154 w 248"/>
                    <a:gd name="T67" fmla="*/ 255 h 258"/>
                    <a:gd name="T68" fmla="*/ 168 w 248"/>
                    <a:gd name="T69" fmla="*/ 251 h 258"/>
                    <a:gd name="T70" fmla="*/ 182 w 248"/>
                    <a:gd name="T71" fmla="*/ 245 h 258"/>
                    <a:gd name="T72" fmla="*/ 195 w 248"/>
                    <a:gd name="T73" fmla="*/ 238 h 258"/>
                    <a:gd name="T74" fmla="*/ 207 w 248"/>
                    <a:gd name="T75" fmla="*/ 230 h 258"/>
                    <a:gd name="T76" fmla="*/ 217 w 248"/>
                    <a:gd name="T77" fmla="*/ 222 h 258"/>
                    <a:gd name="T78" fmla="*/ 226 w 248"/>
                    <a:gd name="T79" fmla="*/ 213 h 258"/>
                    <a:gd name="T80" fmla="*/ 233 w 248"/>
                    <a:gd name="T81" fmla="*/ 204 h 258"/>
                    <a:gd name="T82" fmla="*/ 238 w 248"/>
                    <a:gd name="T83" fmla="*/ 197 h 258"/>
                    <a:gd name="T84" fmla="*/ 241 w 248"/>
                    <a:gd name="T85" fmla="*/ 192 h 258"/>
                    <a:gd name="T86" fmla="*/ 242 w 248"/>
                    <a:gd name="T87" fmla="*/ 189 h 258"/>
                    <a:gd name="T88" fmla="*/ 243 w 248"/>
                    <a:gd name="T89" fmla="*/ 187 h 258"/>
                    <a:gd name="T90" fmla="*/ 242 w 248"/>
                    <a:gd name="T91" fmla="*/ 188 h 258"/>
                    <a:gd name="T92" fmla="*/ 66 w 248"/>
                    <a:gd name="T93" fmla="*/ 133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8"/>
                    <a:gd name="T142" fmla="*/ 0 h 258"/>
                    <a:gd name="T143" fmla="*/ 248 w 248"/>
                    <a:gd name="T144" fmla="*/ 258 h 2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8" h="258">
                      <a:moveTo>
                        <a:pt x="247" y="80"/>
                      </a:moveTo>
                      <a:lnTo>
                        <a:pt x="247" y="80"/>
                      </a:lnTo>
                      <a:lnTo>
                        <a:pt x="247" y="79"/>
                      </a:lnTo>
                      <a:lnTo>
                        <a:pt x="246" y="78"/>
                      </a:lnTo>
                      <a:lnTo>
                        <a:pt x="245" y="76"/>
                      </a:lnTo>
                      <a:lnTo>
                        <a:pt x="244" y="73"/>
                      </a:lnTo>
                      <a:lnTo>
                        <a:pt x="243" y="70"/>
                      </a:lnTo>
                      <a:lnTo>
                        <a:pt x="241" y="67"/>
                      </a:lnTo>
                      <a:lnTo>
                        <a:pt x="239" y="63"/>
                      </a:lnTo>
                      <a:lnTo>
                        <a:pt x="234" y="55"/>
                      </a:lnTo>
                      <a:lnTo>
                        <a:pt x="228" y="47"/>
                      </a:lnTo>
                      <a:lnTo>
                        <a:pt x="220" y="39"/>
                      </a:lnTo>
                      <a:lnTo>
                        <a:pt x="211" y="30"/>
                      </a:lnTo>
                      <a:lnTo>
                        <a:pt x="204" y="23"/>
                      </a:lnTo>
                      <a:lnTo>
                        <a:pt x="195" y="17"/>
                      </a:lnTo>
                      <a:lnTo>
                        <a:pt x="185" y="12"/>
                      </a:lnTo>
                      <a:lnTo>
                        <a:pt x="175" y="8"/>
                      </a:lnTo>
                      <a:lnTo>
                        <a:pt x="165" y="4"/>
                      </a:lnTo>
                      <a:lnTo>
                        <a:pt x="154" y="2"/>
                      </a:lnTo>
                      <a:lnTo>
                        <a:pt x="141" y="0"/>
                      </a:lnTo>
                      <a:lnTo>
                        <a:pt x="128" y="0"/>
                      </a:lnTo>
                      <a:lnTo>
                        <a:pt x="121" y="0"/>
                      </a:lnTo>
                      <a:lnTo>
                        <a:pt x="114" y="1"/>
                      </a:lnTo>
                      <a:lnTo>
                        <a:pt x="107" y="2"/>
                      </a:lnTo>
                      <a:lnTo>
                        <a:pt x="100" y="3"/>
                      </a:lnTo>
                      <a:lnTo>
                        <a:pt x="86" y="7"/>
                      </a:lnTo>
                      <a:lnTo>
                        <a:pt x="74" y="12"/>
                      </a:lnTo>
                      <a:lnTo>
                        <a:pt x="62" y="17"/>
                      </a:lnTo>
                      <a:lnTo>
                        <a:pt x="51" y="24"/>
                      </a:lnTo>
                      <a:lnTo>
                        <a:pt x="47" y="28"/>
                      </a:lnTo>
                      <a:lnTo>
                        <a:pt x="42" y="32"/>
                      </a:lnTo>
                      <a:lnTo>
                        <a:pt x="39" y="36"/>
                      </a:lnTo>
                      <a:lnTo>
                        <a:pt x="35" y="40"/>
                      </a:lnTo>
                      <a:lnTo>
                        <a:pt x="29" y="47"/>
                      </a:lnTo>
                      <a:lnTo>
                        <a:pt x="22" y="56"/>
                      </a:lnTo>
                      <a:lnTo>
                        <a:pt x="16" y="65"/>
                      </a:lnTo>
                      <a:lnTo>
                        <a:pt x="11" y="76"/>
                      </a:lnTo>
                      <a:lnTo>
                        <a:pt x="6" y="87"/>
                      </a:lnTo>
                      <a:lnTo>
                        <a:pt x="3" y="100"/>
                      </a:lnTo>
                      <a:lnTo>
                        <a:pt x="2" y="106"/>
                      </a:lnTo>
                      <a:lnTo>
                        <a:pt x="1" y="113"/>
                      </a:lnTo>
                      <a:lnTo>
                        <a:pt x="0" y="120"/>
                      </a:lnTo>
                      <a:lnTo>
                        <a:pt x="0" y="128"/>
                      </a:lnTo>
                      <a:lnTo>
                        <a:pt x="0" y="134"/>
                      </a:lnTo>
                      <a:lnTo>
                        <a:pt x="1" y="141"/>
                      </a:lnTo>
                      <a:lnTo>
                        <a:pt x="1" y="147"/>
                      </a:lnTo>
                      <a:lnTo>
                        <a:pt x="3" y="154"/>
                      </a:lnTo>
                      <a:lnTo>
                        <a:pt x="6" y="167"/>
                      </a:lnTo>
                      <a:lnTo>
                        <a:pt x="11" y="178"/>
                      </a:lnTo>
                      <a:lnTo>
                        <a:pt x="16" y="190"/>
                      </a:lnTo>
                      <a:lnTo>
                        <a:pt x="22" y="200"/>
                      </a:lnTo>
                      <a:lnTo>
                        <a:pt x="25" y="205"/>
                      </a:lnTo>
                      <a:lnTo>
                        <a:pt x="28" y="209"/>
                      </a:lnTo>
                      <a:lnTo>
                        <a:pt x="31" y="213"/>
                      </a:lnTo>
                      <a:lnTo>
                        <a:pt x="35" y="216"/>
                      </a:lnTo>
                      <a:lnTo>
                        <a:pt x="42" y="224"/>
                      </a:lnTo>
                      <a:lnTo>
                        <a:pt x="52" y="232"/>
                      </a:lnTo>
                      <a:lnTo>
                        <a:pt x="62" y="238"/>
                      </a:lnTo>
                      <a:lnTo>
                        <a:pt x="74" y="245"/>
                      </a:lnTo>
                      <a:lnTo>
                        <a:pt x="86" y="250"/>
                      </a:lnTo>
                      <a:lnTo>
                        <a:pt x="100" y="254"/>
                      </a:lnTo>
                      <a:lnTo>
                        <a:pt x="108" y="255"/>
                      </a:lnTo>
                      <a:lnTo>
                        <a:pt x="115" y="256"/>
                      </a:lnTo>
                      <a:lnTo>
                        <a:pt x="123" y="257"/>
                      </a:lnTo>
                      <a:lnTo>
                        <a:pt x="130" y="257"/>
                      </a:lnTo>
                      <a:lnTo>
                        <a:pt x="138" y="257"/>
                      </a:lnTo>
                      <a:lnTo>
                        <a:pt x="146" y="256"/>
                      </a:lnTo>
                      <a:lnTo>
                        <a:pt x="154" y="255"/>
                      </a:lnTo>
                      <a:lnTo>
                        <a:pt x="161" y="253"/>
                      </a:lnTo>
                      <a:lnTo>
                        <a:pt x="168" y="251"/>
                      </a:lnTo>
                      <a:lnTo>
                        <a:pt x="176" y="248"/>
                      </a:lnTo>
                      <a:lnTo>
                        <a:pt x="182" y="245"/>
                      </a:lnTo>
                      <a:lnTo>
                        <a:pt x="189" y="242"/>
                      </a:lnTo>
                      <a:lnTo>
                        <a:pt x="195" y="238"/>
                      </a:lnTo>
                      <a:lnTo>
                        <a:pt x="202" y="234"/>
                      </a:lnTo>
                      <a:lnTo>
                        <a:pt x="207" y="230"/>
                      </a:lnTo>
                      <a:lnTo>
                        <a:pt x="212" y="226"/>
                      </a:lnTo>
                      <a:lnTo>
                        <a:pt x="217" y="222"/>
                      </a:lnTo>
                      <a:lnTo>
                        <a:pt x="222" y="217"/>
                      </a:lnTo>
                      <a:lnTo>
                        <a:pt x="226" y="213"/>
                      </a:lnTo>
                      <a:lnTo>
                        <a:pt x="229" y="209"/>
                      </a:lnTo>
                      <a:lnTo>
                        <a:pt x="233" y="204"/>
                      </a:lnTo>
                      <a:lnTo>
                        <a:pt x="235" y="200"/>
                      </a:lnTo>
                      <a:lnTo>
                        <a:pt x="238" y="197"/>
                      </a:lnTo>
                      <a:lnTo>
                        <a:pt x="240" y="194"/>
                      </a:lnTo>
                      <a:lnTo>
                        <a:pt x="241" y="192"/>
                      </a:lnTo>
                      <a:lnTo>
                        <a:pt x="242" y="190"/>
                      </a:lnTo>
                      <a:lnTo>
                        <a:pt x="242" y="189"/>
                      </a:lnTo>
                      <a:lnTo>
                        <a:pt x="243" y="188"/>
                      </a:lnTo>
                      <a:lnTo>
                        <a:pt x="243" y="187"/>
                      </a:lnTo>
                      <a:lnTo>
                        <a:pt x="242" y="187"/>
                      </a:lnTo>
                      <a:lnTo>
                        <a:pt x="242" y="188"/>
                      </a:lnTo>
                      <a:lnTo>
                        <a:pt x="241" y="188"/>
                      </a:lnTo>
                      <a:lnTo>
                        <a:pt x="66" y="133"/>
                      </a:lnTo>
                      <a:lnTo>
                        <a:pt x="247" y="80"/>
                      </a:lnTo>
                    </a:path>
                  </a:pathLst>
                </a:custGeom>
                <a:solidFill>
                  <a:srgbClr val="676767"/>
                </a:solidFill>
                <a:ln w="25400" cap="rnd">
                  <a:solidFill>
                    <a:srgbClr val="8CF4EA"/>
                  </a:solidFill>
                  <a:round/>
                  <a:headEnd/>
                  <a:tailEnd/>
                </a:ln>
              </p:spPr>
              <p:txBody>
                <a:bodyPr/>
                <a:lstStyle/>
                <a:p>
                  <a:endParaRPr lang="en-US"/>
                </a:p>
              </p:txBody>
            </p:sp>
            <p:sp>
              <p:nvSpPr>
                <p:cNvPr id="80" name="Oval 31"/>
                <p:cNvSpPr>
                  <a:spLocks noChangeArrowheads="1"/>
                </p:cNvSpPr>
                <p:nvPr/>
              </p:nvSpPr>
              <p:spPr bwMode="auto">
                <a:xfrm>
                  <a:off x="3221" y="2404"/>
                  <a:ext cx="31" cy="31"/>
                </a:xfrm>
                <a:prstGeom prst="ellipse">
                  <a:avLst/>
                </a:prstGeom>
                <a:solidFill>
                  <a:srgbClr val="8CF4EA"/>
                </a:solidFill>
                <a:ln w="9525">
                  <a:noFill/>
                  <a:round/>
                  <a:headEnd/>
                  <a:tailEnd/>
                </a:ln>
              </p:spPr>
              <p:txBody>
                <a:bodyPr wrap="none" anchor="ctr"/>
                <a:lstStyle/>
                <a:p>
                  <a:endParaRPr lang="en-US"/>
                </a:p>
              </p:txBody>
            </p:sp>
          </p:grpSp>
        </p:grpSp>
        <p:grpSp>
          <p:nvGrpSpPr>
            <p:cNvPr id="73" name="Group 89"/>
            <p:cNvGrpSpPr>
              <a:grpSpLocks/>
            </p:cNvGrpSpPr>
            <p:nvPr/>
          </p:nvGrpSpPr>
          <p:grpSpPr bwMode="auto">
            <a:xfrm>
              <a:off x="1866900" y="5638800"/>
              <a:ext cx="469900" cy="469900"/>
              <a:chOff x="431800" y="1625600"/>
              <a:chExt cx="469900" cy="469900"/>
            </a:xfrm>
          </p:grpSpPr>
          <p:sp>
            <p:nvSpPr>
              <p:cNvPr id="75" name="Oval 90"/>
              <p:cNvSpPr>
                <a:spLocks noChangeArrowheads="1"/>
              </p:cNvSpPr>
              <p:nvPr/>
            </p:nvSpPr>
            <p:spPr bwMode="auto">
              <a:xfrm>
                <a:off x="431800" y="1625600"/>
                <a:ext cx="469900" cy="469900"/>
              </a:xfrm>
              <a:prstGeom prst="ellipse">
                <a:avLst/>
              </a:prstGeom>
              <a:noFill/>
              <a:ln w="38100">
                <a:solidFill>
                  <a:srgbClr val="FF0000"/>
                </a:solidFill>
                <a:round/>
                <a:headEnd type="none" w="sm" len="sm"/>
                <a:tailEnd type="none" w="sm" len="sm"/>
              </a:ln>
            </p:spPr>
            <p:txBody>
              <a:bodyPr/>
              <a:lstStyle/>
              <a:p>
                <a:endParaRPr lang="en-US"/>
              </a:p>
            </p:txBody>
          </p:sp>
          <p:cxnSp>
            <p:nvCxnSpPr>
              <p:cNvPr id="76" name="Straight Connector 91"/>
              <p:cNvCxnSpPr>
                <a:cxnSpLocks noChangeShapeType="1"/>
                <a:stCxn id="75" idx="7"/>
                <a:endCxn id="75" idx="3"/>
              </p:cNvCxnSpPr>
              <p:nvPr/>
            </p:nvCxnSpPr>
            <p:spPr bwMode="auto">
              <a:xfrm rot="-5400000" flipH="1" flipV="1">
                <a:off x="500615" y="1694415"/>
                <a:ext cx="332270" cy="332270"/>
              </a:xfrm>
              <a:prstGeom prst="line">
                <a:avLst/>
              </a:prstGeom>
              <a:noFill/>
              <a:ln w="38100">
                <a:solidFill>
                  <a:srgbClr val="FF0000"/>
                </a:solidFill>
                <a:round/>
                <a:headEnd type="none" w="sm" len="sm"/>
                <a:tailEnd type="none" w="sm" len="sm"/>
              </a:ln>
            </p:spPr>
          </p:cxnSp>
        </p:grpSp>
      </p:grpSp>
      <p:sp>
        <p:nvSpPr>
          <p:cNvPr id="81" name="Text Box 5"/>
          <p:cNvSpPr txBox="1">
            <a:spLocks noChangeArrowheads="1"/>
          </p:cNvSpPr>
          <p:nvPr/>
        </p:nvSpPr>
        <p:spPr bwMode="auto">
          <a:xfrm>
            <a:off x="552740" y="2579466"/>
            <a:ext cx="3118715" cy="2369880"/>
          </a:xfrm>
          <a:prstGeom prst="rect">
            <a:avLst/>
          </a:prstGeom>
          <a:noFill/>
          <a:ln w="9525">
            <a:noFill/>
            <a:miter lim="800000"/>
            <a:headEnd/>
            <a:tailEnd/>
          </a:ln>
        </p:spPr>
        <p:txBody>
          <a:bodyPr>
            <a:spAutoFit/>
          </a:bodyPr>
          <a:lstStyle/>
          <a:p>
            <a:pPr marL="406400" indent="-406400"/>
            <a:r>
              <a:rPr lang="en-US" sz="2800" b="1" dirty="0">
                <a:solidFill>
                  <a:srgbClr val="000000"/>
                </a:solidFill>
                <a:latin typeface="Wingdings" pitchFamily="2" charset="2"/>
              </a:rPr>
              <a:t>n</a:t>
            </a:r>
            <a:r>
              <a:rPr lang="en-US" sz="2800" b="1" i="1" dirty="0">
                <a:solidFill>
                  <a:srgbClr val="000000"/>
                </a:solidFill>
                <a:latin typeface="Arial" pitchFamily="34" charset="0"/>
              </a:rPr>
              <a:t>	</a:t>
            </a:r>
            <a:r>
              <a:rPr lang="en-US" sz="2400" b="1" dirty="0">
                <a:solidFill>
                  <a:srgbClr val="000000"/>
                </a:solidFill>
                <a:latin typeface="Arial" pitchFamily="34" charset="0"/>
                <a:cs typeface="Times New Roman" pitchFamily="18" charset="0"/>
              </a:rPr>
              <a:t>Is there enough oxygen below building foundations to support aerobic biodegradation?</a:t>
            </a:r>
            <a:endParaRPr lang="en-US" sz="2800" b="1" dirty="0">
              <a:solidFill>
                <a:srgbClr val="000000"/>
              </a:solidFill>
              <a:latin typeface="Arial" pitchFamily="34" charset="0"/>
              <a:cs typeface="Times New Roman" pitchFamily="18" charset="0"/>
            </a:endParaRPr>
          </a:p>
        </p:txBody>
      </p:sp>
      <p:sp>
        <p:nvSpPr>
          <p:cNvPr id="82" name="Text Box 5"/>
          <p:cNvSpPr txBox="1">
            <a:spLocks noChangeArrowheads="1"/>
          </p:cNvSpPr>
          <p:nvPr/>
        </p:nvSpPr>
        <p:spPr bwMode="auto">
          <a:xfrm>
            <a:off x="552739" y="1734805"/>
            <a:ext cx="3049443" cy="53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2800" b="1" u="sng" dirty="0">
                <a:solidFill>
                  <a:srgbClr val="C00000"/>
                </a:solidFill>
                <a:latin typeface="Arial" pitchFamily="34" charset="0"/>
              </a:rPr>
              <a:t>Key </a:t>
            </a:r>
            <a:r>
              <a:rPr lang="en-US" sz="2800" b="1" u="sng" dirty="0" smtClean="0">
                <a:solidFill>
                  <a:srgbClr val="C00000"/>
                </a:solidFill>
                <a:latin typeface="Arial" pitchFamily="34" charset="0"/>
              </a:rPr>
              <a:t>Question:</a:t>
            </a:r>
            <a:endParaRPr lang="en-US" sz="2800" b="1" u="sng" dirty="0">
              <a:solidFill>
                <a:srgbClr val="C00000"/>
              </a:solidFill>
              <a:latin typeface="Arial" pitchFamily="34" charset="0"/>
              <a:cs typeface="Times New Roman" pitchFamily="18" charset="0"/>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6943725" y="3332163"/>
            <a:ext cx="1557338" cy="1584325"/>
          </a:xfrm>
          <a:prstGeom prst="rect">
            <a:avLst/>
          </a:prstGeom>
          <a:solidFill>
            <a:schemeClr val="bg1"/>
          </a:solidFill>
          <a:ln w="3175">
            <a:solidFill>
              <a:schemeClr val="tx1"/>
            </a:solidFill>
            <a:miter lim="800000"/>
            <a:headEnd/>
            <a:tailEnd/>
          </a:ln>
        </p:spPr>
        <p:txBody>
          <a:bodyPr wrap="none" anchor="ctr"/>
          <a:lstStyle/>
          <a:p>
            <a:endParaRPr lang="en-MY"/>
          </a:p>
        </p:txBody>
      </p:sp>
      <p:sp>
        <p:nvSpPr>
          <p:cNvPr id="13316" name="Rectangle 3"/>
          <p:cNvSpPr>
            <a:spLocks noChangeArrowheads="1"/>
          </p:cNvSpPr>
          <p:nvPr/>
        </p:nvSpPr>
        <p:spPr bwMode="auto">
          <a:xfrm>
            <a:off x="4833938" y="3235325"/>
            <a:ext cx="2020887" cy="1562100"/>
          </a:xfrm>
          <a:prstGeom prst="rect">
            <a:avLst/>
          </a:prstGeom>
          <a:solidFill>
            <a:schemeClr val="bg1"/>
          </a:solidFill>
          <a:ln w="3175">
            <a:solidFill>
              <a:schemeClr val="tx1"/>
            </a:solidFill>
            <a:miter lim="800000"/>
            <a:headEnd/>
            <a:tailEnd/>
          </a:ln>
        </p:spPr>
        <p:txBody>
          <a:bodyPr wrap="none" anchor="ctr"/>
          <a:lstStyle/>
          <a:p>
            <a:endParaRPr lang="en-MY"/>
          </a:p>
        </p:txBody>
      </p:sp>
      <p:sp>
        <p:nvSpPr>
          <p:cNvPr id="13317" name="Rectangle 4"/>
          <p:cNvSpPr>
            <a:spLocks noChangeArrowheads="1"/>
          </p:cNvSpPr>
          <p:nvPr/>
        </p:nvSpPr>
        <p:spPr bwMode="auto">
          <a:xfrm>
            <a:off x="1381125" y="1387475"/>
            <a:ext cx="1779588" cy="1666875"/>
          </a:xfrm>
          <a:prstGeom prst="rect">
            <a:avLst/>
          </a:prstGeom>
          <a:solidFill>
            <a:schemeClr val="bg1"/>
          </a:solidFill>
          <a:ln w="3175">
            <a:solidFill>
              <a:schemeClr val="tx1"/>
            </a:solidFill>
            <a:miter lim="800000"/>
            <a:headEnd/>
            <a:tailEnd/>
          </a:ln>
        </p:spPr>
        <p:txBody>
          <a:bodyPr wrap="none" anchor="ctr"/>
          <a:lstStyle/>
          <a:p>
            <a:endParaRPr lang="en-MY"/>
          </a:p>
        </p:txBody>
      </p:sp>
      <p:sp>
        <p:nvSpPr>
          <p:cNvPr id="13318" name="Rectangle 5"/>
          <p:cNvSpPr>
            <a:spLocks noGrp="1" noChangeArrowheads="1"/>
          </p:cNvSpPr>
          <p:nvPr>
            <p:ph type="title"/>
          </p:nvPr>
        </p:nvSpPr>
        <p:spPr>
          <a:xfrm>
            <a:off x="754063" y="241300"/>
            <a:ext cx="7772400" cy="533400"/>
          </a:xfrm>
        </p:spPr>
        <p:txBody>
          <a:bodyPr/>
          <a:lstStyle/>
          <a:p>
            <a:pPr eaLnBrk="1" hangingPunct="1"/>
            <a:r>
              <a:rPr lang="en-US" dirty="0" smtClean="0"/>
              <a:t>Building Foundation Types and Air Flow</a:t>
            </a:r>
          </a:p>
        </p:txBody>
      </p:sp>
      <p:pic>
        <p:nvPicPr>
          <p:cNvPr id="13320" name="Picture 8"/>
          <p:cNvPicPr>
            <a:picLocks noChangeAspect="1" noChangeArrowheads="1"/>
          </p:cNvPicPr>
          <p:nvPr/>
        </p:nvPicPr>
        <p:blipFill>
          <a:blip r:embed="rId3" cstate="print"/>
          <a:srcRect/>
          <a:stretch>
            <a:fillRect/>
          </a:stretch>
        </p:blipFill>
        <p:spPr bwMode="auto">
          <a:xfrm>
            <a:off x="1441450" y="1438275"/>
            <a:ext cx="1676400" cy="1562100"/>
          </a:xfrm>
          <a:prstGeom prst="rect">
            <a:avLst/>
          </a:prstGeom>
          <a:noFill/>
          <a:ln w="9525">
            <a:noFill/>
            <a:miter lim="800000"/>
            <a:headEnd/>
            <a:tailEnd/>
          </a:ln>
        </p:spPr>
      </p:pic>
      <p:sp>
        <p:nvSpPr>
          <p:cNvPr id="13322" name="Line 11"/>
          <p:cNvSpPr>
            <a:spLocks noChangeShapeType="1"/>
          </p:cNvSpPr>
          <p:nvPr/>
        </p:nvSpPr>
        <p:spPr bwMode="auto">
          <a:xfrm>
            <a:off x="431800" y="3140075"/>
            <a:ext cx="8256588" cy="0"/>
          </a:xfrm>
          <a:prstGeom prst="line">
            <a:avLst/>
          </a:prstGeom>
          <a:noFill/>
          <a:ln w="9525">
            <a:solidFill>
              <a:schemeClr val="tx1"/>
            </a:solidFill>
            <a:round/>
            <a:headEnd/>
            <a:tailEnd/>
          </a:ln>
        </p:spPr>
        <p:txBody>
          <a:bodyPr/>
          <a:lstStyle/>
          <a:p>
            <a:endParaRPr lang="en-US"/>
          </a:p>
        </p:txBody>
      </p:sp>
      <p:pic>
        <p:nvPicPr>
          <p:cNvPr id="13323" name="Picture 12"/>
          <p:cNvPicPr>
            <a:picLocks noChangeAspect="1" noChangeArrowheads="1"/>
          </p:cNvPicPr>
          <p:nvPr/>
        </p:nvPicPr>
        <p:blipFill>
          <a:blip r:embed="rId4" cstate="print"/>
          <a:srcRect/>
          <a:stretch>
            <a:fillRect/>
          </a:stretch>
        </p:blipFill>
        <p:spPr bwMode="auto">
          <a:xfrm>
            <a:off x="4899025" y="3271838"/>
            <a:ext cx="1887538" cy="1479550"/>
          </a:xfrm>
          <a:prstGeom prst="rect">
            <a:avLst/>
          </a:prstGeom>
          <a:noFill/>
          <a:ln w="9525">
            <a:noFill/>
            <a:miter lim="800000"/>
            <a:headEnd/>
            <a:tailEnd/>
          </a:ln>
        </p:spPr>
      </p:pic>
      <p:pic>
        <p:nvPicPr>
          <p:cNvPr id="13324" name="Picture 13"/>
          <p:cNvPicPr>
            <a:picLocks noChangeAspect="1" noChangeArrowheads="1"/>
          </p:cNvPicPr>
          <p:nvPr/>
        </p:nvPicPr>
        <p:blipFill>
          <a:blip r:embed="rId5" cstate="print"/>
          <a:srcRect/>
          <a:stretch>
            <a:fillRect/>
          </a:stretch>
        </p:blipFill>
        <p:spPr bwMode="auto">
          <a:xfrm>
            <a:off x="6994525" y="3371850"/>
            <a:ext cx="1457325" cy="1493838"/>
          </a:xfrm>
          <a:prstGeom prst="rect">
            <a:avLst/>
          </a:prstGeom>
          <a:noFill/>
          <a:ln w="9525">
            <a:noFill/>
            <a:miter lim="800000"/>
            <a:headEnd/>
            <a:tailEnd/>
          </a:ln>
        </p:spPr>
      </p:pic>
      <p:sp>
        <p:nvSpPr>
          <p:cNvPr id="13325" name="Rectangle 14"/>
          <p:cNvSpPr>
            <a:spLocks noChangeArrowheads="1"/>
          </p:cNvSpPr>
          <p:nvPr/>
        </p:nvSpPr>
        <p:spPr bwMode="auto">
          <a:xfrm>
            <a:off x="341313" y="776288"/>
            <a:ext cx="1316037" cy="1668462"/>
          </a:xfrm>
          <a:prstGeom prst="rect">
            <a:avLst/>
          </a:prstGeom>
          <a:solidFill>
            <a:schemeClr val="bg1"/>
          </a:solidFill>
          <a:ln w="3175">
            <a:solidFill>
              <a:schemeClr val="tx1"/>
            </a:solidFill>
            <a:miter lim="800000"/>
            <a:headEnd/>
            <a:tailEnd/>
          </a:ln>
        </p:spPr>
        <p:txBody>
          <a:bodyPr wrap="none" anchor="ctr"/>
          <a:lstStyle/>
          <a:p>
            <a:endParaRPr lang="en-MY"/>
          </a:p>
        </p:txBody>
      </p:sp>
      <p:pic>
        <p:nvPicPr>
          <p:cNvPr id="13326" name="Picture 15"/>
          <p:cNvPicPr>
            <a:picLocks noChangeAspect="1" noChangeArrowheads="1"/>
          </p:cNvPicPr>
          <p:nvPr/>
        </p:nvPicPr>
        <p:blipFill>
          <a:blip r:embed="rId6" cstate="print"/>
          <a:srcRect/>
          <a:stretch>
            <a:fillRect/>
          </a:stretch>
        </p:blipFill>
        <p:spPr bwMode="auto">
          <a:xfrm>
            <a:off x="411163" y="825500"/>
            <a:ext cx="1171575" cy="1555750"/>
          </a:xfrm>
          <a:prstGeom prst="rect">
            <a:avLst/>
          </a:prstGeom>
          <a:noFill/>
          <a:ln w="9525">
            <a:noFill/>
            <a:miter lim="800000"/>
            <a:headEnd/>
            <a:tailEnd/>
          </a:ln>
        </p:spPr>
      </p:pic>
      <p:sp>
        <p:nvSpPr>
          <p:cNvPr id="13327" name="Text Box 16"/>
          <p:cNvSpPr txBox="1">
            <a:spLocks noChangeArrowheads="1"/>
          </p:cNvSpPr>
          <p:nvPr/>
        </p:nvSpPr>
        <p:spPr bwMode="auto">
          <a:xfrm>
            <a:off x="539552" y="5589240"/>
            <a:ext cx="7656513" cy="701675"/>
          </a:xfrm>
          <a:prstGeom prst="rect">
            <a:avLst/>
          </a:prstGeom>
          <a:noFill/>
          <a:ln w="9525">
            <a:noFill/>
            <a:miter lim="800000"/>
            <a:headEnd/>
            <a:tailEnd/>
          </a:ln>
        </p:spPr>
        <p:txBody>
          <a:bodyPr wrap="none">
            <a:spAutoFit/>
          </a:bodyPr>
          <a:lstStyle/>
          <a:p>
            <a:r>
              <a:rPr lang="en-US" sz="2000" b="1" dirty="0">
                <a:solidFill>
                  <a:srgbClr val="FF0000"/>
                </a:solidFill>
                <a:latin typeface="Arial Unicode MS" pitchFamily="34" charset="-128"/>
              </a:rPr>
              <a:t>Buildings may be “airtight” or “open / breezy” depending on soils.</a:t>
            </a:r>
          </a:p>
          <a:p>
            <a:r>
              <a:rPr lang="en-US" sz="2000" b="1" dirty="0">
                <a:solidFill>
                  <a:srgbClr val="FF0000"/>
                </a:solidFill>
                <a:latin typeface="Arial Unicode MS" pitchFamily="34" charset="-128"/>
              </a:rPr>
              <a:t>Suggestion: If unknown, choose nominal “worst case” for the area.</a:t>
            </a:r>
          </a:p>
        </p:txBody>
      </p:sp>
      <p:sp>
        <p:nvSpPr>
          <p:cNvPr id="19" name="Rectangle 6"/>
          <p:cNvSpPr txBox="1">
            <a:spLocks noChangeArrowheads="1"/>
          </p:cNvSpPr>
          <p:nvPr/>
        </p:nvSpPr>
        <p:spPr bwMode="auto">
          <a:xfrm>
            <a:off x="3549650" y="882650"/>
            <a:ext cx="5198814" cy="215423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5113" marR="0" lvl="0" indent="-265113" algn="l" defTabSz="914400" rtl="0" eaLnBrk="1" fontAlgn="base" latinLnBrk="0" hangingPunct="1">
              <a:lnSpc>
                <a:spcPct val="140000"/>
              </a:lnSpc>
              <a:spcBef>
                <a:spcPct val="0"/>
              </a:spcBef>
              <a:spcAft>
                <a:spcPts val="0"/>
              </a:spcAft>
              <a:buClr>
                <a:schemeClr val="accent2"/>
              </a:buClr>
              <a:buSzPct val="75000"/>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“Open / breezy” foundation: high airflow</a:t>
            </a:r>
          </a:p>
          <a:p>
            <a:pPr marL="265113" marR="0" lvl="0" indent="-265113" algn="l" defTabSz="914400" rtl="0" eaLnBrk="1" fontAlgn="base" latinLnBrk="0" hangingPunct="1">
              <a:lnSpc>
                <a:spcPct val="140000"/>
              </a:lnSpc>
              <a:spcBef>
                <a:spcPct val="0"/>
              </a:spcBef>
              <a:spcAft>
                <a:spcPts val="0"/>
              </a:spcAft>
              <a:buClr>
                <a:schemeClr val="accent2"/>
              </a:buClr>
              <a:buSzPct val="75000"/>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Raised buildings: on stilts, piles, piers: </a:t>
            </a:r>
          </a:p>
          <a:p>
            <a:pPr marL="447675" marR="0" lvl="1" indent="-180975" algn="l" defTabSz="914400" rtl="0" eaLnBrk="1" fontAlgn="base" latinLnBrk="0" hangingPunct="1">
              <a:lnSpc>
                <a:spcPct val="140000"/>
              </a:lnSpc>
              <a:spcBef>
                <a:spcPct val="0"/>
              </a:spcBef>
              <a:spcAft>
                <a:spcPts val="0"/>
              </a:spcAft>
              <a:buClr>
                <a:schemeClr val="tx1"/>
              </a:buClr>
              <a:buSzPct val="75000"/>
              <a:buFont typeface="Arial" pitchFamily="34" charset="0"/>
              <a:buChar char="•"/>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Due to unstable soils, wet soils (expansive clays, muskeg, bogs, swamps) or climate (air circulation, termites, flooding).</a:t>
            </a:r>
          </a:p>
        </p:txBody>
      </p:sp>
      <p:sp>
        <p:nvSpPr>
          <p:cNvPr id="20" name="Rectangle 6"/>
          <p:cNvSpPr txBox="1">
            <a:spLocks noChangeArrowheads="1"/>
          </p:cNvSpPr>
          <p:nvPr/>
        </p:nvSpPr>
        <p:spPr bwMode="auto">
          <a:xfrm>
            <a:off x="323528" y="3284984"/>
            <a:ext cx="8208912" cy="215423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265113" lvl="0" indent="-265113">
              <a:lnSpc>
                <a:spcPct val="140000"/>
              </a:lnSpc>
              <a:spcAft>
                <a:spcPts val="0"/>
              </a:spcAft>
              <a:buClr>
                <a:schemeClr val="accent2"/>
              </a:buClr>
              <a:buSzPct val="75000"/>
            </a:pPr>
            <a:r>
              <a:rPr lang="en-US" sz="2000" b="1" dirty="0" smtClean="0">
                <a:solidFill>
                  <a:srgbClr val="000000"/>
                </a:solidFill>
                <a:latin typeface="+mn-lt"/>
                <a:cs typeface="+mn-cs"/>
              </a:rPr>
              <a:t>“Airtight” Foundations - limited airflow:</a:t>
            </a:r>
          </a:p>
          <a:p>
            <a:pPr marL="265113" lvl="0" indent="-265113">
              <a:lnSpc>
                <a:spcPct val="140000"/>
              </a:lnSpc>
              <a:spcAft>
                <a:spcPts val="0"/>
              </a:spcAft>
              <a:buClr>
                <a:schemeClr val="accent2"/>
              </a:buClr>
              <a:buSzPct val="75000"/>
              <a:buFont typeface="Arial" pitchFamily="34" charset="0"/>
              <a:buChar char="•"/>
            </a:pPr>
            <a:r>
              <a:rPr lang="en-US" sz="2000" b="1" dirty="0" smtClean="0">
                <a:solidFill>
                  <a:srgbClr val="000000"/>
                </a:solidFill>
                <a:latin typeface="+mn-lt"/>
                <a:cs typeface="+mn-cs"/>
              </a:rPr>
              <a:t>Slab-on-grade. Basements.</a:t>
            </a:r>
          </a:p>
          <a:p>
            <a:pPr marL="265113" lvl="0" indent="-265113">
              <a:lnSpc>
                <a:spcPct val="140000"/>
              </a:lnSpc>
              <a:spcAft>
                <a:spcPts val="0"/>
              </a:spcAft>
              <a:buClr>
                <a:schemeClr val="accent2"/>
              </a:buClr>
              <a:buSzPct val="75000"/>
              <a:buFont typeface="Arial" pitchFamily="34" charset="0"/>
              <a:buChar char="•"/>
            </a:pPr>
            <a:r>
              <a:rPr lang="en-US" sz="2000" b="1" dirty="0" smtClean="0">
                <a:solidFill>
                  <a:srgbClr val="000000"/>
                </a:solidFill>
                <a:latin typeface="+mn-lt"/>
                <a:cs typeface="+mn-cs"/>
              </a:rPr>
              <a:t>Crawlspaces.</a:t>
            </a:r>
          </a:p>
          <a:p>
            <a:pPr marL="722313" lvl="1" indent="-265113">
              <a:lnSpc>
                <a:spcPct val="140000"/>
              </a:lnSpc>
              <a:spcAft>
                <a:spcPts val="0"/>
              </a:spcAft>
              <a:buClr>
                <a:schemeClr val="accent2"/>
              </a:buClr>
              <a:buSzPct val="75000"/>
              <a:buFont typeface="Arial" pitchFamily="34" charset="0"/>
              <a:buChar char="•"/>
            </a:pPr>
            <a:r>
              <a:rPr lang="en-US" sz="2000" b="1" dirty="0" smtClean="0">
                <a:solidFill>
                  <a:srgbClr val="000000"/>
                </a:solidFill>
                <a:latin typeface="+mn-lt"/>
                <a:cs typeface="+mn-cs"/>
              </a:rPr>
              <a:t>Edge walls depth: frost heave</a:t>
            </a:r>
          </a:p>
          <a:p>
            <a:pPr marL="722313" lvl="1" indent="-265113">
              <a:lnSpc>
                <a:spcPct val="140000"/>
              </a:lnSpc>
              <a:spcAft>
                <a:spcPts val="0"/>
              </a:spcAft>
              <a:buClr>
                <a:schemeClr val="accent2"/>
              </a:buClr>
              <a:buSzPct val="75000"/>
              <a:buFont typeface="Arial" pitchFamily="34" charset="0"/>
              <a:buChar char="•"/>
            </a:pPr>
            <a:r>
              <a:rPr lang="en-US" sz="2000" b="1" dirty="0" smtClean="0">
                <a:solidFill>
                  <a:srgbClr val="000000"/>
                </a:solidFill>
                <a:latin typeface="+mn-lt"/>
                <a:cs typeface="+mn-cs"/>
              </a:rPr>
              <a:t>Influenced by capillary break or vapor barriers [moisture control]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Under Foundation: Model Prediction</a:t>
            </a:r>
            <a:endParaRPr lang="en-US" dirty="0"/>
          </a:p>
        </p:txBody>
      </p:sp>
      <p:sp>
        <p:nvSpPr>
          <p:cNvPr id="3" name="Text Placeholder 2"/>
          <p:cNvSpPr>
            <a:spLocks noGrp="1"/>
          </p:cNvSpPr>
          <p:nvPr>
            <p:ph type="body" sz="quarter" idx="10"/>
          </p:nvPr>
        </p:nvSpPr>
        <p:spPr>
          <a:xfrm>
            <a:off x="611560" y="1124744"/>
            <a:ext cx="5256583" cy="3486752"/>
          </a:xfrm>
        </p:spPr>
        <p:txBody>
          <a:bodyPr/>
          <a:lstStyle/>
          <a:p>
            <a:r>
              <a:rPr lang="en-US" sz="2400" b="1" dirty="0" smtClean="0">
                <a:solidFill>
                  <a:srgbClr val="000000"/>
                </a:solidFill>
              </a:rPr>
              <a:t>Numerical model predicts oxygen shadow below building, but…..</a:t>
            </a:r>
          </a:p>
          <a:p>
            <a:r>
              <a:rPr lang="en-US" sz="2400" b="1" dirty="0" smtClean="0">
                <a:solidFill>
                  <a:srgbClr val="000000"/>
                </a:solidFill>
              </a:rPr>
              <a:t>Very strong vapor source </a:t>
            </a:r>
            <a:br>
              <a:rPr lang="en-US" sz="2400" b="1" dirty="0" smtClean="0">
                <a:solidFill>
                  <a:srgbClr val="000000"/>
                </a:solidFill>
              </a:rPr>
            </a:br>
            <a:r>
              <a:rPr lang="en-US" sz="2400" b="1" dirty="0" smtClean="0">
                <a:solidFill>
                  <a:srgbClr val="000000"/>
                </a:solidFill>
              </a:rPr>
              <a:t>(200,000,000 </a:t>
            </a:r>
            <a:r>
              <a:rPr lang="en-US" sz="2400" b="1" dirty="0" err="1" smtClean="0">
                <a:solidFill>
                  <a:srgbClr val="000000"/>
                </a:solidFill>
              </a:rPr>
              <a:t>ug</a:t>
            </a:r>
            <a:r>
              <a:rPr lang="en-US" sz="2400" b="1" dirty="0" smtClean="0">
                <a:solidFill>
                  <a:srgbClr val="000000"/>
                </a:solidFill>
              </a:rPr>
              <a:t>/m</a:t>
            </a:r>
            <a:r>
              <a:rPr lang="en-US" sz="2400" b="1" baseline="30000" dirty="0" smtClean="0">
                <a:solidFill>
                  <a:srgbClr val="000000"/>
                </a:solidFill>
              </a:rPr>
              <a:t>3</a:t>
            </a:r>
            <a:r>
              <a:rPr lang="en-US" sz="2400" b="1" dirty="0" smtClean="0">
                <a:solidFill>
                  <a:srgbClr val="000000"/>
                </a:solidFill>
              </a:rPr>
              <a:t>)</a:t>
            </a:r>
          </a:p>
          <a:p>
            <a:r>
              <a:rPr lang="en-US" sz="2400" b="1" dirty="0" smtClean="0">
                <a:solidFill>
                  <a:srgbClr val="000000"/>
                </a:solidFill>
              </a:rPr>
              <a:t>All flow into building is through perimeter crack</a:t>
            </a:r>
          </a:p>
          <a:p>
            <a:r>
              <a:rPr lang="en-US" sz="2400" b="1" dirty="0" smtClean="0">
                <a:solidFill>
                  <a:srgbClr val="000000"/>
                </a:solidFill>
              </a:rPr>
              <a:t>No </a:t>
            </a:r>
            <a:r>
              <a:rPr lang="en-US" sz="2400" b="1" dirty="0" err="1" smtClean="0">
                <a:solidFill>
                  <a:srgbClr val="000000"/>
                </a:solidFill>
              </a:rPr>
              <a:t>advective</a:t>
            </a:r>
            <a:r>
              <a:rPr lang="en-US" sz="2400" b="1" dirty="0" smtClean="0">
                <a:solidFill>
                  <a:srgbClr val="000000"/>
                </a:solidFill>
              </a:rPr>
              <a:t> flow directly below building</a:t>
            </a:r>
          </a:p>
          <a:p>
            <a:endParaRPr lang="en-US" sz="2400" b="1" dirty="0">
              <a:solidFill>
                <a:srgbClr val="000000"/>
              </a:solidFill>
            </a:endParaRPr>
          </a:p>
        </p:txBody>
      </p:sp>
      <p:pic>
        <p:nvPicPr>
          <p:cNvPr id="4" name="Picture 4"/>
          <p:cNvPicPr>
            <a:picLocks noChangeAspect="1"/>
          </p:cNvPicPr>
          <p:nvPr/>
        </p:nvPicPr>
        <p:blipFill>
          <a:blip r:embed="rId2" cstate="print"/>
          <a:srcRect/>
          <a:stretch>
            <a:fillRect/>
          </a:stretch>
        </p:blipFill>
        <p:spPr bwMode="auto">
          <a:xfrm>
            <a:off x="6050731" y="1196752"/>
            <a:ext cx="2603500" cy="2247900"/>
          </a:xfrm>
          <a:prstGeom prst="rect">
            <a:avLst/>
          </a:prstGeom>
          <a:noFill/>
          <a:ln w="9525">
            <a:solidFill>
              <a:srgbClr val="000000"/>
            </a:solidFill>
            <a:miter lim="800000"/>
            <a:headEnd/>
            <a:tailEnd/>
          </a:ln>
        </p:spPr>
      </p:pic>
      <p:pic>
        <p:nvPicPr>
          <p:cNvPr id="5" name="Picture 5"/>
          <p:cNvPicPr>
            <a:picLocks noChangeAspect="1"/>
          </p:cNvPicPr>
          <p:nvPr/>
        </p:nvPicPr>
        <p:blipFill>
          <a:blip r:embed="rId3" cstate="print"/>
          <a:srcRect/>
          <a:stretch>
            <a:fillRect/>
          </a:stretch>
        </p:blipFill>
        <p:spPr bwMode="auto">
          <a:xfrm>
            <a:off x="6050731" y="3645024"/>
            <a:ext cx="2625725" cy="2387600"/>
          </a:xfrm>
          <a:prstGeom prst="rect">
            <a:avLst/>
          </a:prstGeom>
          <a:noFill/>
          <a:ln w="9525">
            <a:noFill/>
            <a:miter lim="800000"/>
            <a:headEnd/>
            <a:tailEnd/>
          </a:ln>
        </p:spPr>
      </p:pic>
      <p:sp>
        <p:nvSpPr>
          <p:cNvPr id="6" name="AutoShape 3"/>
          <p:cNvSpPr>
            <a:spLocks noChangeArrowheads="1"/>
          </p:cNvSpPr>
          <p:nvPr/>
        </p:nvSpPr>
        <p:spPr bwMode="auto">
          <a:xfrm>
            <a:off x="539552" y="5013177"/>
            <a:ext cx="5233143" cy="1152128"/>
          </a:xfrm>
          <a:prstGeom prst="roundRect">
            <a:avLst>
              <a:gd name="adj" fmla="val 16667"/>
            </a:avLst>
          </a:prstGeom>
          <a:solidFill>
            <a:srgbClr val="FFC000"/>
          </a:solidFill>
          <a:ln w="12700">
            <a:solidFill>
              <a:srgbClr val="CCECFF"/>
            </a:solidFill>
            <a:round/>
            <a:headEnd/>
            <a:tailEnd/>
          </a:ln>
          <a:effectLst>
            <a:outerShdw blurRad="63500" dist="107763" dir="2700000" algn="ctr" rotWithShape="0">
              <a:srgbClr val="00002A">
                <a:alpha val="74998"/>
              </a:srgbClr>
            </a:outerShdw>
          </a:effectLst>
        </p:spPr>
        <p:txBody>
          <a:bodyPr wrap="none" anchor="ctr"/>
          <a:lstStyle/>
          <a:p>
            <a:endParaRPr lang="en-US">
              <a:solidFill>
                <a:schemeClr val="tx2"/>
              </a:solidFill>
              <a:latin typeface="Arial" pitchFamily="34" charset="0"/>
            </a:endParaRPr>
          </a:p>
        </p:txBody>
      </p:sp>
      <p:sp>
        <p:nvSpPr>
          <p:cNvPr id="7" name="Rectangle 4"/>
          <p:cNvSpPr>
            <a:spLocks noChangeArrowheads="1"/>
          </p:cNvSpPr>
          <p:nvPr/>
        </p:nvSpPr>
        <p:spPr bwMode="auto">
          <a:xfrm>
            <a:off x="1011671" y="5278113"/>
            <a:ext cx="1244873" cy="671466"/>
          </a:xfrm>
          <a:prstGeom prst="rect">
            <a:avLst/>
          </a:prstGeom>
          <a:noFill/>
          <a:ln w="9525">
            <a:noFill/>
            <a:miter lim="800000"/>
            <a:headEnd/>
            <a:tailEnd/>
          </a:ln>
        </p:spPr>
        <p:txBody>
          <a:bodyPr wrap="square" lIns="90487" tIns="44450" rIns="90487" bIns="44450">
            <a:spAutoFit/>
          </a:bodyPr>
          <a:lstStyle/>
          <a:p>
            <a:pPr eaLnBrk="0" hangingPunct="0">
              <a:lnSpc>
                <a:spcPct val="90000"/>
              </a:lnSpc>
            </a:pPr>
            <a:r>
              <a:rPr lang="en-US" sz="2100" b="1" i="1" dirty="0">
                <a:solidFill>
                  <a:srgbClr val="000000"/>
                </a:solidFill>
                <a:latin typeface="Arial" pitchFamily="34" charset="0"/>
              </a:rPr>
              <a:t>KEY </a:t>
            </a:r>
            <a:br>
              <a:rPr lang="en-US" sz="2100" b="1" i="1" dirty="0">
                <a:solidFill>
                  <a:srgbClr val="000000"/>
                </a:solidFill>
                <a:latin typeface="Arial" pitchFamily="34" charset="0"/>
              </a:rPr>
            </a:br>
            <a:r>
              <a:rPr lang="en-US" sz="2100" b="1" i="1" dirty="0">
                <a:solidFill>
                  <a:srgbClr val="000000"/>
                </a:solidFill>
                <a:latin typeface="Arial" pitchFamily="34" charset="0"/>
              </a:rPr>
              <a:t>POINT:</a:t>
            </a:r>
            <a:endParaRPr lang="en-US" sz="2100" b="1" dirty="0">
              <a:solidFill>
                <a:srgbClr val="000000"/>
              </a:solidFill>
              <a:latin typeface="Arial" pitchFamily="34" charset="0"/>
            </a:endParaRPr>
          </a:p>
        </p:txBody>
      </p:sp>
      <p:sp>
        <p:nvSpPr>
          <p:cNvPr id="8" name="Rectangle 5"/>
          <p:cNvSpPr>
            <a:spLocks noChangeArrowheads="1"/>
          </p:cNvSpPr>
          <p:nvPr/>
        </p:nvSpPr>
        <p:spPr bwMode="auto">
          <a:xfrm>
            <a:off x="2260024" y="5112710"/>
            <a:ext cx="3668374" cy="966931"/>
          </a:xfrm>
          <a:prstGeom prst="rect">
            <a:avLst/>
          </a:prstGeom>
          <a:noFill/>
          <a:ln w="9525">
            <a:noFill/>
            <a:miter lim="800000"/>
            <a:headEnd/>
            <a:tailEnd/>
          </a:ln>
        </p:spPr>
        <p:txBody>
          <a:bodyPr wrap="square" lIns="90487" tIns="44450" rIns="90487" bIns="44450">
            <a:spAutoFit/>
          </a:bodyPr>
          <a:lstStyle/>
          <a:p>
            <a:pPr eaLnBrk="0" hangingPunct="0">
              <a:lnSpc>
                <a:spcPct val="95000"/>
              </a:lnSpc>
            </a:pPr>
            <a:r>
              <a:rPr lang="en-US" sz="2000" b="1" dirty="0" smtClean="0">
                <a:solidFill>
                  <a:srgbClr val="000000"/>
                </a:solidFill>
              </a:rPr>
              <a:t>This model does not account for key oxygen transport processes.</a:t>
            </a:r>
            <a:endParaRPr lang="en-US" sz="2200" b="1" dirty="0">
              <a:solidFill>
                <a:srgbClr val="000000"/>
              </a:solidFill>
              <a:latin typeface="Arial" pitchFamily="34" charset="0"/>
            </a:endParaRPr>
          </a:p>
        </p:txBody>
      </p:sp>
      <p:sp>
        <p:nvSpPr>
          <p:cNvPr id="9" name="Rectangle 8"/>
          <p:cNvSpPr/>
          <p:nvPr/>
        </p:nvSpPr>
        <p:spPr>
          <a:xfrm>
            <a:off x="1907704" y="6453336"/>
            <a:ext cx="4572000" cy="261610"/>
          </a:xfrm>
          <a:prstGeom prst="rect">
            <a:avLst/>
          </a:prstGeom>
        </p:spPr>
        <p:txBody>
          <a:bodyPr>
            <a:spAutoFit/>
          </a:bodyPr>
          <a:lstStyle/>
          <a:p>
            <a:r>
              <a:rPr lang="en-US" sz="1100" b="1" dirty="0" smtClean="0">
                <a:solidFill>
                  <a:srgbClr val="000000"/>
                </a:solidFill>
                <a:ea typeface="ＭＳ Ｐゴシック" charset="0"/>
                <a:cs typeface="ＭＳ Ｐゴシック" charset="0"/>
              </a:rPr>
              <a:t>From Abreu and Johnson, ES&amp;T, 2006, Vol. 40, pp 2304 to 2315</a:t>
            </a:r>
            <a:endParaRPr lang="en-US" sz="1100" b="1" dirty="0">
              <a:solidFill>
                <a:srgbClr val="000000"/>
              </a:solidFill>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a:spLocks noChangeArrowheads="1"/>
          </p:cNvSpPr>
          <p:nvPr/>
        </p:nvSpPr>
        <p:spPr bwMode="auto">
          <a:xfrm>
            <a:off x="611560" y="4581128"/>
            <a:ext cx="7488832" cy="1437113"/>
          </a:xfrm>
          <a:prstGeom prst="roundRect">
            <a:avLst>
              <a:gd name="adj" fmla="val 16667"/>
            </a:avLst>
          </a:prstGeom>
          <a:solidFill>
            <a:srgbClr val="FFC000"/>
          </a:solidFill>
          <a:ln w="12700">
            <a:solidFill>
              <a:srgbClr val="CCECFF"/>
            </a:solidFill>
            <a:round/>
            <a:headEnd/>
            <a:tailEnd/>
          </a:ln>
          <a:effectLst>
            <a:outerShdw blurRad="63500" dist="107763" dir="2700000" algn="ctr" rotWithShape="0">
              <a:srgbClr val="00002A">
                <a:alpha val="74998"/>
              </a:srgbClr>
            </a:outerShdw>
          </a:effectLst>
        </p:spPr>
        <p:txBody>
          <a:bodyPr wrap="none" anchor="ctr"/>
          <a:lstStyle/>
          <a:p>
            <a:endParaRPr lang="en-US">
              <a:solidFill>
                <a:schemeClr val="tx2"/>
              </a:solidFill>
              <a:latin typeface="Arial" pitchFamily="34" charset="0"/>
            </a:endParaRPr>
          </a:p>
        </p:txBody>
      </p:sp>
      <p:sp>
        <p:nvSpPr>
          <p:cNvPr id="2" name="Title 1"/>
          <p:cNvSpPr>
            <a:spLocks noGrp="1"/>
          </p:cNvSpPr>
          <p:nvPr>
            <p:ph type="title"/>
          </p:nvPr>
        </p:nvSpPr>
        <p:spPr/>
        <p:txBody>
          <a:bodyPr/>
          <a:lstStyle/>
          <a:p>
            <a:r>
              <a:rPr lang="en-US" dirty="0" smtClean="0"/>
              <a:t>Aerobic Biodegradation: Mass Balance</a:t>
            </a:r>
            <a:endParaRPr lang="en-US" dirty="0"/>
          </a:p>
        </p:txBody>
      </p:sp>
      <p:sp>
        <p:nvSpPr>
          <p:cNvPr id="3" name="Text Placeholder 2"/>
          <p:cNvSpPr>
            <a:spLocks noGrp="1"/>
          </p:cNvSpPr>
          <p:nvPr>
            <p:ph type="body" sz="quarter" idx="10"/>
          </p:nvPr>
        </p:nvSpPr>
        <p:spPr>
          <a:xfrm>
            <a:off x="904875" y="2996952"/>
            <a:ext cx="7772400" cy="1080120"/>
          </a:xfrm>
        </p:spPr>
        <p:txBody>
          <a:bodyPr/>
          <a:lstStyle/>
          <a:p>
            <a:r>
              <a:rPr lang="en-US" dirty="0" smtClean="0">
                <a:solidFill>
                  <a:srgbClr val="000000"/>
                </a:solidFill>
              </a:rPr>
              <a:t>21% oxygen ( = 275 g/m</a:t>
            </a:r>
            <a:r>
              <a:rPr lang="en-US" baseline="30000" dirty="0" smtClean="0">
                <a:solidFill>
                  <a:srgbClr val="000000"/>
                </a:solidFill>
              </a:rPr>
              <a:t>3</a:t>
            </a:r>
            <a:r>
              <a:rPr lang="en-US" dirty="0" smtClean="0">
                <a:solidFill>
                  <a:srgbClr val="000000"/>
                </a:solidFill>
              </a:rPr>
              <a:t>)</a:t>
            </a:r>
          </a:p>
          <a:p>
            <a:r>
              <a:rPr lang="en-US" dirty="0" smtClean="0">
                <a:solidFill>
                  <a:srgbClr val="000000"/>
                </a:solidFill>
              </a:rPr>
              <a:t>Provides capacity to degrade 92 g/m</a:t>
            </a:r>
            <a:r>
              <a:rPr lang="en-US" baseline="30000" dirty="0" smtClean="0">
                <a:solidFill>
                  <a:srgbClr val="000000"/>
                </a:solidFill>
              </a:rPr>
              <a:t>3</a:t>
            </a:r>
            <a:r>
              <a:rPr lang="en-US" dirty="0" smtClean="0">
                <a:solidFill>
                  <a:srgbClr val="000000"/>
                </a:solidFill>
              </a:rPr>
              <a:t> hydrocarbon vapors</a:t>
            </a:r>
            <a:endParaRPr lang="en-US" dirty="0">
              <a:solidFill>
                <a:srgbClr val="000000"/>
              </a:solidFill>
            </a:endParaRPr>
          </a:p>
        </p:txBody>
      </p:sp>
      <p:sp>
        <p:nvSpPr>
          <p:cNvPr id="4" name="Text Box 15"/>
          <p:cNvSpPr txBox="1">
            <a:spLocks noChangeArrowheads="1"/>
          </p:cNvSpPr>
          <p:nvPr/>
        </p:nvSpPr>
        <p:spPr bwMode="auto">
          <a:xfrm>
            <a:off x="933450" y="2054498"/>
            <a:ext cx="2963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defRPr/>
            </a:pPr>
            <a:r>
              <a:rPr lang="en-US" sz="2400" b="1" dirty="0" smtClean="0">
                <a:solidFill>
                  <a:srgbClr val="000000"/>
                </a:solidFill>
                <a:latin typeface="+mn-lt"/>
              </a:rPr>
              <a:t>1 kg </a:t>
            </a:r>
            <a:r>
              <a:rPr lang="en-US" sz="2400" b="1" dirty="0" err="1" smtClean="0">
                <a:solidFill>
                  <a:srgbClr val="000000"/>
                </a:solidFill>
                <a:latin typeface="+mn-lt"/>
              </a:rPr>
              <a:t>C</a:t>
            </a:r>
            <a:r>
              <a:rPr lang="en-US" sz="2400" b="1" baseline="-25000" dirty="0" err="1" smtClean="0">
                <a:solidFill>
                  <a:srgbClr val="000000"/>
                </a:solidFill>
                <a:latin typeface="+mn-lt"/>
              </a:rPr>
              <a:t>x</a:t>
            </a:r>
            <a:r>
              <a:rPr lang="en-US" sz="2400" b="1" dirty="0" err="1" smtClean="0">
                <a:solidFill>
                  <a:srgbClr val="000000"/>
                </a:solidFill>
                <a:latin typeface="+mn-lt"/>
              </a:rPr>
              <a:t>H</a:t>
            </a:r>
            <a:r>
              <a:rPr lang="en-US" sz="2400" b="1" baseline="-25000" dirty="0" err="1" smtClean="0">
                <a:solidFill>
                  <a:srgbClr val="000000"/>
                </a:solidFill>
                <a:latin typeface="+mn-lt"/>
              </a:rPr>
              <a:t>y</a:t>
            </a:r>
            <a:r>
              <a:rPr lang="en-US" sz="2400" b="1" dirty="0" smtClean="0">
                <a:solidFill>
                  <a:srgbClr val="000000"/>
                </a:solidFill>
                <a:latin typeface="+mn-lt"/>
              </a:rPr>
              <a:t> + 3 kg O</a:t>
            </a:r>
            <a:r>
              <a:rPr lang="en-US" sz="2400" b="1" baseline="-25000" dirty="0" smtClean="0">
                <a:solidFill>
                  <a:srgbClr val="000000"/>
                </a:solidFill>
                <a:latin typeface="+mn-lt"/>
              </a:rPr>
              <a:t>2</a:t>
            </a:r>
          </a:p>
        </p:txBody>
      </p:sp>
      <p:sp>
        <p:nvSpPr>
          <p:cNvPr id="5" name="Text Box 16"/>
          <p:cNvSpPr txBox="1">
            <a:spLocks noChangeArrowheads="1"/>
          </p:cNvSpPr>
          <p:nvPr/>
        </p:nvSpPr>
        <p:spPr bwMode="auto">
          <a:xfrm>
            <a:off x="4572000" y="2060848"/>
            <a:ext cx="3603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charset="0"/>
                <a:ea typeface="ＭＳ Ｐゴシック" charset="0"/>
                <a:cs typeface="Times New Roman" charset="0"/>
              </a:defRPr>
            </a:lvl1pPr>
            <a:lvl2pPr marL="37931725" indent="-37474525" eaLnBrk="0" hangingPunct="0">
              <a:defRPr sz="2800">
                <a:solidFill>
                  <a:schemeClr val="tx1"/>
                </a:solidFill>
                <a:latin typeface="Times New Roman" charset="0"/>
                <a:ea typeface="Times New Roman" charset="0"/>
                <a:cs typeface="Times New Roman" charset="0"/>
              </a:defRPr>
            </a:lvl2pPr>
            <a:lvl3pPr eaLnBrk="0" hangingPunct="0">
              <a:defRPr sz="2800">
                <a:solidFill>
                  <a:schemeClr val="tx1"/>
                </a:solidFill>
                <a:latin typeface="Times New Roman" charset="0"/>
                <a:ea typeface="Times New Roman" charset="0"/>
                <a:cs typeface="Times New Roman" charset="0"/>
              </a:defRPr>
            </a:lvl3pPr>
            <a:lvl4pPr eaLnBrk="0" hangingPunct="0">
              <a:defRPr sz="2800">
                <a:solidFill>
                  <a:schemeClr val="tx1"/>
                </a:solidFill>
                <a:latin typeface="Times New Roman" charset="0"/>
                <a:ea typeface="Times New Roman" charset="0"/>
                <a:cs typeface="Times New Roman" charset="0"/>
              </a:defRPr>
            </a:lvl4pPr>
            <a:lvl5pPr eaLnBrk="0" hangingPunct="0">
              <a:defRPr sz="28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defRPr/>
            </a:pPr>
            <a:r>
              <a:rPr lang="en-US" sz="2400" b="1" dirty="0" smtClean="0">
                <a:solidFill>
                  <a:srgbClr val="000000"/>
                </a:solidFill>
                <a:latin typeface="+mn-lt"/>
              </a:rPr>
              <a:t>3.4 kg CO</a:t>
            </a:r>
            <a:r>
              <a:rPr lang="en-US" sz="2400" b="1" baseline="-25000" dirty="0" smtClean="0">
                <a:solidFill>
                  <a:srgbClr val="000000"/>
                </a:solidFill>
                <a:latin typeface="+mn-lt"/>
              </a:rPr>
              <a:t>2</a:t>
            </a:r>
            <a:r>
              <a:rPr lang="en-US" sz="2400" b="1" dirty="0" smtClean="0">
                <a:solidFill>
                  <a:srgbClr val="000000"/>
                </a:solidFill>
                <a:latin typeface="+mn-lt"/>
              </a:rPr>
              <a:t> + 0.7 kg H</a:t>
            </a:r>
            <a:r>
              <a:rPr lang="en-US" sz="2400" b="1" baseline="-25000" dirty="0" smtClean="0">
                <a:solidFill>
                  <a:srgbClr val="000000"/>
                </a:solidFill>
                <a:latin typeface="+mn-lt"/>
              </a:rPr>
              <a:t>2</a:t>
            </a:r>
            <a:r>
              <a:rPr lang="en-US" sz="2400" b="1" dirty="0" smtClean="0">
                <a:solidFill>
                  <a:srgbClr val="000000"/>
                </a:solidFill>
                <a:latin typeface="+mn-lt"/>
              </a:rPr>
              <a:t>O</a:t>
            </a:r>
          </a:p>
        </p:txBody>
      </p:sp>
      <p:sp>
        <p:nvSpPr>
          <p:cNvPr id="6" name="Line 17"/>
          <p:cNvSpPr>
            <a:spLocks noChangeShapeType="1"/>
          </p:cNvSpPr>
          <p:nvPr/>
        </p:nvSpPr>
        <p:spPr bwMode="auto">
          <a:xfrm>
            <a:off x="3840162" y="2244998"/>
            <a:ext cx="609600"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en-US">
              <a:solidFill>
                <a:srgbClr val="000000"/>
              </a:solidFill>
              <a:latin typeface="+mn-lt"/>
              <a:ea typeface="ＭＳ Ｐゴシック" charset="0"/>
              <a:cs typeface="ＭＳ Ｐゴシック" charset="0"/>
            </a:endParaRPr>
          </a:p>
        </p:txBody>
      </p:sp>
      <p:sp>
        <p:nvSpPr>
          <p:cNvPr id="7" name="Text Box 4"/>
          <p:cNvSpPr txBox="1">
            <a:spLocks noChangeArrowheads="1"/>
          </p:cNvSpPr>
          <p:nvPr/>
        </p:nvSpPr>
        <p:spPr bwMode="auto">
          <a:xfrm>
            <a:off x="971600" y="1412776"/>
            <a:ext cx="2984500" cy="400050"/>
          </a:xfrm>
          <a:prstGeom prst="rect">
            <a:avLst/>
          </a:prstGeom>
          <a:noFill/>
          <a:ln w="9525">
            <a:noFill/>
            <a:miter lim="800000"/>
            <a:headEnd/>
            <a:tailEnd/>
          </a:ln>
        </p:spPr>
        <p:txBody>
          <a:bodyPr wrap="none">
            <a:spAutoFit/>
          </a:bodyPr>
          <a:lstStyle/>
          <a:p>
            <a:r>
              <a:rPr lang="en-US" sz="2000" dirty="0">
                <a:solidFill>
                  <a:srgbClr val="000000"/>
                </a:solidFill>
                <a:latin typeface="Comic Sans MS" pitchFamily="66" charset="0"/>
                <a:cs typeface="Times New Roman" pitchFamily="18" charset="0"/>
              </a:rPr>
              <a:t>Hydrocarbon +  Oxygen</a:t>
            </a:r>
          </a:p>
        </p:txBody>
      </p:sp>
      <p:sp>
        <p:nvSpPr>
          <p:cNvPr id="8" name="Text Box 5"/>
          <p:cNvSpPr txBox="1">
            <a:spLocks noChangeArrowheads="1"/>
          </p:cNvSpPr>
          <p:nvPr/>
        </p:nvSpPr>
        <p:spPr bwMode="auto">
          <a:xfrm>
            <a:off x="4873675" y="1414363"/>
            <a:ext cx="3057247" cy="400110"/>
          </a:xfrm>
          <a:prstGeom prst="rect">
            <a:avLst/>
          </a:prstGeom>
          <a:noFill/>
          <a:ln w="9525">
            <a:noFill/>
            <a:miter lim="800000"/>
            <a:headEnd/>
            <a:tailEnd/>
          </a:ln>
        </p:spPr>
        <p:txBody>
          <a:bodyPr wrap="none">
            <a:spAutoFit/>
          </a:bodyPr>
          <a:lstStyle/>
          <a:p>
            <a:r>
              <a:rPr lang="en-US" sz="2000" dirty="0">
                <a:solidFill>
                  <a:srgbClr val="000000"/>
                </a:solidFill>
                <a:latin typeface="Comic Sans MS" pitchFamily="66" charset="0"/>
                <a:cs typeface="Times New Roman" pitchFamily="18" charset="0"/>
              </a:rPr>
              <a:t>Carbon </a:t>
            </a:r>
            <a:r>
              <a:rPr lang="en-US" sz="2000" dirty="0" smtClean="0">
                <a:solidFill>
                  <a:srgbClr val="000000"/>
                </a:solidFill>
                <a:latin typeface="Comic Sans MS" pitchFamily="66" charset="0"/>
                <a:cs typeface="Times New Roman" pitchFamily="18" charset="0"/>
              </a:rPr>
              <a:t>Dioxide </a:t>
            </a:r>
            <a:r>
              <a:rPr lang="en-US" sz="2000" dirty="0">
                <a:solidFill>
                  <a:srgbClr val="000000"/>
                </a:solidFill>
                <a:latin typeface="Comic Sans MS" pitchFamily="66" charset="0"/>
                <a:cs typeface="Times New Roman" pitchFamily="18" charset="0"/>
              </a:rPr>
              <a:t>+ Water</a:t>
            </a:r>
          </a:p>
        </p:txBody>
      </p:sp>
      <p:sp>
        <p:nvSpPr>
          <p:cNvPr id="9" name="Line 6"/>
          <p:cNvSpPr>
            <a:spLocks noChangeShapeType="1"/>
          </p:cNvSpPr>
          <p:nvPr/>
        </p:nvSpPr>
        <p:spPr bwMode="auto">
          <a:xfrm>
            <a:off x="4019600" y="1612801"/>
            <a:ext cx="609600" cy="0"/>
          </a:xfrm>
          <a:prstGeom prst="line">
            <a:avLst/>
          </a:prstGeom>
          <a:noFill/>
          <a:ln w="28575">
            <a:solidFill>
              <a:srgbClr val="000000"/>
            </a:solidFill>
            <a:round/>
            <a:headEnd/>
            <a:tailEnd type="arrow" w="med" len="med"/>
          </a:ln>
        </p:spPr>
        <p:txBody>
          <a:bodyPr/>
          <a:lstStyle/>
          <a:p>
            <a:endParaRPr lang="en-US"/>
          </a:p>
        </p:txBody>
      </p:sp>
      <p:sp>
        <p:nvSpPr>
          <p:cNvPr id="10" name="Text Box 7"/>
          <p:cNvSpPr txBox="1">
            <a:spLocks noChangeArrowheads="1"/>
          </p:cNvSpPr>
          <p:nvPr/>
        </p:nvSpPr>
        <p:spPr bwMode="auto">
          <a:xfrm>
            <a:off x="3908475" y="1260376"/>
            <a:ext cx="939681" cy="307777"/>
          </a:xfrm>
          <a:prstGeom prst="rect">
            <a:avLst/>
          </a:prstGeom>
          <a:noFill/>
          <a:ln w="9525">
            <a:noFill/>
            <a:miter lim="800000"/>
            <a:headEnd/>
            <a:tailEnd/>
          </a:ln>
        </p:spPr>
        <p:txBody>
          <a:bodyPr wrap="none">
            <a:spAutoFit/>
          </a:bodyPr>
          <a:lstStyle/>
          <a:p>
            <a:r>
              <a:rPr lang="en-US" sz="1400" dirty="0" smtClean="0">
                <a:solidFill>
                  <a:srgbClr val="000000"/>
                </a:solidFill>
                <a:latin typeface="Comic Sans MS" pitchFamily="66" charset="0"/>
                <a:cs typeface="Times New Roman" pitchFamily="18" charset="0"/>
              </a:rPr>
              <a:t>microbes</a:t>
            </a:r>
            <a:endParaRPr lang="en-US" sz="1400" dirty="0">
              <a:solidFill>
                <a:srgbClr val="000000"/>
              </a:solidFill>
              <a:latin typeface="Comic Sans MS" pitchFamily="66" charset="0"/>
              <a:cs typeface="Times New Roman" pitchFamily="18" charset="0"/>
            </a:endParaRPr>
          </a:p>
        </p:txBody>
      </p:sp>
      <p:sp>
        <p:nvSpPr>
          <p:cNvPr id="11" name="TextBox 10"/>
          <p:cNvSpPr txBox="1"/>
          <p:nvPr/>
        </p:nvSpPr>
        <p:spPr>
          <a:xfrm>
            <a:off x="2156444" y="4702919"/>
            <a:ext cx="5583907" cy="1107996"/>
          </a:xfrm>
          <a:prstGeom prst="rect">
            <a:avLst/>
          </a:prstGeom>
          <a:noFill/>
        </p:spPr>
        <p:txBody>
          <a:bodyPr wrap="square">
            <a:spAutoFit/>
          </a:bodyPr>
          <a:lstStyle/>
          <a:p>
            <a:pPr>
              <a:defRPr/>
            </a:pPr>
            <a:r>
              <a:rPr lang="en-US" sz="2200" b="1" dirty="0">
                <a:solidFill>
                  <a:srgbClr val="C00000"/>
                </a:solidFill>
                <a:latin typeface="+mn-lt"/>
                <a:ea typeface="ＭＳ Ｐゴシック" charset="0"/>
                <a:cs typeface="ＭＳ Ｐゴシック" charset="0"/>
              </a:rPr>
              <a:t>Even limited migration of oxygen into subsurface </a:t>
            </a:r>
            <a:r>
              <a:rPr lang="en-US" sz="2200" b="1" dirty="0" smtClean="0">
                <a:solidFill>
                  <a:srgbClr val="C00000"/>
                </a:solidFill>
                <a:latin typeface="+mn-lt"/>
                <a:ea typeface="ＭＳ Ｐゴシック" charset="0"/>
                <a:cs typeface="ＭＳ Ｐゴシック" charset="0"/>
              </a:rPr>
              <a:t>will support significant aerobic </a:t>
            </a:r>
            <a:r>
              <a:rPr lang="en-US" sz="2200" b="1" dirty="0">
                <a:solidFill>
                  <a:srgbClr val="C00000"/>
                </a:solidFill>
                <a:latin typeface="+mn-lt"/>
                <a:ea typeface="ＭＳ Ｐゴシック" charset="0"/>
                <a:cs typeface="ＭＳ Ｐゴシック" charset="0"/>
              </a:rPr>
              <a:t>biodegradation.</a:t>
            </a:r>
          </a:p>
        </p:txBody>
      </p:sp>
      <p:sp>
        <p:nvSpPr>
          <p:cNvPr id="12" name="Rectangle 16"/>
          <p:cNvSpPr>
            <a:spLocks noChangeArrowheads="1"/>
          </p:cNvSpPr>
          <p:nvPr/>
        </p:nvSpPr>
        <p:spPr bwMode="auto">
          <a:xfrm>
            <a:off x="1043608" y="4725144"/>
            <a:ext cx="12906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nSpc>
                <a:spcPct val="90000"/>
              </a:lnSpc>
            </a:pPr>
            <a:r>
              <a:rPr lang="en-US" sz="2100" b="1" i="1" dirty="0">
                <a:solidFill>
                  <a:srgbClr val="C00000"/>
                </a:solidFill>
                <a:latin typeface="Arial" pitchFamily="34" charset="0"/>
              </a:rPr>
              <a:t>KEY  POINT:</a:t>
            </a:r>
            <a:endParaRPr lang="en-US" sz="2100" b="1" dirty="0">
              <a:solidFill>
                <a:srgbClr val="C00000"/>
              </a:solidFill>
              <a:latin typeface="Arial" pitchFamily="34" charset="0"/>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of Oxygen Under Foundation</a:t>
            </a:r>
            <a:endParaRPr lang="en-US" dirty="0"/>
          </a:p>
        </p:txBody>
      </p:sp>
      <p:sp>
        <p:nvSpPr>
          <p:cNvPr id="3" name="Text Placeholder 2"/>
          <p:cNvSpPr>
            <a:spLocks noGrp="1"/>
          </p:cNvSpPr>
          <p:nvPr>
            <p:ph type="body" sz="quarter" idx="10"/>
          </p:nvPr>
        </p:nvSpPr>
        <p:spPr>
          <a:xfrm>
            <a:off x="611560" y="1412776"/>
            <a:ext cx="7772400" cy="3672408"/>
          </a:xfrm>
        </p:spPr>
        <p:txBody>
          <a:bodyPr/>
          <a:lstStyle/>
          <a:p>
            <a:pPr lvl="1"/>
            <a:r>
              <a:rPr lang="en-US" b="1" dirty="0" smtClean="0">
                <a:solidFill>
                  <a:srgbClr val="000000"/>
                </a:solidFill>
              </a:rPr>
              <a:t>Wind Driven Advection</a:t>
            </a:r>
          </a:p>
          <a:p>
            <a:pPr lvl="2"/>
            <a:r>
              <a:rPr lang="en-US" b="1" dirty="0" smtClean="0">
                <a:solidFill>
                  <a:srgbClr val="000000"/>
                </a:solidFill>
              </a:rPr>
              <a:t>lateral pressure upwind / downwind</a:t>
            </a:r>
          </a:p>
          <a:p>
            <a:pPr lvl="1"/>
            <a:r>
              <a:rPr lang="en-US" b="1" dirty="0" smtClean="0">
                <a:solidFill>
                  <a:srgbClr val="000000"/>
                </a:solidFill>
              </a:rPr>
              <a:t>Bi-Directional Pressure Flow Across Foundation (back and forth)</a:t>
            </a:r>
          </a:p>
          <a:p>
            <a:pPr lvl="2"/>
            <a:r>
              <a:rPr lang="en-US" b="1" dirty="0" smtClean="0">
                <a:solidFill>
                  <a:srgbClr val="000000"/>
                </a:solidFill>
              </a:rPr>
              <a:t>Time-dependent pressure fluctuations</a:t>
            </a:r>
          </a:p>
          <a:p>
            <a:pPr lvl="2"/>
            <a:r>
              <a:rPr lang="en-US" b="1" dirty="0" smtClean="0">
                <a:solidFill>
                  <a:srgbClr val="000000"/>
                </a:solidFill>
              </a:rPr>
              <a:t>Indoor VOCs detected in sub-slab samples (McHugh)</a:t>
            </a:r>
          </a:p>
          <a:p>
            <a:pPr lvl="1"/>
            <a:r>
              <a:rPr lang="en-US" b="1" dirty="0" smtClean="0">
                <a:solidFill>
                  <a:srgbClr val="000000"/>
                </a:solidFill>
              </a:rPr>
              <a:t>Indoor-Subsurface Pressure gradient (steady)</a:t>
            </a:r>
          </a:p>
          <a:p>
            <a:pPr lvl="2"/>
            <a:r>
              <a:rPr lang="en-US" b="1" dirty="0" smtClean="0">
                <a:solidFill>
                  <a:srgbClr val="000000"/>
                </a:solidFill>
              </a:rPr>
              <a:t>Mean flow volume balance (out = in)</a:t>
            </a:r>
          </a:p>
          <a:p>
            <a:pPr lvl="1"/>
            <a:r>
              <a:rPr lang="en-US" b="1" dirty="0" smtClean="0">
                <a:solidFill>
                  <a:srgbClr val="000000"/>
                </a:solidFill>
              </a:rPr>
              <a:t>Oxygen Diffusion through Concrete (Large Area)</a:t>
            </a:r>
          </a:p>
          <a:p>
            <a:pPr lvl="2"/>
            <a:r>
              <a:rPr lang="en-US" b="1" dirty="0" smtClean="0">
                <a:solidFill>
                  <a:srgbClr val="000000"/>
                </a:solidFill>
              </a:rPr>
              <a:t>Measured diffusion rates are not zero</a:t>
            </a:r>
          </a:p>
          <a:p>
            <a:pPr lvl="1"/>
            <a:endParaRPr lang="en-US" b="1" dirty="0">
              <a:solidFill>
                <a:srgbClr val="000000"/>
              </a:solidFill>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time-dependent pressure</a:t>
            </a:r>
            <a:endParaRPr lang="en-US" dirty="0"/>
          </a:p>
        </p:txBody>
      </p:sp>
      <p:sp>
        <p:nvSpPr>
          <p:cNvPr id="3" name="Text Placeholder 2"/>
          <p:cNvSpPr>
            <a:spLocks noGrp="1"/>
          </p:cNvSpPr>
          <p:nvPr>
            <p:ph type="body" sz="quarter" idx="10"/>
          </p:nvPr>
        </p:nvSpPr>
        <p:spPr>
          <a:xfrm>
            <a:off x="539552" y="980728"/>
            <a:ext cx="7772400" cy="432048"/>
          </a:xfrm>
        </p:spPr>
        <p:txBody>
          <a:bodyPr/>
          <a:lstStyle/>
          <a:p>
            <a:r>
              <a:rPr lang="en-US" b="1" dirty="0" smtClean="0">
                <a:solidFill>
                  <a:srgbClr val="000000"/>
                </a:solidFill>
              </a:rPr>
              <a:t>Back-and-forth: </a:t>
            </a:r>
          </a:p>
          <a:p>
            <a:pPr lvl="1"/>
            <a:r>
              <a:rPr lang="en-US" b="1" dirty="0" smtClean="0">
                <a:solidFill>
                  <a:srgbClr val="000000"/>
                </a:solidFill>
              </a:rPr>
              <a:t>air flow follows pressure gradient</a:t>
            </a:r>
            <a:endParaRPr lang="en-US" b="1" dirty="0">
              <a:solidFill>
                <a:srgbClr val="000000"/>
              </a:solidFill>
            </a:endParaRPr>
          </a:p>
        </p:txBody>
      </p:sp>
      <p:pic>
        <p:nvPicPr>
          <p:cNvPr id="4" name="Picture 2"/>
          <p:cNvPicPr>
            <a:picLocks noChangeAspect="1" noChangeArrowheads="1"/>
          </p:cNvPicPr>
          <p:nvPr/>
        </p:nvPicPr>
        <p:blipFill>
          <a:blip r:embed="rId2" cstate="print"/>
          <a:srcRect/>
          <a:stretch>
            <a:fillRect/>
          </a:stretch>
        </p:blipFill>
        <p:spPr bwMode="auto">
          <a:xfrm>
            <a:off x="827584" y="1916832"/>
            <a:ext cx="6480720" cy="2235118"/>
          </a:xfrm>
          <a:prstGeom prst="rect">
            <a:avLst/>
          </a:prstGeom>
          <a:noFill/>
          <a:ln w="9525">
            <a:noFill/>
            <a:miter lim="800000"/>
            <a:headEnd/>
            <a:tailEnd/>
          </a:ln>
          <a:effectLst/>
        </p:spPr>
      </p:pic>
      <p:sp>
        <p:nvSpPr>
          <p:cNvPr id="5" name="Text Placeholder 2"/>
          <p:cNvSpPr txBox="1">
            <a:spLocks/>
          </p:cNvSpPr>
          <p:nvPr/>
        </p:nvSpPr>
        <p:spPr bwMode="auto">
          <a:xfrm>
            <a:off x="611560" y="4437112"/>
            <a:ext cx="7772400" cy="144016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447675" marR="0" lvl="1"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warm days</a:t>
            </a:r>
            <a:r>
              <a:rPr kumimoji="0" lang="en-US" sz="2000" b="1" i="0" u="none" strike="noStrike" kern="1200" cap="none" spc="0" normalizeH="0" noProof="0" dirty="0" smtClean="0">
                <a:ln>
                  <a:noFill/>
                </a:ln>
                <a:solidFill>
                  <a:srgbClr val="000000"/>
                </a:solidFill>
                <a:effectLst/>
                <a:uLnTx/>
                <a:uFillTx/>
                <a:latin typeface="+mn-lt"/>
                <a:ea typeface="+mn-ea"/>
                <a:cs typeface="+mn-cs"/>
              </a:rPr>
              <a:t> and cold nights</a:t>
            </a:r>
            <a:endParaRPr kumimoji="0" lang="en-US" sz="2000" b="1" i="0" u="none" strike="noStrike" kern="1200" cap="none" spc="0" normalizeH="0" baseline="0" noProof="0" dirty="0" smtClean="0">
              <a:ln>
                <a:noFill/>
              </a:ln>
              <a:solidFill>
                <a:srgbClr val="000000"/>
              </a:solidFill>
              <a:effectLst/>
              <a:uLnTx/>
              <a:uFillTx/>
              <a:latin typeface="+mn-lt"/>
              <a:ea typeface="+mn-ea"/>
              <a:cs typeface="+mn-cs"/>
            </a:endParaRPr>
          </a:p>
          <a:p>
            <a:pPr marL="904875" lvl="2" indent="-180975" eaLnBrk="0" hangingPunct="0">
              <a:lnSpc>
                <a:spcPct val="120000"/>
              </a:lnSpc>
              <a:spcAft>
                <a:spcPts val="600"/>
              </a:spcAft>
              <a:buClr>
                <a:schemeClr val="tx1"/>
              </a:buClr>
              <a:buSzPct val="75000"/>
              <a:buFont typeface="Wingdings" pitchFamily="2" charset="2"/>
              <a:buChar char="n"/>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Induced:</a:t>
            </a:r>
            <a:r>
              <a:rPr kumimoji="0" lang="en-US" sz="2000" b="1" i="0" u="none" strike="noStrike" kern="1200" cap="none" spc="0" normalizeH="0" noProof="0" dirty="0" smtClean="0">
                <a:ln>
                  <a:noFill/>
                </a:ln>
                <a:solidFill>
                  <a:srgbClr val="000000"/>
                </a:solidFill>
                <a:effectLst/>
                <a:uLnTx/>
                <a:uFillTx/>
                <a:latin typeface="+mn-lt"/>
                <a:ea typeface="+mn-ea"/>
                <a:cs typeface="+mn-cs"/>
              </a:rPr>
              <a:t> </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Furnace cycling</a:t>
            </a:r>
          </a:p>
          <a:p>
            <a:pPr marL="904875" lvl="2" indent="-180975" eaLnBrk="0" hangingPunct="0">
              <a:lnSpc>
                <a:spcPct val="120000"/>
              </a:lnSpc>
              <a:spcAft>
                <a:spcPts val="600"/>
              </a:spcAft>
              <a:buClr>
                <a:schemeClr val="tx1"/>
              </a:buClr>
              <a:buSzPct val="75000"/>
              <a:buFont typeface="Wingdings" pitchFamily="2" charset="2"/>
              <a:buChar char="n"/>
            </a:pPr>
            <a:r>
              <a:rPr lang="en-US" sz="2000" b="1" dirty="0" smtClean="0">
                <a:solidFill>
                  <a:srgbClr val="000000"/>
                </a:solidFill>
                <a:latin typeface="+mn-lt"/>
                <a:cs typeface="+mn-cs"/>
              </a:rPr>
              <a:t>Direct: Temperature differences, wind</a:t>
            </a:r>
          </a:p>
          <a:p>
            <a:pPr marL="447675" lvl="1" indent="-180975" eaLnBrk="0" hangingPunct="0">
              <a:lnSpc>
                <a:spcPct val="120000"/>
              </a:lnSpc>
              <a:spcAft>
                <a:spcPts val="600"/>
              </a:spcAft>
              <a:buClr>
                <a:schemeClr val="tx1"/>
              </a:buClr>
              <a:buSzPct val="75000"/>
              <a:buFont typeface="Wingdings" pitchFamily="2" charset="2"/>
              <a:buChar char="n"/>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Varies with building &amp; season</a:t>
            </a:r>
          </a:p>
        </p:txBody>
      </p:sp>
      <p:pic>
        <p:nvPicPr>
          <p:cNvPr id="6" name="Picture 2"/>
          <p:cNvPicPr>
            <a:picLocks noChangeAspect="1" noChangeArrowheads="1"/>
          </p:cNvPicPr>
          <p:nvPr/>
        </p:nvPicPr>
        <p:blipFill>
          <a:blip r:embed="rId3" cstate="print"/>
          <a:srcRect/>
          <a:stretch>
            <a:fillRect/>
          </a:stretch>
        </p:blipFill>
        <p:spPr bwMode="auto">
          <a:xfrm>
            <a:off x="5724128" y="4437112"/>
            <a:ext cx="2974057" cy="1533298"/>
          </a:xfrm>
          <a:prstGeom prst="rect">
            <a:avLst/>
          </a:prstGeom>
          <a:noFill/>
          <a:ln w="9525">
            <a:noFill/>
            <a:miter lim="800000"/>
            <a:headEnd/>
            <a:tailEnd/>
          </a:ln>
          <a:effectLst/>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27584" y="5301208"/>
            <a:ext cx="6696744" cy="1152128"/>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Oxygen Blow Buildings</a:t>
            </a:r>
            <a:endParaRPr lang="en-US" dirty="0"/>
          </a:p>
        </p:txBody>
      </p:sp>
      <p:sp>
        <p:nvSpPr>
          <p:cNvPr id="5" name="Text Placeholder 2"/>
          <p:cNvSpPr>
            <a:spLocks noGrp="1"/>
          </p:cNvSpPr>
          <p:nvPr>
            <p:ph type="body" sz="quarter" idx="10"/>
          </p:nvPr>
        </p:nvSpPr>
        <p:spPr>
          <a:xfrm>
            <a:off x="683568" y="1196752"/>
            <a:ext cx="7772400" cy="2160240"/>
          </a:xfrm>
        </p:spPr>
        <p:txBody>
          <a:bodyPr/>
          <a:lstStyle/>
          <a:p>
            <a:pPr lvl="1"/>
            <a:r>
              <a:rPr lang="en-US" b="1" dirty="0" smtClean="0">
                <a:solidFill>
                  <a:srgbClr val="000000"/>
                </a:solidFill>
              </a:rPr>
              <a:t>Summary:</a:t>
            </a:r>
          </a:p>
          <a:p>
            <a:pPr lvl="1"/>
            <a:r>
              <a:rPr lang="en-US" b="1" dirty="0" smtClean="0">
                <a:solidFill>
                  <a:srgbClr val="000000"/>
                </a:solidFill>
              </a:rPr>
              <a:t>Even modest oxygen transport yields sufficient aerobic biodegradation in most cases</a:t>
            </a:r>
          </a:p>
          <a:p>
            <a:pPr lvl="1"/>
            <a:r>
              <a:rPr lang="en-US" b="1" dirty="0" smtClean="0">
                <a:solidFill>
                  <a:srgbClr val="000000"/>
                </a:solidFill>
              </a:rPr>
              <a:t>Oxygen demand (from high hydrocarbon source) can deplete oxygen below building foundations and capping layers.</a:t>
            </a:r>
          </a:p>
        </p:txBody>
      </p:sp>
      <p:sp>
        <p:nvSpPr>
          <p:cNvPr id="6" name="Text Placeholder 2"/>
          <p:cNvSpPr txBox="1">
            <a:spLocks/>
          </p:cNvSpPr>
          <p:nvPr/>
        </p:nvSpPr>
        <p:spPr bwMode="auto">
          <a:xfrm>
            <a:off x="683568" y="3429000"/>
            <a:ext cx="7772400" cy="151216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447675" marR="0" lvl="1"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r>
              <a:rPr kumimoji="0" lang="en-US" sz="2000" b="1" i="0" u="none" strike="noStrike" kern="1200" cap="none" spc="0" normalizeH="0" baseline="0" noProof="0" dirty="0" smtClean="0">
                <a:ln>
                  <a:noFill/>
                </a:ln>
                <a:solidFill>
                  <a:srgbClr val="C00000"/>
                </a:solidFill>
                <a:effectLst/>
                <a:uLnTx/>
                <a:uFillTx/>
                <a:latin typeface="+mn-lt"/>
                <a:ea typeface="+mn-ea"/>
                <a:cs typeface="+mn-cs"/>
              </a:rPr>
              <a:t>Very Large Buildings ? </a:t>
            </a:r>
          </a:p>
          <a:p>
            <a:pPr marL="895350" marR="0" lvl="2"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Refinery site:  Perth, Australia (Patterson and Davis, 2009)</a:t>
            </a:r>
          </a:p>
          <a:p>
            <a:pPr marL="895350" lvl="2" indent="-180975" eaLnBrk="0" hangingPunct="0">
              <a:lnSpc>
                <a:spcPct val="120000"/>
              </a:lnSpc>
              <a:spcAft>
                <a:spcPts val="600"/>
              </a:spcAft>
              <a:buClr>
                <a:schemeClr val="tx1"/>
              </a:buClr>
              <a:buSzPct val="75000"/>
              <a:buFont typeface="Wingdings" pitchFamily="2" charset="2"/>
              <a:buChar char="n"/>
            </a:pPr>
            <a:r>
              <a:rPr lang="en-US" sz="1600" b="1" dirty="0" smtClean="0">
                <a:solidFill>
                  <a:srgbClr val="C00000"/>
                </a:solidFill>
                <a:latin typeface="+mn-lt"/>
                <a:cs typeface="+mn-cs"/>
              </a:rPr>
              <a:t>Measured Depleted Oxygen below Building Center</a:t>
            </a:r>
          </a:p>
          <a:p>
            <a:pPr marL="895350" marR="0" lvl="2"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r>
              <a:rPr lang="en-US" sz="1600" b="1" dirty="0" smtClean="0">
                <a:solidFill>
                  <a:srgbClr val="C00000"/>
                </a:solidFill>
                <a:latin typeface="+mn-lt"/>
                <a:cs typeface="+mn-cs"/>
              </a:rPr>
              <a:t>35 to 40 g/m</a:t>
            </a:r>
            <a:r>
              <a:rPr lang="en-US" sz="1600" b="1" baseline="30000" dirty="0" smtClean="0">
                <a:solidFill>
                  <a:srgbClr val="C00000"/>
                </a:solidFill>
                <a:latin typeface="+mn-lt"/>
                <a:cs typeface="+mn-cs"/>
              </a:rPr>
              <a:t>3</a:t>
            </a:r>
            <a:r>
              <a:rPr lang="en-US" sz="1600" b="1" dirty="0" smtClean="0">
                <a:solidFill>
                  <a:srgbClr val="C00000"/>
                </a:solidFill>
                <a:latin typeface="+mn-lt"/>
                <a:cs typeface="+mn-cs"/>
              </a:rPr>
              <a:t> hydrocarbon vapor above LNAPL at 10 feet depth</a:t>
            </a:r>
          </a:p>
          <a:p>
            <a:pPr marL="447675" marR="0" lvl="1" indent="-180975" algn="l" defTabSz="914400" rtl="0" eaLnBrk="0" fontAlgn="base" latinLnBrk="0" hangingPunct="0">
              <a:lnSpc>
                <a:spcPct val="120000"/>
              </a:lnSpc>
              <a:spcBef>
                <a:spcPct val="0"/>
              </a:spcBef>
              <a:spcAft>
                <a:spcPts val="600"/>
              </a:spcAft>
              <a:buClr>
                <a:schemeClr val="tx1"/>
              </a:buClr>
              <a:buSzPct val="75000"/>
              <a:buFont typeface="Wingdings" pitchFamily="2" charset="2"/>
              <a:buChar char="n"/>
              <a:tabLst/>
              <a:defRPr/>
            </a:pPr>
            <a:endParaRPr kumimoji="0" lang="en-US" sz="20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Rounded Rectangle 6"/>
          <p:cNvSpPr/>
          <p:nvPr/>
        </p:nvSpPr>
        <p:spPr>
          <a:xfrm>
            <a:off x="755576" y="3356992"/>
            <a:ext cx="6768752" cy="17281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1600" y="5416768"/>
            <a:ext cx="6264696" cy="892552"/>
          </a:xfrm>
          <a:prstGeom prst="rect">
            <a:avLst/>
          </a:prstGeom>
        </p:spPr>
        <p:txBody>
          <a:bodyPr wrap="square">
            <a:spAutoFit/>
          </a:bodyPr>
          <a:lstStyle/>
          <a:p>
            <a:pPr lvl="1"/>
            <a:r>
              <a:rPr lang="en-US" b="1" dirty="0" smtClean="0">
                <a:solidFill>
                  <a:srgbClr val="C00000"/>
                </a:solidFill>
              </a:rPr>
              <a:t>Two key factors – both needed:</a:t>
            </a:r>
          </a:p>
          <a:p>
            <a:pPr marL="1057275" lvl="2" indent="-342900">
              <a:buFont typeface="+mj-lt"/>
              <a:buAutoNum type="arabicPeriod"/>
            </a:pPr>
            <a:r>
              <a:rPr lang="en-US" sz="1600" b="1" dirty="0" smtClean="0">
                <a:solidFill>
                  <a:srgbClr val="000000"/>
                </a:solidFill>
              </a:rPr>
              <a:t>Limited oxygen transport below the foundation &amp;</a:t>
            </a:r>
          </a:p>
          <a:p>
            <a:pPr marL="1057275" lvl="2" indent="-342900">
              <a:buFont typeface="+mj-lt"/>
              <a:buAutoNum type="arabicPeriod"/>
            </a:pPr>
            <a:r>
              <a:rPr lang="en-US" sz="1600" b="1" dirty="0" smtClean="0">
                <a:solidFill>
                  <a:srgbClr val="000000"/>
                </a:solidFill>
              </a:rPr>
              <a:t>High oxygen demand</a:t>
            </a:r>
            <a:endParaRPr lang="en-US" b="1" dirty="0">
              <a:solidFill>
                <a:srgbClr val="000000"/>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BioVapor</a:t>
            </a:r>
            <a:r>
              <a:rPr lang="en-US" dirty="0" smtClean="0"/>
              <a:t>: Intended Application</a:t>
            </a:r>
            <a:endParaRPr lang="en-US" dirty="0"/>
          </a:p>
        </p:txBody>
      </p:sp>
      <p:sp>
        <p:nvSpPr>
          <p:cNvPr id="3" name="Text Placeholder 2"/>
          <p:cNvSpPr>
            <a:spLocks noGrp="1"/>
          </p:cNvSpPr>
          <p:nvPr>
            <p:ph type="body" sz="quarter" idx="10"/>
          </p:nvPr>
        </p:nvSpPr>
        <p:spPr>
          <a:xfrm>
            <a:off x="1475656" y="1196752"/>
            <a:ext cx="5467325" cy="5071350"/>
          </a:xfrm>
        </p:spPr>
        <p:txBody>
          <a:bodyPr/>
          <a:lstStyle/>
          <a:p>
            <a:r>
              <a:rPr lang="en-US" b="1" dirty="0" smtClean="0">
                <a:solidFill>
                  <a:srgbClr val="000000"/>
                </a:solidFill>
              </a:rPr>
              <a:t>Improved understanding of Petroleum Vapor Intrusion</a:t>
            </a:r>
          </a:p>
          <a:p>
            <a:r>
              <a:rPr lang="en-US" b="1" dirty="0" smtClean="0">
                <a:solidFill>
                  <a:srgbClr val="000000"/>
                </a:solidFill>
              </a:rPr>
              <a:t>Calculate oxygen concentration / flux required to support aerobic biodegradation</a:t>
            </a:r>
          </a:p>
          <a:p>
            <a:r>
              <a:rPr lang="en-US" b="1" dirty="0" smtClean="0">
                <a:solidFill>
                  <a:srgbClr val="000000"/>
                </a:solidFill>
              </a:rPr>
              <a:t>Identify important model input parameters and output variables – and their sensitivity</a:t>
            </a:r>
          </a:p>
          <a:p>
            <a:r>
              <a:rPr lang="en-US" b="1" dirty="0" smtClean="0">
                <a:solidFill>
                  <a:srgbClr val="000000"/>
                </a:solidFill>
              </a:rPr>
              <a:t>Available, free</a:t>
            </a:r>
          </a:p>
          <a:p>
            <a:endParaRPr lang="en-US" b="1" dirty="0" smtClean="0">
              <a:solidFill>
                <a:srgbClr val="000000"/>
              </a:solidFill>
            </a:endParaRPr>
          </a:p>
          <a:p>
            <a:r>
              <a:rPr lang="en-US" b="1" dirty="0" smtClean="0">
                <a:solidFill>
                  <a:srgbClr val="000000"/>
                </a:solidFill>
              </a:rPr>
              <a:t>Predict hydrocarbon concentrations in indoor air within a factor of 10</a:t>
            </a:r>
          </a:p>
          <a:p>
            <a:pPr lvl="1"/>
            <a:r>
              <a:rPr lang="en-US" b="1" dirty="0" smtClean="0">
                <a:solidFill>
                  <a:srgbClr val="000000"/>
                </a:solidFill>
              </a:rPr>
              <a:t>Site complexity</a:t>
            </a:r>
          </a:p>
          <a:p>
            <a:pPr lvl="1"/>
            <a:r>
              <a:rPr lang="en-US" b="1" dirty="0" smtClean="0">
                <a:solidFill>
                  <a:srgbClr val="000000"/>
                </a:solidFill>
              </a:rPr>
              <a:t>Temporal variability</a:t>
            </a:r>
          </a:p>
          <a:p>
            <a:pPr lvl="1"/>
            <a:r>
              <a:rPr lang="en-US" b="1" dirty="0" smtClean="0">
                <a:solidFill>
                  <a:srgbClr val="000000"/>
                </a:solidFill>
              </a:rPr>
              <a:t>Indoor background</a:t>
            </a:r>
            <a:endParaRPr lang="en-US" b="1" dirty="0">
              <a:solidFill>
                <a:srgbClr val="000000"/>
              </a:solidFill>
            </a:endParaRPr>
          </a:p>
        </p:txBody>
      </p:sp>
      <p:sp>
        <p:nvSpPr>
          <p:cNvPr id="4" name="Rounded Rectangle 3"/>
          <p:cNvSpPr/>
          <p:nvPr/>
        </p:nvSpPr>
        <p:spPr>
          <a:xfrm>
            <a:off x="467544" y="1196752"/>
            <a:ext cx="792088" cy="2592288"/>
          </a:xfrm>
          <a:prstGeom prst="roundRect">
            <a:avLst/>
          </a:prstGeom>
          <a:noFill/>
          <a:ln w="381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000000"/>
                </a:solidFill>
              </a:rPr>
              <a:t>yes</a:t>
            </a:r>
            <a:endParaRPr lang="en-US" sz="2800" b="1" i="1" dirty="0">
              <a:solidFill>
                <a:srgbClr val="000000"/>
              </a:solidFill>
            </a:endParaRPr>
          </a:p>
        </p:txBody>
      </p:sp>
      <p:sp>
        <p:nvSpPr>
          <p:cNvPr id="6" name="Rounded Rectangle 5"/>
          <p:cNvSpPr/>
          <p:nvPr/>
        </p:nvSpPr>
        <p:spPr>
          <a:xfrm>
            <a:off x="467544" y="4581128"/>
            <a:ext cx="792088" cy="1944216"/>
          </a:xfrm>
          <a:prstGeom prst="roundRect">
            <a:avLst/>
          </a:prstGeom>
          <a:noFill/>
          <a:ln w="38100" cmpd="thickThi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rgbClr val="000000"/>
                </a:solidFill>
              </a:rPr>
              <a:t>no</a:t>
            </a:r>
            <a:endParaRPr lang="en-US" sz="2800" b="1" i="1" dirty="0">
              <a:solidFill>
                <a:srgbClr val="000000"/>
              </a:solidFill>
            </a:endParaRPr>
          </a:p>
        </p:txBody>
      </p:sp>
      <p:pic>
        <p:nvPicPr>
          <p:cNvPr id="7" name="Picture 136" descr="check-mark"/>
          <p:cNvPicPr>
            <a:picLocks noChangeAspect="1" noChangeArrowheads="1"/>
          </p:cNvPicPr>
          <p:nvPr/>
        </p:nvPicPr>
        <p:blipFill>
          <a:blip r:embed="rId2" cstate="print"/>
          <a:srcRect/>
          <a:stretch>
            <a:fillRect/>
          </a:stretch>
        </p:blipFill>
        <p:spPr bwMode="auto">
          <a:xfrm>
            <a:off x="7308304" y="1196752"/>
            <a:ext cx="644525" cy="474662"/>
          </a:xfrm>
          <a:prstGeom prst="rect">
            <a:avLst/>
          </a:prstGeom>
          <a:noFill/>
          <a:ln w="9525">
            <a:noFill/>
            <a:miter lim="800000"/>
            <a:headEnd/>
            <a:tailEnd/>
          </a:ln>
        </p:spPr>
      </p:pic>
      <p:pic>
        <p:nvPicPr>
          <p:cNvPr id="8" name="Picture 136" descr="check-mark"/>
          <p:cNvPicPr>
            <a:picLocks noChangeAspect="1" noChangeArrowheads="1"/>
          </p:cNvPicPr>
          <p:nvPr/>
        </p:nvPicPr>
        <p:blipFill>
          <a:blip r:embed="rId2" cstate="print"/>
          <a:srcRect/>
          <a:stretch>
            <a:fillRect/>
          </a:stretch>
        </p:blipFill>
        <p:spPr bwMode="auto">
          <a:xfrm>
            <a:off x="7308304" y="2058988"/>
            <a:ext cx="644525" cy="474662"/>
          </a:xfrm>
          <a:prstGeom prst="rect">
            <a:avLst/>
          </a:prstGeom>
          <a:noFill/>
          <a:ln w="9525">
            <a:noFill/>
            <a:miter lim="800000"/>
            <a:headEnd/>
            <a:tailEnd/>
          </a:ln>
        </p:spPr>
      </p:pic>
      <p:pic>
        <p:nvPicPr>
          <p:cNvPr id="9" name="Picture 136" descr="check-mark"/>
          <p:cNvPicPr>
            <a:picLocks noChangeAspect="1" noChangeArrowheads="1"/>
          </p:cNvPicPr>
          <p:nvPr/>
        </p:nvPicPr>
        <p:blipFill>
          <a:blip r:embed="rId2" cstate="print"/>
          <a:srcRect/>
          <a:stretch>
            <a:fillRect/>
          </a:stretch>
        </p:blipFill>
        <p:spPr bwMode="auto">
          <a:xfrm>
            <a:off x="7308304" y="2852936"/>
            <a:ext cx="644525" cy="474662"/>
          </a:xfrm>
          <a:prstGeom prst="rect">
            <a:avLst/>
          </a:prstGeom>
          <a:noFill/>
          <a:ln w="9525">
            <a:noFill/>
            <a:miter lim="800000"/>
            <a:headEnd/>
            <a:tailEnd/>
          </a:ln>
        </p:spPr>
      </p:pic>
      <p:pic>
        <p:nvPicPr>
          <p:cNvPr id="10" name="Picture 134" descr="CheckMarkX"/>
          <p:cNvPicPr>
            <a:picLocks noChangeAspect="1" noChangeArrowheads="1"/>
          </p:cNvPicPr>
          <p:nvPr/>
        </p:nvPicPr>
        <p:blipFill>
          <a:blip r:embed="rId3" cstate="print"/>
          <a:srcRect/>
          <a:stretch>
            <a:fillRect/>
          </a:stretch>
        </p:blipFill>
        <p:spPr bwMode="auto">
          <a:xfrm>
            <a:off x="7380312" y="4797152"/>
            <a:ext cx="681038" cy="754062"/>
          </a:xfrm>
          <a:prstGeom prst="rect">
            <a:avLst/>
          </a:prstGeom>
          <a:noFill/>
          <a:ln w="9525">
            <a:solidFill>
              <a:schemeClr val="tx1"/>
            </a:solidFill>
            <a:miter lim="800000"/>
            <a:headEnd/>
            <a:tailEnd/>
          </a:ln>
        </p:spPr>
      </p:pic>
      <p:pic>
        <p:nvPicPr>
          <p:cNvPr id="11" name="Picture 136" descr="check-mark"/>
          <p:cNvPicPr>
            <a:picLocks noChangeAspect="1" noChangeArrowheads="1"/>
          </p:cNvPicPr>
          <p:nvPr/>
        </p:nvPicPr>
        <p:blipFill>
          <a:blip r:embed="rId2" cstate="print"/>
          <a:srcRect/>
          <a:stretch>
            <a:fillRect/>
          </a:stretch>
        </p:blipFill>
        <p:spPr bwMode="auto">
          <a:xfrm>
            <a:off x="7308304" y="3573016"/>
            <a:ext cx="644525" cy="474662"/>
          </a:xfrm>
          <a:prstGeom prst="rect">
            <a:avLst/>
          </a:prstGeom>
          <a:noFill/>
          <a:ln w="9525">
            <a:noFill/>
            <a:miter lim="800000"/>
            <a:headEnd/>
            <a:tailEnd/>
          </a:ln>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Introduction Overview</a:t>
            </a:r>
            <a:endParaRPr lang="en-US" dirty="0"/>
          </a:p>
        </p:txBody>
      </p:sp>
      <p:sp>
        <p:nvSpPr>
          <p:cNvPr id="3" name="Text Placeholder 2"/>
          <p:cNvSpPr>
            <a:spLocks noGrp="1"/>
          </p:cNvSpPr>
          <p:nvPr>
            <p:ph type="body" sz="quarter" idx="10"/>
          </p:nvPr>
        </p:nvSpPr>
        <p:spPr>
          <a:xfrm>
            <a:off x="539552" y="2348880"/>
            <a:ext cx="7772400" cy="3414744"/>
          </a:xfrm>
        </p:spPr>
        <p:txBody>
          <a:bodyPr/>
          <a:lstStyle/>
          <a:p>
            <a:r>
              <a:rPr lang="en-US" b="1" dirty="0" smtClean="0">
                <a:solidFill>
                  <a:srgbClr val="000000"/>
                </a:solidFill>
              </a:rPr>
              <a:t>Occur very infrequently</a:t>
            </a:r>
          </a:p>
          <a:p>
            <a:endParaRPr lang="en-US" b="1" dirty="0" smtClean="0">
              <a:solidFill>
                <a:srgbClr val="000000"/>
              </a:solidFill>
            </a:endParaRPr>
          </a:p>
          <a:p>
            <a:r>
              <a:rPr lang="en-US" b="1" dirty="0" smtClean="0">
                <a:solidFill>
                  <a:srgbClr val="000000"/>
                </a:solidFill>
              </a:rPr>
              <a:t>Occur (sometimes) with:</a:t>
            </a:r>
          </a:p>
          <a:p>
            <a:pPr lvl="1"/>
            <a:r>
              <a:rPr lang="en-US" b="1" dirty="0" smtClean="0">
                <a:solidFill>
                  <a:srgbClr val="000000"/>
                </a:solidFill>
              </a:rPr>
              <a:t>Very large releases of petroleum to the subsurface</a:t>
            </a:r>
          </a:p>
          <a:p>
            <a:pPr lvl="1"/>
            <a:r>
              <a:rPr lang="en-US" b="1" dirty="0" smtClean="0">
                <a:solidFill>
                  <a:srgbClr val="000000"/>
                </a:solidFill>
              </a:rPr>
              <a:t>Petroleum LNAPL very close, in contact with, or inside a basement or utility connected to an enclosure</a:t>
            </a:r>
            <a:endParaRPr lang="en-US" b="1" dirty="0">
              <a:solidFill>
                <a:srgbClr val="000000"/>
              </a:solidFill>
            </a:endParaRPr>
          </a:p>
        </p:txBody>
      </p:sp>
      <p:sp>
        <p:nvSpPr>
          <p:cNvPr id="6" name="Title 1"/>
          <p:cNvSpPr txBox="1">
            <a:spLocks/>
          </p:cNvSpPr>
          <p:nvPr/>
        </p:nvSpPr>
        <p:spPr bwMode="auto">
          <a:xfrm>
            <a:off x="1043608" y="908720"/>
            <a:ext cx="6476264"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eaLnBrk="0" hangingPunct="0"/>
            <a:r>
              <a:rPr lang="en-US" sz="2400" b="1" i="1" dirty="0" smtClean="0">
                <a:solidFill>
                  <a:schemeClr val="accent2"/>
                </a:solidFill>
                <a:latin typeface="+mj-lt"/>
                <a:ea typeface="+mj-ea"/>
                <a:cs typeface="+mj-cs"/>
              </a:rPr>
              <a:t>Subsurface source to indoor air vapor  intrusion</a:t>
            </a:r>
          </a:p>
        </p:txBody>
      </p:sp>
      <p:sp>
        <p:nvSpPr>
          <p:cNvPr id="5" name="Rectangle 4"/>
          <p:cNvSpPr/>
          <p:nvPr/>
        </p:nvSpPr>
        <p:spPr>
          <a:xfrm>
            <a:off x="971600" y="1412776"/>
            <a:ext cx="4237057" cy="461665"/>
          </a:xfrm>
          <a:prstGeom prst="rect">
            <a:avLst/>
          </a:prstGeom>
        </p:spPr>
        <p:txBody>
          <a:bodyPr wrap="none">
            <a:spAutoFit/>
          </a:bodyPr>
          <a:lstStyle/>
          <a:p>
            <a:r>
              <a:rPr lang="en-US" sz="2400" b="1" dirty="0" smtClean="0">
                <a:solidFill>
                  <a:srgbClr val="C00000"/>
                </a:solidFill>
              </a:rPr>
              <a:t>Actual Issues: Petroleum VI</a:t>
            </a:r>
            <a:endParaRPr lang="en-US" sz="2400" b="1" dirty="0">
              <a:solidFill>
                <a:srgbClr val="C00000"/>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Use Comparison</a:t>
            </a:r>
            <a:endParaRPr lang="en-US" dirty="0"/>
          </a:p>
        </p:txBody>
      </p:sp>
      <p:sp>
        <p:nvSpPr>
          <p:cNvPr id="3" name="Text Placeholder 2"/>
          <p:cNvSpPr>
            <a:spLocks noGrp="1"/>
          </p:cNvSpPr>
          <p:nvPr>
            <p:ph type="body" sz="quarter" idx="10"/>
          </p:nvPr>
        </p:nvSpPr>
        <p:spPr>
          <a:xfrm>
            <a:off x="467544" y="1321023"/>
            <a:ext cx="7772400" cy="5071350"/>
          </a:xfrm>
        </p:spPr>
        <p:txBody>
          <a:bodyPr/>
          <a:lstStyle/>
          <a:p>
            <a:r>
              <a:rPr lang="en-US" b="1" dirty="0" smtClean="0">
                <a:solidFill>
                  <a:srgbClr val="000000"/>
                </a:solidFill>
                <a:latin typeface="Arial" pitchFamily="34" charset="0"/>
                <a:cs typeface="Arial" pitchFamily="34" charset="0"/>
              </a:rPr>
              <a:t>Complex</a:t>
            </a:r>
            <a:r>
              <a:rPr lang="en-US" dirty="0" smtClean="0">
                <a:solidFill>
                  <a:srgbClr val="000000"/>
                </a:solidFill>
                <a:latin typeface="Arial" pitchFamily="34" charset="0"/>
                <a:cs typeface="Arial" pitchFamily="34" charset="0"/>
              </a:rPr>
              <a:t>: numerical, multi-dimensions, time-dependent</a:t>
            </a:r>
          </a:p>
          <a:p>
            <a:pPr lvl="1"/>
            <a:r>
              <a:rPr lang="en-US" dirty="0" smtClean="0">
                <a:solidFill>
                  <a:srgbClr val="000000"/>
                </a:solidFill>
                <a:latin typeface="Arial" pitchFamily="34" charset="0"/>
                <a:cs typeface="Arial" pitchFamily="34" charset="0"/>
              </a:rPr>
              <a:t>intensive computation, potentially few users</a:t>
            </a:r>
          </a:p>
          <a:p>
            <a:pPr lvl="1"/>
            <a:r>
              <a:rPr lang="en-US" dirty="0" smtClean="0">
                <a:solidFill>
                  <a:srgbClr val="000000"/>
                </a:solidFill>
                <a:latin typeface="Arial" pitchFamily="34" charset="0"/>
                <a:cs typeface="Arial" pitchFamily="34" charset="0"/>
              </a:rPr>
              <a:t>Explore building / foundation interaction details</a:t>
            </a:r>
          </a:p>
          <a:p>
            <a:pPr lvl="1"/>
            <a:r>
              <a:rPr lang="en-US" dirty="0" smtClean="0">
                <a:solidFill>
                  <a:srgbClr val="000000"/>
                </a:solidFill>
                <a:latin typeface="Arial" pitchFamily="34" charset="0"/>
                <a:cs typeface="Arial" pitchFamily="34" charset="0"/>
              </a:rPr>
              <a:t>Lateral building / foundation to source separation</a:t>
            </a:r>
          </a:p>
          <a:p>
            <a:pPr lvl="1"/>
            <a:r>
              <a:rPr lang="en-US" dirty="0" smtClean="0">
                <a:solidFill>
                  <a:srgbClr val="000000"/>
                </a:solidFill>
                <a:latin typeface="Arial" pitchFamily="34" charset="0"/>
                <a:cs typeface="Arial" pitchFamily="34" charset="0"/>
              </a:rPr>
              <a:t>Can be ‘stiff’ (numerically unstable)</a:t>
            </a:r>
          </a:p>
          <a:p>
            <a:r>
              <a:rPr lang="en-US" b="1" dirty="0" smtClean="0">
                <a:solidFill>
                  <a:srgbClr val="000000"/>
                </a:solidFill>
                <a:latin typeface="Arial" pitchFamily="34" charset="0"/>
                <a:cs typeface="Arial" pitchFamily="34" charset="0"/>
              </a:rPr>
              <a:t>Simple</a:t>
            </a:r>
            <a:r>
              <a:rPr lang="en-US" dirty="0" smtClean="0">
                <a:solidFill>
                  <a:srgbClr val="000000"/>
                </a:solidFill>
                <a:latin typeface="Arial" pitchFamily="34" charset="0"/>
                <a:cs typeface="Arial" pitchFamily="34" charset="0"/>
              </a:rPr>
              <a:t>: analytical, semi-analytical, one-dimension</a:t>
            </a:r>
          </a:p>
          <a:p>
            <a:pPr lvl="1"/>
            <a:r>
              <a:rPr lang="en-US" dirty="0" smtClean="0">
                <a:solidFill>
                  <a:srgbClr val="000000"/>
                </a:solidFill>
                <a:latin typeface="Arial" pitchFamily="34" charset="0"/>
                <a:cs typeface="Arial" pitchFamily="34" charset="0"/>
              </a:rPr>
              <a:t>Very fast calculations</a:t>
            </a:r>
          </a:p>
          <a:p>
            <a:pPr lvl="1"/>
            <a:r>
              <a:rPr lang="en-US" dirty="0" smtClean="0">
                <a:solidFill>
                  <a:srgbClr val="000000"/>
                </a:solidFill>
                <a:latin typeface="Arial" pitchFamily="34" charset="0"/>
                <a:cs typeface="Arial" pitchFamily="34" charset="0"/>
              </a:rPr>
              <a:t>Multiple chemicals, oxygen sinks, no problem</a:t>
            </a:r>
          </a:p>
          <a:p>
            <a:pPr lvl="1"/>
            <a:r>
              <a:rPr lang="en-US" dirty="0" smtClean="0">
                <a:solidFill>
                  <a:srgbClr val="000000"/>
                </a:solidFill>
                <a:latin typeface="Arial" pitchFamily="34" charset="0"/>
                <a:cs typeface="Arial" pitchFamily="34" charset="0"/>
              </a:rPr>
              <a:t>Sensitivity estimates are realistically possible</a:t>
            </a:r>
          </a:p>
          <a:p>
            <a:pPr lvl="1"/>
            <a:r>
              <a:rPr lang="en-US" dirty="0" smtClean="0">
                <a:solidFill>
                  <a:srgbClr val="000000"/>
                </a:solidFill>
                <a:latin typeface="Arial" pitchFamily="34" charset="0"/>
                <a:cs typeface="Arial" pitchFamily="34" charset="0"/>
              </a:rPr>
              <a:t>Insight into trends, sensitivity, key parameters</a:t>
            </a:r>
          </a:p>
          <a:p>
            <a:pPr lvl="1"/>
            <a:r>
              <a:rPr lang="en-US" dirty="0" smtClean="0">
                <a:solidFill>
                  <a:srgbClr val="000000"/>
                </a:solidFill>
                <a:latin typeface="Arial" pitchFamily="34" charset="0"/>
                <a:cs typeface="Arial" pitchFamily="34" charset="0"/>
              </a:rPr>
              <a:t>Easily coded and run</a:t>
            </a:r>
          </a:p>
          <a:p>
            <a:endParaRPr lang="en-US" dirty="0">
              <a:solidFill>
                <a:srgbClr val="000000"/>
              </a:solidFill>
              <a:latin typeface="Arial" pitchFamily="34" charset="0"/>
              <a:cs typeface="Arial" pitchFamily="34" charset="0"/>
            </a:endParaRPr>
          </a:p>
        </p:txBody>
      </p:sp>
      <p:sp>
        <p:nvSpPr>
          <p:cNvPr id="4" name="Rectangle 3"/>
          <p:cNvSpPr/>
          <p:nvPr/>
        </p:nvSpPr>
        <p:spPr>
          <a:xfrm>
            <a:off x="755576" y="6289575"/>
            <a:ext cx="7056784" cy="307777"/>
          </a:xfrm>
          <a:prstGeom prst="rect">
            <a:avLst/>
          </a:prstGeom>
        </p:spPr>
        <p:txBody>
          <a:bodyPr wrap="square">
            <a:spAutoFit/>
          </a:bodyPr>
          <a:lstStyle/>
          <a:p>
            <a:pPr lvl="2">
              <a:buNone/>
            </a:pPr>
            <a:r>
              <a:rPr lang="en-US" sz="1400" dirty="0" smtClean="0">
                <a:solidFill>
                  <a:srgbClr val="000000"/>
                </a:solidFill>
              </a:rPr>
              <a:t>Yao and </a:t>
            </a:r>
            <a:r>
              <a:rPr lang="en-US" sz="1400" dirty="0" err="1" smtClean="0">
                <a:solidFill>
                  <a:srgbClr val="000000"/>
                </a:solidFill>
              </a:rPr>
              <a:t>Suuberg</a:t>
            </a:r>
            <a:r>
              <a:rPr lang="en-US" sz="1400" dirty="0" smtClean="0">
                <a:solidFill>
                  <a:srgbClr val="000000"/>
                </a:solidFill>
              </a:rPr>
              <a:t>, 2013:  A Review of Vapor Intrusion Models, ES&amp;T</a:t>
            </a:r>
          </a:p>
        </p:txBody>
      </p:sp>
      <p:sp>
        <p:nvSpPr>
          <p:cNvPr id="5" name="Rectangle 4"/>
          <p:cNvSpPr/>
          <p:nvPr/>
        </p:nvSpPr>
        <p:spPr>
          <a:xfrm>
            <a:off x="755576" y="836712"/>
            <a:ext cx="7416824" cy="400110"/>
          </a:xfrm>
          <a:prstGeom prst="rect">
            <a:avLst/>
          </a:prstGeom>
        </p:spPr>
        <p:txBody>
          <a:bodyPr wrap="square">
            <a:spAutoFit/>
          </a:bodyPr>
          <a:lstStyle/>
          <a:p>
            <a:r>
              <a:rPr lang="en-US" sz="2000" b="1" i="1" dirty="0" smtClean="0">
                <a:solidFill>
                  <a:srgbClr val="C00000"/>
                </a:solidFill>
              </a:rPr>
              <a:t>Many models are available … tradeoffs</a:t>
            </a:r>
            <a:endParaRPr lang="en-US" sz="2000" b="1" i="1" dirty="0">
              <a:solidFill>
                <a:srgbClr val="C00000"/>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a:t>
            </a:r>
            <a:r>
              <a:rPr lang="en-US" dirty="0" err="1" smtClean="0"/>
              <a:t>BioVapor</a:t>
            </a:r>
            <a:r>
              <a:rPr lang="en-US" dirty="0" smtClean="0"/>
              <a:t>: Use</a:t>
            </a:r>
            <a:endParaRPr lang="en-US" dirty="0"/>
          </a:p>
        </p:txBody>
      </p:sp>
      <p:sp>
        <p:nvSpPr>
          <p:cNvPr id="3" name="Text Placeholder 2"/>
          <p:cNvSpPr>
            <a:spLocks noGrp="1"/>
          </p:cNvSpPr>
          <p:nvPr>
            <p:ph type="body" sz="quarter" idx="10"/>
          </p:nvPr>
        </p:nvSpPr>
        <p:spPr>
          <a:xfrm>
            <a:off x="539552" y="836712"/>
            <a:ext cx="7772400" cy="4536504"/>
          </a:xfrm>
        </p:spPr>
        <p:txBody>
          <a:bodyPr/>
          <a:lstStyle/>
          <a:p>
            <a:r>
              <a:rPr lang="en-US" b="1" dirty="0" smtClean="0">
                <a:solidFill>
                  <a:srgbClr val="000000"/>
                </a:solidFill>
              </a:rPr>
              <a:t>Structure</a:t>
            </a:r>
          </a:p>
          <a:p>
            <a:pPr lvl="1"/>
            <a:r>
              <a:rPr lang="en-US" b="1" dirty="0" smtClean="0">
                <a:solidFill>
                  <a:srgbClr val="000000"/>
                </a:solidFill>
              </a:rPr>
              <a:t>Menu-driven</a:t>
            </a:r>
          </a:p>
          <a:p>
            <a:pPr lvl="1"/>
            <a:r>
              <a:rPr lang="en-US" b="1" dirty="0" smtClean="0">
                <a:solidFill>
                  <a:srgbClr val="000000"/>
                </a:solidFill>
              </a:rPr>
              <a:t>Microsoft Excel™ spreadsheet</a:t>
            </a:r>
          </a:p>
          <a:p>
            <a:pPr lvl="2"/>
            <a:r>
              <a:rPr lang="en-US" b="1" dirty="0" smtClean="0">
                <a:solidFill>
                  <a:srgbClr val="000000"/>
                </a:solidFill>
              </a:rPr>
              <a:t>Open, unlocked, reference guidance</a:t>
            </a:r>
          </a:p>
          <a:p>
            <a:r>
              <a:rPr lang="en-US" b="1" dirty="0" smtClean="0">
                <a:solidFill>
                  <a:srgbClr val="000000"/>
                </a:solidFill>
              </a:rPr>
              <a:t>Input:</a:t>
            </a:r>
          </a:p>
          <a:p>
            <a:pPr lvl="1"/>
            <a:r>
              <a:rPr lang="en-US" b="1" dirty="0" smtClean="0">
                <a:solidFill>
                  <a:srgbClr val="000000"/>
                </a:solidFill>
              </a:rPr>
              <a:t>Same or similar parameters as Johnson &amp; </a:t>
            </a:r>
            <a:r>
              <a:rPr lang="en-US" b="1" dirty="0" err="1" smtClean="0">
                <a:solidFill>
                  <a:srgbClr val="000000"/>
                </a:solidFill>
              </a:rPr>
              <a:t>Ettinger</a:t>
            </a:r>
            <a:r>
              <a:rPr lang="en-US" b="1" dirty="0" smtClean="0">
                <a:solidFill>
                  <a:srgbClr val="000000"/>
                </a:solidFill>
              </a:rPr>
              <a:t> model</a:t>
            </a:r>
          </a:p>
          <a:p>
            <a:pPr lvl="2"/>
            <a:r>
              <a:rPr lang="en-US" b="1" dirty="0" smtClean="0">
                <a:solidFill>
                  <a:srgbClr val="000000"/>
                </a:solidFill>
              </a:rPr>
              <a:t>Similar conceptual model &amp; caveats on model applicability and use.</a:t>
            </a:r>
          </a:p>
          <a:p>
            <a:pPr lvl="2"/>
            <a:r>
              <a:rPr lang="en-US" b="1" dirty="0" smtClean="0">
                <a:solidFill>
                  <a:srgbClr val="000000"/>
                </a:solidFill>
              </a:rPr>
              <a:t>Includes ‘oxygen-limited aerobic biodegradation’ (DeVaull, ES&amp;T 2007)</a:t>
            </a:r>
          </a:p>
          <a:p>
            <a:pPr lvl="1"/>
            <a:r>
              <a:rPr lang="en-US" b="1" dirty="0" smtClean="0">
                <a:solidFill>
                  <a:srgbClr val="000000"/>
                </a:solidFill>
              </a:rPr>
              <a:t>Additional Parameters and Information</a:t>
            </a:r>
          </a:p>
          <a:p>
            <a:pPr lvl="2"/>
            <a:r>
              <a:rPr lang="en-US" b="1" dirty="0" smtClean="0">
                <a:solidFill>
                  <a:srgbClr val="000000"/>
                </a:solidFill>
              </a:rPr>
              <a:t>Either can be readily estimated, or</a:t>
            </a:r>
          </a:p>
          <a:p>
            <a:pPr lvl="2"/>
            <a:r>
              <a:rPr lang="en-US" b="1" dirty="0" smtClean="0">
                <a:solidFill>
                  <a:srgbClr val="000000"/>
                </a:solidFill>
              </a:rPr>
              <a:t>Included in database (example: chemical-specific aerobic degradation rates)</a:t>
            </a:r>
          </a:p>
          <a:p>
            <a:pPr lvl="1"/>
            <a:endParaRPr lang="en-US" b="1" dirty="0" smtClean="0">
              <a:solidFill>
                <a:srgbClr val="000000"/>
              </a:solidFill>
            </a:endParaRPr>
          </a:p>
          <a:p>
            <a:endParaRPr lang="en-US" b="1" dirty="0" smtClean="0">
              <a:solidFill>
                <a:srgbClr val="000000"/>
              </a:solidFill>
            </a:endParaRPr>
          </a:p>
        </p:txBody>
      </p:sp>
      <p:sp>
        <p:nvSpPr>
          <p:cNvPr id="4" name="Rectangle 3"/>
          <p:cNvSpPr/>
          <p:nvPr/>
        </p:nvSpPr>
        <p:spPr>
          <a:xfrm>
            <a:off x="5292080" y="404664"/>
            <a:ext cx="2376264" cy="2520280"/>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a:stretch>
            <a:fillRect/>
          </a:stretch>
        </p:blipFill>
        <p:spPr bwMode="auto">
          <a:xfrm>
            <a:off x="5292080" y="404664"/>
            <a:ext cx="2409112" cy="2488840"/>
          </a:xfrm>
          <a:prstGeom prst="rect">
            <a:avLst/>
          </a:prstGeom>
          <a:noFill/>
          <a:ln w="9525">
            <a:solidFill>
              <a:srgbClr val="000000"/>
            </a:solidFill>
            <a:miter lim="800000"/>
            <a:headEnd/>
            <a:tailEnd/>
          </a:ln>
        </p:spPr>
      </p:pic>
      <p:sp>
        <p:nvSpPr>
          <p:cNvPr id="6" name="Text Box 12"/>
          <p:cNvSpPr txBox="1">
            <a:spLocks noChangeArrowheads="1"/>
          </p:cNvSpPr>
          <p:nvPr/>
        </p:nvSpPr>
        <p:spPr bwMode="auto">
          <a:xfrm>
            <a:off x="755576" y="5373216"/>
            <a:ext cx="7724288" cy="923330"/>
          </a:xfrm>
          <a:prstGeom prst="rect">
            <a:avLst/>
          </a:prstGeom>
          <a:noFill/>
          <a:ln w="9525">
            <a:noFill/>
            <a:miter lim="800000"/>
            <a:headEnd/>
            <a:tailEnd/>
          </a:ln>
        </p:spPr>
        <p:txBody>
          <a:bodyPr wrap="square">
            <a:spAutoFit/>
          </a:bodyPr>
          <a:lstStyle/>
          <a:p>
            <a:pPr>
              <a:defRPr/>
            </a:pPr>
            <a:r>
              <a:rPr lang="en-US" sz="1800" b="1" dirty="0" smtClean="0">
                <a:solidFill>
                  <a:srgbClr val="000000"/>
                </a:solidFill>
                <a:latin typeface="+mj-lt"/>
              </a:rPr>
              <a:t>Key:</a:t>
            </a:r>
          </a:p>
          <a:p>
            <a:pPr>
              <a:buFont typeface="Arial" pitchFamily="34" charset="0"/>
              <a:buChar char="•"/>
              <a:defRPr/>
            </a:pPr>
            <a:r>
              <a:rPr lang="en-US" b="1" dirty="0" smtClean="0">
                <a:solidFill>
                  <a:srgbClr val="000000"/>
                </a:solidFill>
                <a:latin typeface="+mj-lt"/>
              </a:rPr>
              <a:t>  Quantify the contribution of aerobic biodegradation</a:t>
            </a:r>
            <a:endParaRPr lang="en-US" sz="1800" b="1" dirty="0" smtClean="0">
              <a:solidFill>
                <a:srgbClr val="000000"/>
              </a:solidFill>
              <a:latin typeface="+mj-lt"/>
            </a:endParaRPr>
          </a:p>
          <a:p>
            <a:pPr>
              <a:buFont typeface="Arial" pitchFamily="34" charset="0"/>
              <a:buChar char="•"/>
              <a:defRPr/>
            </a:pPr>
            <a:r>
              <a:rPr lang="en-US" sz="1800" b="1" dirty="0" smtClean="0">
                <a:solidFill>
                  <a:srgbClr val="000000"/>
                </a:solidFill>
                <a:latin typeface="+mj-lt"/>
              </a:rPr>
              <a:t>  Available and relatively easy to use</a:t>
            </a:r>
            <a:endParaRPr lang="en-US" sz="1800" b="1" dirty="0">
              <a:solidFill>
                <a:srgbClr val="000000"/>
              </a:solidFill>
              <a:latin typeface="+mj-lt"/>
            </a:endParaRPr>
          </a:p>
        </p:txBody>
      </p:sp>
      <p:sp>
        <p:nvSpPr>
          <p:cNvPr id="7" name="Rounded Rectangle 6"/>
          <p:cNvSpPr/>
          <p:nvPr/>
        </p:nvSpPr>
        <p:spPr>
          <a:xfrm>
            <a:off x="611559" y="5373216"/>
            <a:ext cx="7848873" cy="1008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BioVapor</a:t>
            </a:r>
            <a:r>
              <a:rPr lang="en-US" dirty="0" smtClean="0"/>
              <a:t>: Menus &amp; output</a:t>
            </a:r>
            <a:endParaRPr lang="en-US" dirty="0"/>
          </a:p>
        </p:txBody>
      </p:sp>
      <p:pic>
        <p:nvPicPr>
          <p:cNvPr id="5" name="Picture 1" descr="subsurface_profile.png"/>
          <p:cNvPicPr>
            <a:picLocks noChangeAspect="1"/>
          </p:cNvPicPr>
          <p:nvPr/>
        </p:nvPicPr>
        <p:blipFill>
          <a:blip r:embed="rId2" cstate="print"/>
          <a:srcRect/>
          <a:stretch>
            <a:fillRect/>
          </a:stretch>
        </p:blipFill>
        <p:spPr bwMode="auto">
          <a:xfrm>
            <a:off x="323528" y="1124744"/>
            <a:ext cx="4664591" cy="443314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 name="Picture 1" descr="vi_results.png"/>
          <p:cNvPicPr>
            <a:picLocks noChangeAspect="1"/>
          </p:cNvPicPr>
          <p:nvPr/>
        </p:nvPicPr>
        <p:blipFill>
          <a:blip r:embed="rId3" cstate="print"/>
          <a:srcRect r="46007"/>
          <a:stretch>
            <a:fillRect/>
          </a:stretch>
        </p:blipFill>
        <p:spPr bwMode="auto">
          <a:xfrm>
            <a:off x="4427984" y="1412776"/>
            <a:ext cx="4373979" cy="2106930"/>
          </a:xfrm>
          <a:prstGeom prst="rect">
            <a:avLst/>
          </a:prstGeom>
          <a:noFill/>
          <a:ln w="9525">
            <a:solidFill>
              <a:schemeClr val="tx1"/>
            </a:solidFill>
            <a:miter lim="800000"/>
            <a:headEnd/>
            <a:tailEnd/>
          </a:ln>
        </p:spPr>
      </p:pic>
      <p:pic>
        <p:nvPicPr>
          <p:cNvPr id="4" name="Picture 2" descr="env_factors.png"/>
          <p:cNvPicPr>
            <a:picLocks noChangeAspect="1"/>
          </p:cNvPicPr>
          <p:nvPr/>
        </p:nvPicPr>
        <p:blipFill>
          <a:blip r:embed="rId4" cstate="print"/>
          <a:srcRect/>
          <a:stretch>
            <a:fillRect/>
          </a:stretch>
        </p:blipFill>
        <p:spPr bwMode="auto">
          <a:xfrm>
            <a:off x="1547664" y="2708920"/>
            <a:ext cx="6325183" cy="345638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sld>
</file>

<file path=ppt/theme/theme1.xml><?xml version="1.0" encoding="utf-8"?>
<a:theme xmlns:a="http://schemas.openxmlformats.org/drawingml/2006/main" name="Interim PowerPoint Template Vista April2010">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ts val="2100"/>
          </a:lnSpc>
          <a:spcAft>
            <a:spcPts val="1200"/>
          </a:spcAft>
          <a:defRPr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ell layouts without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Interim PowerPoint Template Vista April2010</Template>
  <TotalTime>0</TotalTime>
  <Words>7477</Words>
  <Application>Microsoft Office PowerPoint</Application>
  <PresentationFormat>On-screen Show (4:3)</PresentationFormat>
  <Paragraphs>812</Paragraphs>
  <Slides>60</Slides>
  <Notes>33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64" baseType="lpstr">
      <vt:lpstr>Interim PowerPoint Template Vista April2010</vt:lpstr>
      <vt:lpstr>Custom Design</vt:lpstr>
      <vt:lpstr>Shell layouts without footer</vt:lpstr>
      <vt:lpstr>Equation</vt:lpstr>
      <vt:lpstr>Biovapor Model; Models and Exclusion Criteria     </vt:lpstr>
      <vt:lpstr>Workshop Agenda</vt:lpstr>
      <vt:lpstr>BioVapor Model</vt:lpstr>
      <vt:lpstr>J&amp;E Model: Subsurface Vapors to Indoor Air Vapor Intrusion</vt:lpstr>
      <vt:lpstr>American Petroleum Institute BioVapor Model</vt:lpstr>
      <vt:lpstr>BioVapor: Intended Application</vt:lpstr>
      <vt:lpstr>Model Use Comparison</vt:lpstr>
      <vt:lpstr>API BioVapor: Use</vt:lpstr>
      <vt:lpstr>BioVapor: Menus &amp; output</vt:lpstr>
      <vt:lpstr>Petroleum Biodegradation Conceptual Model</vt:lpstr>
      <vt:lpstr>Oxygen below Buildings: Basis</vt:lpstr>
      <vt:lpstr>Oxygen in the BioVapor Model</vt:lpstr>
      <vt:lpstr>Aerobic Petroleum Biodegradation Rates in Soil </vt:lpstr>
      <vt:lpstr>Model Application 1: Compare 1-D to 3-D Estimates</vt:lpstr>
      <vt:lpstr>Model Application 1: Compare 1-D to 3-D Estimates</vt:lpstr>
      <vt:lpstr>Application 2 – Measured Data to BioVapor Comparison</vt:lpstr>
      <vt:lpstr>Application 2 – Measured Data to BioVapor Comparison </vt:lpstr>
      <vt:lpstr>Model Application 3: Extreme Conditions</vt:lpstr>
      <vt:lpstr>Model Application 4: Sensitivity Analysis</vt:lpstr>
      <vt:lpstr>Model Application 4A: Scenario Type Classification</vt:lpstr>
      <vt:lpstr>Soil Gas Profile Interpretations</vt:lpstr>
      <vt:lpstr>Sensitivity Analysis 1:</vt:lpstr>
      <vt:lpstr>Sensitivity Analysis 2:</vt:lpstr>
      <vt:lpstr>BioVapor Model: Forward Plan</vt:lpstr>
      <vt:lpstr>American Petroleum Institute BioVapor Model</vt:lpstr>
      <vt:lpstr>Workshop Agenda</vt:lpstr>
      <vt:lpstr>State Summary</vt:lpstr>
      <vt:lpstr>Petroleum Hydrocarbons And Chlorinated Hydrocarbons Differ In Their Potential For Vapor Intrusion</vt:lpstr>
      <vt:lpstr>Scenario Type Classification</vt:lpstr>
      <vt:lpstr>Exclusion Distances</vt:lpstr>
      <vt:lpstr>Exclusion distance</vt:lpstr>
      <vt:lpstr>Petroleum Vapor Exclusion Distances</vt:lpstr>
      <vt:lpstr>Inclusion Distances</vt:lpstr>
      <vt:lpstr>Petroleum Vapor Intrusion</vt:lpstr>
      <vt:lpstr>End</vt:lpstr>
      <vt:lpstr>Reserved / retained slides</vt:lpstr>
      <vt:lpstr>Basics – Introduction – PVI Overview</vt:lpstr>
      <vt:lpstr>PowerPoint Presentation</vt:lpstr>
      <vt:lpstr>Vapor Flow: Barriers and Limits</vt:lpstr>
      <vt:lpstr>Petroleum Hydrocarbons And Chlorinated Hydrocarbons Differ In Their Potential For Vapor Intrusion</vt:lpstr>
      <vt:lpstr>Basics – Introduction - PVI</vt:lpstr>
      <vt:lpstr>Petroleum VI - Biodegradation</vt:lpstr>
      <vt:lpstr>Biodegradation of Petroleum Chemicals</vt:lpstr>
      <vt:lpstr>Observed Soil Gas Profiles</vt:lpstr>
      <vt:lpstr>Aerobic Biodegradation in Soils: Factors</vt:lpstr>
      <vt:lpstr>Exponential Decay: Data Analysis &amp; Scaling</vt:lpstr>
      <vt:lpstr>Results: Aerobic Petroleum Biodegradation Rates in Soil </vt:lpstr>
      <vt:lpstr>Data Sources: references</vt:lpstr>
      <vt:lpstr>Constraints on Kinetic Data and Application</vt:lpstr>
      <vt:lpstr>Petroleum Chemical Phase Partitioning in Soil</vt:lpstr>
      <vt:lpstr>… and alcohols</vt:lpstr>
      <vt:lpstr>Basics – Introduction - PVI</vt:lpstr>
      <vt:lpstr>Oxygen Under Building Foundation </vt:lpstr>
      <vt:lpstr>Building Foundation Types and Air Flow</vt:lpstr>
      <vt:lpstr>Oxygen Under Foundation: Model Prediction</vt:lpstr>
      <vt:lpstr>Aerobic Biodegradation: Mass Balance</vt:lpstr>
      <vt:lpstr>Transport of Oxygen Under Foundation</vt:lpstr>
      <vt:lpstr>time-dependent pressure</vt:lpstr>
      <vt:lpstr>Oxygen Blow Buildings</vt:lpstr>
      <vt:lpstr>Conclusion: Introduction 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FUTURA MEDIUM 24PT emboldened Up to Three Lines All Capital or Title Case</dc:title>
  <dc:creator>matthew.lahvis</dc:creator>
  <cp:lastModifiedBy>george.devaull</cp:lastModifiedBy>
  <cp:revision>748</cp:revision>
  <dcterms:created xsi:type="dcterms:W3CDTF">2010-04-22T13:30:48Z</dcterms:created>
  <dcterms:modified xsi:type="dcterms:W3CDTF">2015-03-13T19:59:00Z</dcterms:modified>
</cp:coreProperties>
</file>