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4"/>
  </p:notesMasterIdLst>
  <p:sldIdLst>
    <p:sldId id="256" r:id="rId8"/>
    <p:sldId id="279" r:id="rId9"/>
    <p:sldId id="280" r:id="rId10"/>
    <p:sldId id="284" r:id="rId11"/>
    <p:sldId id="258" r:id="rId12"/>
    <p:sldId id="265" r:id="rId13"/>
    <p:sldId id="266" r:id="rId14"/>
    <p:sldId id="287" r:id="rId15"/>
    <p:sldId id="264" r:id="rId16"/>
    <p:sldId id="268" r:id="rId17"/>
    <p:sldId id="277" r:id="rId18"/>
    <p:sldId id="269" r:id="rId19"/>
    <p:sldId id="267" r:id="rId20"/>
    <p:sldId id="278" r:id="rId21"/>
    <p:sldId id="286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3975" autoAdjust="0"/>
  </p:normalViewPr>
  <p:slideViewPr>
    <p:cSldViewPr>
      <p:cViewPr>
        <p:scale>
          <a:sx n="130" d="100"/>
          <a:sy n="130" d="100"/>
        </p:scale>
        <p:origin x="42" y="17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116E-F298-4DEF-908B-5F30B154FB00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2221-BF47-49AD-BC1A-FE17C6EFC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Gross tonnage: 83,000 vs 128,000</a:t>
            </a:r>
          </a:p>
          <a:p>
            <a:r>
              <a:rPr lang="en-US" sz="1200" dirty="0" smtClean="0">
                <a:latin typeface="Calibri" pitchFamily="34" charset="0"/>
              </a:rPr>
              <a:t>Guest Count: went from 2713 – 4000 (47%)</a:t>
            </a:r>
          </a:p>
          <a:p>
            <a:r>
              <a:rPr lang="en-US" sz="1200" dirty="0" smtClean="0">
                <a:latin typeface="Calibri" pitchFamily="34" charset="0"/>
              </a:rPr>
              <a:t>Room Count 877 – 1250</a:t>
            </a:r>
          </a:p>
          <a:p>
            <a:r>
              <a:rPr lang="en-US" sz="1200" dirty="0" smtClean="0">
                <a:latin typeface="Calibri" pitchFamily="34" charset="0"/>
              </a:rPr>
              <a:t>Crew from just shy of 1000 to just shy of 1500 – very high crew to guest ratio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from over </a:t>
            </a:r>
            <a:r>
              <a:rPr lang="en-US" sz="1200" b="1" dirty="0" smtClean="0">
                <a:latin typeface="Calibri" pitchFamily="34" charset="0"/>
              </a:rPr>
              <a:t>8000 to over 17,000 </a:t>
            </a:r>
            <a:r>
              <a:rPr lang="en-US" sz="1200" dirty="0" smtClean="0">
                <a:latin typeface="Calibri" pitchFamily="34" charset="0"/>
              </a:rPr>
              <a:t>passengers a week</a:t>
            </a:r>
            <a:endParaRPr lang="en-US" sz="1200" b="1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70FE0-FA30-9047-AD53-13514F6B3D7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28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en-US" dirty="0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70FE0-FA30-9047-AD53-13514F6B3D7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28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70FE0-FA30-9047-AD53-13514F6B3D7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28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-105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998D73B-BFF9-4D89-82B3-34F8914DDBED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r" defTabSz="931863"/>
              <a:t>5</a:t>
            </a:fld>
            <a:endParaRPr lang="en-US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000" dirty="0" smtClean="0">
              <a:latin typeface="Arial" charset="0"/>
              <a:ea typeface="ＭＳ Ｐゴシック" pitchFamily="-105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E253C-ADDB-4692-8529-A95345F731A1}" type="slidenum">
              <a:rPr lang="en-US" smtClean="0">
                <a:latin typeface="Arial" charset="0"/>
              </a:rPr>
              <a:pPr/>
              <a:t>9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</a:t>
            </a:r>
            <a:r>
              <a:rPr lang="en-US" baseline="0" dirty="0" smtClean="0"/>
              <a:t> consumption through behavior and technology speaking points:</a:t>
            </a:r>
          </a:p>
          <a:p>
            <a:r>
              <a:rPr lang="en-US" sz="1200" b="0" dirty="0" smtClean="0"/>
              <a:t>Emission policy; culture change; fuel efficiency in ships; bus replacement</a:t>
            </a:r>
          </a:p>
          <a:p>
            <a:r>
              <a:rPr lang="en-US" sz="1200" b="0" dirty="0" smtClean="0"/>
              <a:t>Cold-ironing for 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30FA3-0429-4BC2-AD29-6739B77A23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7938" y="301625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588" y="6557963"/>
            <a:ext cx="9144001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50" y="6445250"/>
            <a:ext cx="9136063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2511425" y="2187575"/>
            <a:ext cx="66198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74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16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27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81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94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07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18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1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24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34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24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767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9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48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165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030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50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52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9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37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31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6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04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70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492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885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17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06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393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182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82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5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053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63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21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06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25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375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542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631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877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26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06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208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646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124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169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021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418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156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99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232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547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62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215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780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438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826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89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793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922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741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72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211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34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044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772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005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842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279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560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076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04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43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07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36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21FB-73BE-4B9B-9500-191042BAEDA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DE59-C6DB-4293-B22E-D12D8C7C9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38" y="301625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1588" y="6557963"/>
            <a:ext cx="9144001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350" y="6445250"/>
            <a:ext cx="9136063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3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3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8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D305A-90C6-4A45-A986-45C320FADD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67FF8-1EC1-6847-BF1C-6045874D0D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0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Disney Cruise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Initiatives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Management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Shore Power</a:t>
            </a:r>
          </a:p>
          <a:p>
            <a:r>
              <a:rPr lang="en-US" sz="2800" dirty="0" smtClean="0"/>
              <a:t>Hull Coating</a:t>
            </a:r>
          </a:p>
          <a:p>
            <a:r>
              <a:rPr lang="en-US" sz="2800" dirty="0" smtClean="0"/>
              <a:t>Itinerary timing and speed changes to maximize fuel efficiency</a:t>
            </a:r>
          </a:p>
          <a:p>
            <a:r>
              <a:rPr lang="en-US" sz="2800" dirty="0" smtClean="0"/>
              <a:t>Onboard energy management </a:t>
            </a:r>
            <a:r>
              <a:rPr lang="en-US" sz="2800" dirty="0" smtClean="0"/>
              <a:t>systems</a:t>
            </a:r>
          </a:p>
          <a:p>
            <a:r>
              <a:rPr lang="en-US" sz="2800" dirty="0" smtClean="0"/>
              <a:t>Offsets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8" descr="DM DRY DOCK 2008 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025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Emissions Portfolio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73490" y="453534"/>
            <a:ext cx="822960" cy="8229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 w="lg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2875774" y="1371602"/>
            <a:ext cx="2839226" cy="3428998"/>
            <a:chOff x="2875774" y="1371602"/>
            <a:chExt cx="2839226" cy="3428998"/>
          </a:xfrm>
        </p:grpSpPr>
        <p:pic>
          <p:nvPicPr>
            <p:cNvPr id="24" name="Picture 23" descr="3 legged stool transparen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774" y="1524000"/>
              <a:ext cx="2839226" cy="3276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00400" y="1371602"/>
              <a:ext cx="2193852" cy="1034129"/>
            </a:xfrm>
            <a:prstGeom prst="rect">
              <a:avLst/>
            </a:prstGeom>
            <a:noFill/>
            <a:scene3d>
              <a:camera prst="isometricOffAxis1Top">
                <a:rot lat="18600000" lon="1860000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600" dirty="0" smtClean="0"/>
                <a:t>Balanced Approach</a:t>
              </a:r>
              <a:endParaRPr lang="en-US" sz="3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5400" y="4876800"/>
            <a:ext cx="157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ea typeface="ＭＳ Ｐゴシック" pitchFamily="-105" charset="-128"/>
              </a:rPr>
              <a:t>Reduce consumption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4876800"/>
            <a:ext cx="155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0" dirty="0" smtClean="0">
                <a:ea typeface="ＭＳ Ｐゴシック" pitchFamily="-105" charset="-128"/>
              </a:rPr>
              <a:t>Power Generation from cleaner sources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828800" y="4876800"/>
            <a:ext cx="11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b="0" dirty="0" smtClean="0">
                <a:ea typeface="ＭＳ Ｐゴシック" pitchFamily="-105" charset="-128"/>
              </a:rPr>
              <a:t>Offsets</a:t>
            </a:r>
          </a:p>
        </p:txBody>
      </p:sp>
      <p:cxnSp>
        <p:nvCxnSpPr>
          <p:cNvPr id="40" name="Straight Connector 39"/>
          <p:cNvCxnSpPr>
            <a:stCxn id="30" idx="0"/>
          </p:cNvCxnSpPr>
          <p:nvPr/>
        </p:nvCxnSpPr>
        <p:spPr bwMode="auto">
          <a:xfrm>
            <a:off x="4205705" y="490503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garbage is sorted</a:t>
            </a:r>
          </a:p>
          <a:p>
            <a:r>
              <a:rPr lang="en-US" dirty="0" smtClean="0"/>
              <a:t>Recycling - Cardboard, Paper, </a:t>
            </a:r>
            <a:br>
              <a:rPr lang="en-US" dirty="0" smtClean="0"/>
            </a:br>
            <a:r>
              <a:rPr lang="en-US" dirty="0" smtClean="0"/>
              <a:t>Glass, Steel and Aluminum, </a:t>
            </a:r>
            <a:br>
              <a:rPr lang="en-US" dirty="0" smtClean="0"/>
            </a:br>
            <a:r>
              <a:rPr lang="en-US" dirty="0" smtClean="0"/>
              <a:t>lead-acid batteries and</a:t>
            </a:r>
            <a:br>
              <a:rPr lang="en-US" dirty="0" smtClean="0"/>
            </a:br>
            <a:r>
              <a:rPr lang="en-US" dirty="0" smtClean="0"/>
              <a:t>Used Cooking Oil</a:t>
            </a:r>
          </a:p>
          <a:p>
            <a:r>
              <a:rPr lang="en-US" dirty="0" smtClean="0"/>
              <a:t>Return To Vendor when possible (pyrotechnics, medications)</a:t>
            </a:r>
          </a:p>
          <a:p>
            <a:r>
              <a:rPr lang="en-US" dirty="0" smtClean="0"/>
              <a:t>Reduction Strategies</a:t>
            </a:r>
            <a:br>
              <a:rPr lang="en-US" dirty="0" smtClean="0"/>
            </a:br>
            <a:r>
              <a:rPr lang="en-US" dirty="0" smtClean="0"/>
              <a:t>(less paper, less plastic)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 descr="Disney Magic Garbage Handl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819400" cy="2114550"/>
          </a:xfrm>
          <a:prstGeom prst="rect">
            <a:avLst/>
          </a:prstGeom>
          <a:noFill/>
          <a:ln w="127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water use</a:t>
            </a:r>
          </a:p>
          <a:p>
            <a:pPr lvl="1"/>
            <a:r>
              <a:rPr lang="en-US" dirty="0" smtClean="0"/>
              <a:t>Use air conditioning </a:t>
            </a:r>
            <a:r>
              <a:rPr lang="en-US" dirty="0" smtClean="0"/>
              <a:t>condensate </a:t>
            </a:r>
            <a:r>
              <a:rPr lang="en-US" dirty="0" smtClean="0"/>
              <a:t>for deck cleaning</a:t>
            </a:r>
            <a:endParaRPr lang="en-US" dirty="0"/>
          </a:p>
          <a:p>
            <a:pPr lvl="1"/>
            <a:r>
              <a:rPr lang="en-US" dirty="0" smtClean="0"/>
              <a:t>High efficiency laundry washing machines</a:t>
            </a:r>
          </a:p>
          <a:p>
            <a:pPr lvl="1"/>
            <a:r>
              <a:rPr lang="en-US" dirty="0" smtClean="0"/>
              <a:t>Low volume shower heads and toilets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Mandatory environmental training</a:t>
            </a:r>
          </a:p>
          <a:p>
            <a:r>
              <a:rPr lang="en-US" dirty="0" smtClean="0"/>
              <a:t>Environmental education (water and energy reduction initiatives)</a:t>
            </a:r>
          </a:p>
          <a:p>
            <a:r>
              <a:rPr lang="en-US" dirty="0" smtClean="0"/>
              <a:t>Environmental awards</a:t>
            </a:r>
          </a:p>
          <a:p>
            <a:r>
              <a:rPr lang="en-US" dirty="0" smtClean="0"/>
              <a:t>Participation in community environmental </a:t>
            </a:r>
            <a:r>
              <a:rPr lang="en-US" dirty="0" smtClean="0"/>
              <a:t>outreach</a:t>
            </a:r>
          </a:p>
          <a:p>
            <a:r>
              <a:rPr lang="en-US" dirty="0" smtClean="0"/>
              <a:t>Monthly shore </a:t>
            </a:r>
            <a:r>
              <a:rPr lang="en-US" dirty="0" smtClean="0"/>
              <a:t>Environmental Committee </a:t>
            </a:r>
            <a:r>
              <a:rPr lang="en-US" dirty="0" smtClean="0"/>
              <a:t>linking to </a:t>
            </a:r>
            <a:r>
              <a:rPr lang="en-US" dirty="0" smtClean="0"/>
              <a:t>ship Environmental </a:t>
            </a:r>
            <a:r>
              <a:rPr lang="en-US" dirty="0" smtClean="0"/>
              <a:t>Committees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Advanced wastewater purification systems</a:t>
            </a:r>
          </a:p>
          <a:p>
            <a:r>
              <a:rPr lang="en-US" dirty="0" smtClean="0"/>
              <a:t>Onboard chemical management system</a:t>
            </a:r>
          </a:p>
          <a:p>
            <a:r>
              <a:rPr lang="en-US" dirty="0" smtClean="0"/>
              <a:t>Bulk condiment stations</a:t>
            </a:r>
          </a:p>
          <a:p>
            <a:r>
              <a:rPr lang="en-US" dirty="0" smtClean="0"/>
              <a:t>Constantly exploring new technologies</a:t>
            </a:r>
          </a:p>
          <a:p>
            <a:pPr lvl="1"/>
            <a:r>
              <a:rPr lang="en-US" dirty="0" smtClean="0"/>
              <a:t>Scrubbers</a:t>
            </a:r>
          </a:p>
          <a:p>
            <a:pPr lvl="1"/>
            <a:r>
              <a:rPr lang="en-US" dirty="0" smtClean="0"/>
              <a:t>Alternative fuels</a:t>
            </a:r>
          </a:p>
          <a:p>
            <a:r>
              <a:rPr lang="en-US" dirty="0" smtClean="0"/>
              <a:t>Mammal avoidance programs</a:t>
            </a:r>
          </a:p>
          <a:p>
            <a:r>
              <a:rPr lang="en-US" dirty="0" smtClean="0"/>
              <a:t>Opacity monitoring</a:t>
            </a:r>
          </a:p>
          <a:p>
            <a:r>
              <a:rPr lang="en-US" dirty="0" smtClean="0"/>
              <a:t>Food-based fireworks</a:t>
            </a:r>
            <a:endParaRPr lang="en-US" dirty="0"/>
          </a:p>
        </p:txBody>
      </p:sp>
      <p:pic>
        <p:nvPicPr>
          <p:cNvPr id="4" name="Picture 3" descr="DD Fireworks Stack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86200"/>
            <a:ext cx="3121152" cy="20817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Gerrity</a:t>
            </a:r>
          </a:p>
          <a:p>
            <a:r>
              <a:rPr lang="en-US" dirty="0" smtClean="0"/>
              <a:t>Disney Cruise Line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26376"/>
            <a:ext cx="9142413" cy="3318874"/>
          </a:xfrm>
          <a:prstGeom prst="rect">
            <a:avLst/>
          </a:prstGeom>
          <a:solidFill>
            <a:schemeClr val="tx2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38" y="301625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88" y="6557963"/>
            <a:ext cx="9144001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0" y="6445250"/>
            <a:ext cx="9136063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938" y="3126376"/>
            <a:ext cx="9145588" cy="0"/>
          </a:xfrm>
          <a:prstGeom prst="line">
            <a:avLst/>
          </a:prstGeom>
          <a:ln w="38100" cmpd="sng">
            <a:solidFill>
              <a:srgbClr val="8E10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0" y="4183230"/>
            <a:ext cx="1828800" cy="25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TONNAGE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STATEROOMS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LENGTH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DECKS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CREW COUNT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GUEST COUNT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810000" y="4183230"/>
            <a:ext cx="3810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83,000		       128,000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877		       1,250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964.5ft		       1,115.5ft +/-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11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       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950		       1450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2,713		       4,000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429000" y="382128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Magic/Wonder	       Dream/Fantasy</a:t>
            </a:r>
          </a:p>
        </p:txBody>
      </p:sp>
      <p:pic>
        <p:nvPicPr>
          <p:cNvPr id="22" name="Picture 10" descr="ship compar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995"/>
            <a:ext cx="7696200" cy="3209925"/>
          </a:xfrm>
          <a:prstGeom prst="rect">
            <a:avLst/>
          </a:prstGeom>
          <a:noFill/>
          <a:ln w="0">
            <a:noFill/>
            <a:prstDash val="lgDashDot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2000" y="541895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Magic / Wonder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62000" y="2142095"/>
            <a:ext cx="545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Dream / Fantasy</a:t>
            </a:r>
          </a:p>
        </p:txBody>
      </p:sp>
    </p:spTree>
    <p:extLst>
      <p:ext uri="{BB962C8B-B14F-4D97-AF65-F5344CB8AC3E}">
        <p14:creationId xmlns="" xmlns:p14="http://schemas.microsoft.com/office/powerpoint/2010/main" val="2396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113" y="428625"/>
            <a:ext cx="9153526" cy="4196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38" y="301625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88" y="6557963"/>
            <a:ext cx="9144001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0" y="6445250"/>
            <a:ext cx="9136063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10" name="Picture 8" descr="Famil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1366838"/>
            <a:ext cx="9144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1950" y="785813"/>
            <a:ext cx="8553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ea typeface="ＭＳ Ｐゴシック"/>
              </a:rPr>
              <a:t>Ships and experiences designed with                in mind.</a:t>
            </a:r>
            <a:endParaRPr lang="en-US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05525" y="782638"/>
            <a:ext cx="14398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families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a typeface="ＭＳ Ｐゴシック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50653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ＭＳ Ｐゴシック"/>
              </a:rPr>
              <a:t>Disney Cruise Line emphasizes multi-generational experiences with something for everyone</a:t>
            </a:r>
            <a:endParaRPr lang="en-US" sz="1100" b="1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11113" y="1527175"/>
            <a:ext cx="9136063" cy="4445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11113" y="4068763"/>
            <a:ext cx="9136063" cy="46037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65" y="4562073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0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38" y="301625"/>
            <a:ext cx="9136062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88" y="6557963"/>
            <a:ext cx="9144001" cy="301625"/>
          </a:xfrm>
          <a:prstGeom prst="rect">
            <a:avLst/>
          </a:prstGeom>
          <a:solidFill>
            <a:sysClr val="windowText" lastClr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0" y="6445250"/>
            <a:ext cx="9136063" cy="127000"/>
          </a:xfrm>
          <a:prstGeom prst="rect">
            <a:avLst/>
          </a:prstGeom>
          <a:solidFill>
            <a:srgbClr val="F0921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3" descr="AFAB40E9D321D3BAF5ED214FCE3ED06B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1" r="2967"/>
          <a:stretch/>
        </p:blipFill>
        <p:spPr bwMode="auto">
          <a:xfrm>
            <a:off x="3287343" y="2449988"/>
            <a:ext cx="2659096" cy="192749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awaii_sm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6" r="4090"/>
          <a:stretch/>
        </p:blipFill>
        <p:spPr bwMode="auto">
          <a:xfrm>
            <a:off x="6251385" y="2449988"/>
            <a:ext cx="2659096" cy="192749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EF35541EA120D1A75AEEE03CF665D9B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62" r="9840"/>
          <a:stretch/>
        </p:blipFill>
        <p:spPr bwMode="auto">
          <a:xfrm>
            <a:off x="3287343" y="383415"/>
            <a:ext cx="2659095" cy="192749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7" y="383415"/>
            <a:ext cx="2659095" cy="190872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EB153EFC9C00440260C547073223833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/>
          <a:stretch/>
        </p:blipFill>
        <p:spPr>
          <a:xfrm>
            <a:off x="301755" y="2449988"/>
            <a:ext cx="2657927" cy="19274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01755" y="1769359"/>
            <a:ext cx="26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Snell Roundhand Black"/>
                <a:ea typeface="+mn-ea"/>
                <a:cs typeface="Snell Roundhand Black"/>
              </a:rPr>
              <a:t>New York</a:t>
            </a:r>
            <a:endParaRPr lang="en-US" sz="24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8197" y="1849248"/>
            <a:ext cx="26382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Galveston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755" y="3936434"/>
            <a:ext cx="26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Mexican Riviera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8196" y="3936434"/>
            <a:ext cx="18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Snell Roundhand Black"/>
                <a:ea typeface="+mn-ea"/>
                <a:cs typeface="Snell Roundhand Black"/>
              </a:rPr>
              <a:t>Alaska</a:t>
            </a:r>
            <a:endParaRPr lang="en-US" sz="2400" dirty="0">
              <a:solidFill>
                <a:srgbClr val="FFFFFF"/>
              </a:solidFill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7005" y="3939162"/>
            <a:ext cx="18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Hawai‘i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2417" y="4765941"/>
            <a:ext cx="2633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+mj-lt"/>
                <a:ea typeface="+mn-ea"/>
              </a:rPr>
              <a:t>Ports &amp; Itineraries</a:t>
            </a:r>
          </a:p>
        </p:txBody>
      </p:sp>
      <p:pic>
        <p:nvPicPr>
          <p:cNvPr id="25" name="Picture 24" descr="miami_ss1_904px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47" r="7480"/>
          <a:stretch/>
        </p:blipFill>
        <p:spPr>
          <a:xfrm>
            <a:off x="3308196" y="4530741"/>
            <a:ext cx="2694566" cy="1908724"/>
          </a:xfrm>
          <a:prstGeom prst="rect">
            <a:avLst/>
          </a:prstGeom>
          <a:ln>
            <a:solidFill>
              <a:srgbClr val="026799"/>
            </a:solidFill>
          </a:ln>
        </p:spPr>
      </p:pic>
      <p:pic>
        <p:nvPicPr>
          <p:cNvPr id="26" name="Picture 25" descr="Athens Mickey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2" y="4530741"/>
            <a:ext cx="2694566" cy="1908724"/>
          </a:xfrm>
          <a:prstGeom prst="rect">
            <a:avLst/>
          </a:prstGeom>
          <a:ln>
            <a:solidFill>
              <a:srgbClr val="026799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80902" y="5977800"/>
            <a:ext cx="26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Greece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7343" y="5977800"/>
            <a:ext cx="18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Miami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  <p:pic>
        <p:nvPicPr>
          <p:cNvPr id="23" name="Picture 10" descr="island.jpg"/>
          <p:cNvPicPr>
            <a:picLocks noChangeAspect="1"/>
          </p:cNvPicPr>
          <p:nvPr/>
        </p:nvPicPr>
        <p:blipFill rotWithShape="1">
          <a:blip r:embed="rId10" cstate="print"/>
          <a:srcRect l="30938" r="8686"/>
          <a:stretch/>
        </p:blipFill>
        <p:spPr bwMode="auto">
          <a:xfrm>
            <a:off x="6251385" y="383414"/>
            <a:ext cx="2659096" cy="1927499"/>
          </a:xfrm>
          <a:prstGeom prst="rect">
            <a:avLst/>
          </a:prstGeom>
          <a:noFill/>
          <a:ln w="3175" cmpd="sng">
            <a:solidFill>
              <a:srgbClr val="026799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51385" y="1849248"/>
            <a:ext cx="265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Snell Roundhand Black"/>
                <a:ea typeface="+mn-ea"/>
                <a:cs typeface="Snell Roundhand Black"/>
              </a:rPr>
              <a:t>Castaway Cay</a:t>
            </a:r>
            <a:endParaRPr lang="en-US" sz="2400" dirty="0">
              <a:solidFill>
                <a:prstClr val="white"/>
              </a:solidFill>
              <a:latin typeface="Snell Roundhand Black"/>
              <a:ea typeface="+mn-ea"/>
              <a:cs typeface="Snell Roundhand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Environmental Goals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76400" y="1524000"/>
            <a:ext cx="5898081" cy="4187989"/>
            <a:chOff x="1676400" y="1698896"/>
            <a:chExt cx="5898081" cy="4187989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999345" y="2537097"/>
              <a:ext cx="5224388" cy="2971800"/>
            </a:xfrm>
            <a:prstGeom prst="rect">
              <a:avLst/>
            </a:prstGeom>
            <a:solidFill>
              <a:srgbClr val="FED87A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lIns="0" tIns="0" rIns="45720" bIns="0"/>
            <a:lstStyle/>
            <a:p>
              <a:pPr marL="228600" eaLnBrk="0" hangingPunct="0">
                <a:spcBef>
                  <a:spcPts val="1800"/>
                </a:spcBef>
                <a:defRPr/>
              </a:pPr>
              <a:endParaRPr lang="en-US" sz="2000" b="0" dirty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-65" charset="-128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78744" y="2460896"/>
              <a:ext cx="5860902" cy="1928224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38100" algn="ctr">
              <a:noFill/>
              <a:round/>
              <a:headEnd/>
              <a:tailEnd/>
            </a:ln>
            <a:effectLst>
              <a:softEdge rad="317500"/>
            </a:effectLst>
          </p:spPr>
          <p:txBody>
            <a:bodyPr lIns="0" tIns="0" rIns="45720" bIns="0"/>
            <a:lstStyle/>
            <a:p>
              <a:pPr marL="228600" eaLnBrk="0" hangingPunct="0">
                <a:spcBef>
                  <a:spcPts val="1800"/>
                </a:spcBef>
                <a:defRPr/>
              </a:pPr>
              <a:endParaRPr lang="en-US" sz="2000" b="0" dirty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-65" charset="-128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1676400" y="2537095"/>
              <a:ext cx="5860902" cy="38100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38100" algn="ctr">
              <a:noFill/>
              <a:round/>
              <a:headEnd/>
              <a:tailEnd/>
            </a:ln>
            <a:effectLst>
              <a:softEdge rad="317500"/>
            </a:effectLst>
          </p:spPr>
          <p:txBody>
            <a:bodyPr lIns="0" tIns="0" rIns="45720" bIns="0"/>
            <a:lstStyle/>
            <a:p>
              <a:pPr marL="228600" eaLnBrk="0" hangingPunct="0">
                <a:spcBef>
                  <a:spcPts val="1800"/>
                </a:spcBef>
                <a:defRPr/>
              </a:pPr>
              <a:endParaRPr lang="en-US" sz="2000" b="0" dirty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-65" charset="-128"/>
              </a:endParaRPr>
            </a:p>
          </p:txBody>
        </p:sp>
        <p:grpSp>
          <p:nvGrpSpPr>
            <p:cNvPr id="2" name="Group 26"/>
            <p:cNvGrpSpPr/>
            <p:nvPr/>
          </p:nvGrpSpPr>
          <p:grpSpPr>
            <a:xfrm>
              <a:off x="1713579" y="2573384"/>
              <a:ext cx="5860902" cy="1750422"/>
              <a:chOff x="1643878" y="2573384"/>
              <a:chExt cx="5860902" cy="1750422"/>
            </a:xfrm>
          </p:grpSpPr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1643878" y="2573384"/>
                <a:ext cx="5860902" cy="1750422"/>
              </a:xfrm>
              <a:prstGeom prst="rect">
                <a:avLst/>
              </a:prstGeom>
              <a:solidFill>
                <a:srgbClr val="FFFFFF">
                  <a:alpha val="94902"/>
                </a:srgbClr>
              </a:solidFill>
              <a:ln w="38100" algn="ctr">
                <a:noFill/>
                <a:round/>
                <a:headEnd/>
                <a:tailEnd/>
              </a:ln>
              <a:effectLst>
                <a:softEdge rad="317500"/>
              </a:effectLst>
            </p:spPr>
            <p:txBody>
              <a:bodyPr lIns="0" tIns="0" rIns="45720" bIns="0"/>
              <a:lstStyle/>
              <a:p>
                <a:pPr marL="228600" eaLnBrk="0" hangingPunct="0">
                  <a:spcBef>
                    <a:spcPts val="1800"/>
                  </a:spcBef>
                  <a:defRPr/>
                </a:pPr>
                <a:endParaRPr lang="en-US" sz="2000" b="0" dirty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endParaRPr>
              </a:p>
            </p:txBody>
          </p:sp>
          <p:pic>
            <p:nvPicPr>
              <p:cNvPr id="22" name="Picture 21" descr="Disney Cruise Line Logo.png"/>
              <p:cNvPicPr>
                <a:picLocks noChangeAspect="1"/>
              </p:cNvPicPr>
              <p:nvPr/>
            </p:nvPicPr>
            <p:blipFill>
              <a:blip r:embed="rId3" cstate="print">
                <a:lum bright="58000" contrast="-67000"/>
              </a:blip>
              <a:stretch>
                <a:fillRect/>
              </a:stretch>
            </p:blipFill>
            <p:spPr>
              <a:xfrm>
                <a:off x="3429000" y="2954980"/>
                <a:ext cx="2286000" cy="948040"/>
              </a:xfrm>
              <a:prstGeom prst="rect">
                <a:avLst/>
              </a:prstGeom>
            </p:spPr>
          </p:pic>
        </p:grpSp>
        <p:sp>
          <p:nvSpPr>
            <p:cNvPr id="24" name="Round Same Side Corner Rectangle 23"/>
            <p:cNvSpPr>
              <a:spLocks/>
            </p:cNvSpPr>
            <p:nvPr/>
          </p:nvSpPr>
          <p:spPr bwMode="auto">
            <a:xfrm rot="10800000">
              <a:off x="1997000" y="5508896"/>
              <a:ext cx="5224388" cy="27087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0000">
                  <a:srgbClr val="FFA41D"/>
                </a:gs>
                <a:gs pos="62000">
                  <a:srgbClr val="FFB64B"/>
                </a:gs>
              </a:gsLst>
              <a:lin ang="16200000" scaled="1"/>
              <a:tileRect/>
            </a:gradFill>
            <a:ln w="57150">
              <a:noFill/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dirty="0">
                <a:latin typeface="Tahoma" charset="0"/>
              </a:endParaRPr>
            </a:p>
          </p:txBody>
        </p:sp>
        <p:cxnSp>
          <p:nvCxnSpPr>
            <p:cNvPr id="13336" name="Straight Connector 13"/>
            <p:cNvCxnSpPr>
              <a:cxnSpLocks noChangeShapeType="1"/>
            </p:cNvCxnSpPr>
            <p:nvPr/>
          </p:nvCxnSpPr>
          <p:spPr bwMode="auto">
            <a:xfrm>
              <a:off x="1999345" y="4449695"/>
              <a:ext cx="5224387" cy="0"/>
            </a:xfrm>
            <a:prstGeom prst="line">
              <a:avLst/>
            </a:prstGeom>
            <a:noFill/>
            <a:ln w="25400" algn="ctr">
              <a:solidFill>
                <a:srgbClr val="F2A100"/>
              </a:solidFill>
              <a:round/>
              <a:headEnd/>
              <a:tailEnd/>
            </a:ln>
          </p:spPr>
        </p:cxnSp>
        <p:cxnSp>
          <p:nvCxnSpPr>
            <p:cNvPr id="13337" name="Straight Connector 13"/>
            <p:cNvCxnSpPr>
              <a:cxnSpLocks noChangeShapeType="1"/>
            </p:cNvCxnSpPr>
            <p:nvPr/>
          </p:nvCxnSpPr>
          <p:spPr bwMode="auto">
            <a:xfrm>
              <a:off x="1999345" y="4065277"/>
              <a:ext cx="5224387" cy="0"/>
            </a:xfrm>
            <a:prstGeom prst="line">
              <a:avLst/>
            </a:prstGeom>
            <a:noFill/>
            <a:ln w="25400" algn="ctr">
              <a:solidFill>
                <a:srgbClr val="F2A100"/>
              </a:solidFill>
              <a:round/>
              <a:headEnd/>
              <a:tailEnd/>
            </a:ln>
          </p:spPr>
        </p:cxnSp>
        <p:cxnSp>
          <p:nvCxnSpPr>
            <p:cNvPr id="13338" name="Straight Connector 13"/>
            <p:cNvCxnSpPr>
              <a:cxnSpLocks noChangeShapeType="1"/>
            </p:cNvCxnSpPr>
            <p:nvPr/>
          </p:nvCxnSpPr>
          <p:spPr bwMode="auto">
            <a:xfrm>
              <a:off x="1999345" y="3680860"/>
              <a:ext cx="5224387" cy="0"/>
            </a:xfrm>
            <a:prstGeom prst="line">
              <a:avLst/>
            </a:prstGeom>
            <a:noFill/>
            <a:ln w="25400" algn="ctr">
              <a:solidFill>
                <a:srgbClr val="F2A100"/>
              </a:solidFill>
              <a:round/>
              <a:headEnd/>
              <a:tailEnd/>
            </a:ln>
          </p:spPr>
        </p:cxnSp>
        <p:cxnSp>
          <p:nvCxnSpPr>
            <p:cNvPr id="13339" name="Straight Connector 13"/>
            <p:cNvCxnSpPr>
              <a:cxnSpLocks noChangeShapeType="1"/>
            </p:cNvCxnSpPr>
            <p:nvPr/>
          </p:nvCxnSpPr>
          <p:spPr bwMode="auto">
            <a:xfrm>
              <a:off x="1999345" y="3296442"/>
              <a:ext cx="5224387" cy="0"/>
            </a:xfrm>
            <a:prstGeom prst="line">
              <a:avLst/>
            </a:prstGeom>
            <a:noFill/>
            <a:ln w="25400" algn="ctr">
              <a:solidFill>
                <a:srgbClr val="F2A100"/>
              </a:solidFill>
              <a:round/>
              <a:headEnd/>
              <a:tailEnd/>
            </a:ln>
          </p:spPr>
        </p:cxnSp>
        <p:cxnSp>
          <p:nvCxnSpPr>
            <p:cNvPr id="13340" name="Straight Connector 13"/>
            <p:cNvCxnSpPr>
              <a:cxnSpLocks noChangeShapeType="1"/>
            </p:cNvCxnSpPr>
            <p:nvPr/>
          </p:nvCxnSpPr>
          <p:spPr bwMode="auto">
            <a:xfrm>
              <a:off x="1999345" y="2912023"/>
              <a:ext cx="5224387" cy="0"/>
            </a:xfrm>
            <a:prstGeom prst="line">
              <a:avLst/>
            </a:prstGeom>
            <a:noFill/>
            <a:ln w="25400" algn="ctr">
              <a:solidFill>
                <a:srgbClr val="F2A100"/>
              </a:solidFill>
              <a:round/>
              <a:headEnd/>
              <a:tailEnd/>
            </a:ln>
          </p:spPr>
        </p:cxn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996999" y="1698896"/>
              <a:ext cx="5224388" cy="4187989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  <a:effectLst/>
          </p:spPr>
          <p:txBody>
            <a:bodyPr lIns="0" tIns="0" rIns="45720" bIns="0"/>
            <a:lstStyle/>
            <a:p>
              <a:pPr marL="228600" eaLnBrk="0" hangingPunct="0">
                <a:spcBef>
                  <a:spcPts val="1800"/>
                </a:spcBef>
                <a:defRPr/>
              </a:pPr>
              <a:endParaRPr lang="en-US" sz="2000" b="0" dirty="0" smtClean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pitchFamily="-65" charset="-128"/>
              </a:endParaRPr>
            </a:p>
            <a:p>
              <a:pPr marL="228600" eaLnBrk="0" hangingPunct="0">
                <a:spcBef>
                  <a:spcPts val="18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/>
              </a:r>
              <a:b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</a:b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Reduce </a:t>
              </a:r>
              <a:r>
                <a:rPr lang="en-US" sz="200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e</a:t>
              </a: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nergy </a:t>
              </a: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use</a:t>
              </a:r>
            </a:p>
            <a:p>
              <a:pPr marL="228600" eaLnBrk="0" hangingPunct="0">
                <a:spcBef>
                  <a:spcPts val="6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Reduce </a:t>
              </a: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  <a:ea typeface="ＭＳ Ｐゴシック" pitchFamily="-65" charset="-128"/>
                </a:rPr>
                <a:t>waste</a:t>
              </a:r>
              <a:endParaRPr lang="en-US" sz="2000" b="0" dirty="0" smtClean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pitchFamily="-65" charset="-128"/>
              </a:endParaRPr>
            </a:p>
            <a:p>
              <a:pPr marL="228600" eaLnBrk="0" hangingPunct="0">
                <a:spcBef>
                  <a:spcPts val="6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rPr>
                <a:t>Net positive impact on ecosystems</a:t>
              </a:r>
            </a:p>
            <a:p>
              <a:pPr marL="228600" eaLnBrk="0" hangingPunct="0">
                <a:spcBef>
                  <a:spcPts val="6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rPr>
                <a:t>Minimize water use</a:t>
              </a:r>
            </a:p>
            <a:p>
              <a:pPr marL="228600" eaLnBrk="0" hangingPunct="0">
                <a:spcBef>
                  <a:spcPts val="6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rPr>
                <a:t>Minimize </a:t>
              </a: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rPr>
                <a:t>environmental footprint</a:t>
              </a:r>
              <a:endParaRPr lang="en-US" sz="2000" b="0" dirty="0" smtClean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-65" charset="-128"/>
              </a:endParaRPr>
            </a:p>
            <a:p>
              <a:pPr marL="228600" eaLnBrk="0" hangingPunct="0">
                <a:spcBef>
                  <a:spcPts val="600"/>
                </a:spcBef>
                <a:defRPr/>
              </a:pPr>
              <a:r>
                <a:rPr lang="en-US" sz="2000" b="0" dirty="0" smtClean="0">
                  <a:solidFill>
                    <a:srgbClr val="0807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-65" charset="-128"/>
                </a:rPr>
                <a:t>Inform, empower and activate employees, business partners, and consumers to take positive action for the environment</a:t>
              </a:r>
              <a:endParaRPr lang="en-US" sz="2000" b="0" dirty="0">
                <a:solidFill>
                  <a:srgbClr val="080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-65" charset="-128"/>
              </a:endParaRPr>
            </a:p>
          </p:txBody>
        </p:sp>
        <p:sp>
          <p:nvSpPr>
            <p:cNvPr id="26" name="Round Same Side Corner Rectangle 25"/>
            <p:cNvSpPr>
              <a:spLocks/>
            </p:cNvSpPr>
            <p:nvPr/>
          </p:nvSpPr>
          <p:spPr bwMode="auto">
            <a:xfrm>
              <a:off x="1996999" y="2266220"/>
              <a:ext cx="5224388" cy="27087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0000">
                  <a:srgbClr val="FFA41D"/>
                </a:gs>
                <a:gs pos="62000">
                  <a:srgbClr val="FFB64B"/>
                </a:gs>
              </a:gsLst>
              <a:lin ang="16200000" scaled="1"/>
              <a:tileRect/>
            </a:gradFill>
            <a:ln w="57150">
              <a:noFill/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dirty="0">
                <a:latin typeface="Tahoma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9600" y="60198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1447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Committed to being responsible stewards of the environment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 Messaging</a:t>
            </a:r>
          </a:p>
          <a:p>
            <a:pPr lvl="1"/>
            <a:r>
              <a:rPr lang="en-US" dirty="0" smtClean="0"/>
              <a:t>Stingrays and Sea Urchins</a:t>
            </a:r>
          </a:p>
          <a:p>
            <a:pPr lvl="1"/>
            <a:r>
              <a:rPr lang="en-US" dirty="0" smtClean="0"/>
              <a:t>Onboard Environmental Video</a:t>
            </a:r>
          </a:p>
          <a:p>
            <a:r>
              <a:rPr lang="en-US" dirty="0" smtClean="0"/>
              <a:t>Conservation </a:t>
            </a:r>
          </a:p>
          <a:p>
            <a:pPr lvl="1"/>
            <a:r>
              <a:rPr lang="en-US" dirty="0" smtClean="0"/>
              <a:t>Towel use advisory in Staterooms</a:t>
            </a:r>
          </a:p>
          <a:p>
            <a:pPr lvl="1"/>
            <a:r>
              <a:rPr lang="en-US" dirty="0" smtClean="0"/>
              <a:t>Water use</a:t>
            </a:r>
          </a:p>
          <a:p>
            <a:pPr lvl="1"/>
            <a:r>
              <a:rPr lang="en-US" dirty="0" smtClean="0"/>
              <a:t>Disney Worldwide Conservation Fund </a:t>
            </a:r>
          </a:p>
          <a:p>
            <a:r>
              <a:rPr lang="en-US" dirty="0" smtClean="0"/>
              <a:t>Onboard Programs</a:t>
            </a:r>
          </a:p>
          <a:p>
            <a:pPr lvl="1"/>
            <a:r>
              <a:rPr lang="en-US" dirty="0" smtClean="0"/>
              <a:t>Partner with US Forest Service in Alaska</a:t>
            </a:r>
          </a:p>
          <a:p>
            <a:pPr lvl="1"/>
            <a:r>
              <a:rPr lang="en-US" dirty="0" smtClean="0"/>
              <a:t>Youth Activities</a:t>
            </a:r>
            <a:endParaRPr lang="en-US" dirty="0"/>
          </a:p>
        </p:txBody>
      </p:sp>
      <p:pic>
        <p:nvPicPr>
          <p:cNvPr id="4" name="Picture 3" descr="DWCF Logo (lg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86200"/>
            <a:ext cx="1608195" cy="2397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astaway Stingray sma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1624584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Beach Cleanup</a:t>
            </a:r>
          </a:p>
          <a:p>
            <a:r>
              <a:rPr lang="en-US" dirty="0" smtClean="0"/>
              <a:t>Disney’s Conservation Challenge</a:t>
            </a:r>
          </a:p>
          <a:p>
            <a:r>
              <a:rPr lang="en-US" dirty="0" smtClean="0"/>
              <a:t>Coral Reef transplants</a:t>
            </a:r>
          </a:p>
          <a:p>
            <a:r>
              <a:rPr lang="en-US" dirty="0" smtClean="0"/>
              <a:t>Partner with education groups in Ports of Call</a:t>
            </a:r>
          </a:p>
          <a:p>
            <a:r>
              <a:rPr lang="en-US" dirty="0" smtClean="0"/>
              <a:t>Material donations to schools and merchants in Ports of Call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Actively </a:t>
            </a:r>
            <a:r>
              <a:rPr lang="en-US" dirty="0" smtClean="0"/>
              <a:t>influence </a:t>
            </a:r>
            <a:r>
              <a:rPr lang="en-US" dirty="0" smtClean="0"/>
              <a:t>industry</a:t>
            </a:r>
            <a:br>
              <a:rPr lang="en-US" dirty="0" smtClean="0"/>
            </a:br>
            <a:r>
              <a:rPr lang="en-US" dirty="0" smtClean="0"/>
              <a:t>environmental policy through</a:t>
            </a:r>
          </a:p>
          <a:p>
            <a:pPr lvl="1"/>
            <a:r>
              <a:rPr lang="en-US" dirty="0" smtClean="0"/>
              <a:t>CLIA</a:t>
            </a:r>
          </a:p>
          <a:p>
            <a:pPr lvl="1"/>
            <a:r>
              <a:rPr lang="en-US" dirty="0" smtClean="0"/>
              <a:t>NWCCA</a:t>
            </a:r>
          </a:p>
          <a:p>
            <a:pPr lvl="1"/>
            <a:r>
              <a:rPr lang="en-US" dirty="0" smtClean="0"/>
              <a:t>ECC</a:t>
            </a: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 smtClean="0"/>
              <a:t>partnerships</a:t>
            </a:r>
          </a:p>
          <a:p>
            <a:pPr lvl="1"/>
            <a:r>
              <a:rPr lang="en-US" dirty="0" smtClean="0"/>
              <a:t>EPA</a:t>
            </a:r>
          </a:p>
          <a:p>
            <a:pPr lvl="1"/>
            <a:r>
              <a:rPr lang="en-US" dirty="0" smtClean="0"/>
              <a:t>U.S</a:t>
            </a:r>
            <a:r>
              <a:rPr lang="en-US" dirty="0" smtClean="0"/>
              <a:t>. Coast Guard </a:t>
            </a:r>
            <a:endParaRPr lang="en-US" dirty="0" smtClean="0"/>
          </a:p>
          <a:p>
            <a:pPr lvl="1"/>
            <a:r>
              <a:rPr lang="en-US" dirty="0" smtClean="0"/>
              <a:t>State agencies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7467600" y="4267200"/>
            <a:ext cx="1371600" cy="1371600"/>
            <a:chOff x="7467600" y="3886200"/>
            <a:chExt cx="1371600" cy="1371600"/>
          </a:xfrm>
        </p:grpSpPr>
        <p:sp>
          <p:nvSpPr>
            <p:cNvPr id="5" name="Rectangle 4"/>
            <p:cNvSpPr/>
            <p:nvPr/>
          </p:nvSpPr>
          <p:spPr>
            <a:xfrm>
              <a:off x="7467600" y="3886200"/>
              <a:ext cx="1371600" cy="137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http://www.samefacts.com/wp-content/uploads/2011/10/epa-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39624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867400" y="4800600"/>
            <a:ext cx="1371600" cy="1295400"/>
            <a:chOff x="7391400" y="1981200"/>
            <a:chExt cx="1371600" cy="1295400"/>
          </a:xfrm>
        </p:grpSpPr>
        <p:sp>
          <p:nvSpPr>
            <p:cNvPr id="8" name="Rectangle 7"/>
            <p:cNvSpPr/>
            <p:nvPr/>
          </p:nvSpPr>
          <p:spPr>
            <a:xfrm>
              <a:off x="7391400" y="1981200"/>
              <a:ext cx="1371600" cy="12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USCGshie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2057400"/>
              <a:ext cx="1211494" cy="1143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7" descr="http://www.travelagentcentral.com/files/travelagent/nodes/2011/27943/CLI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266950" cy="88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http://www.rivieramm.com/images/categories/events/passenger_ship_safety_conference/European-Cruise-Council_140dpi_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688" y="2895600"/>
            <a:ext cx="1495512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51" b="16149"/>
          <a:stretch>
            <a:fillRect/>
          </a:stretch>
        </p:blipFill>
        <p:spPr bwMode="auto">
          <a:xfrm>
            <a:off x="12700" y="1685109"/>
            <a:ext cx="9131300" cy="354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Walt Disney Parks and Resorts Integrated Environmental Team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410" y="2216601"/>
            <a:ext cx="470263" cy="7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590800"/>
            <a:ext cx="470263" cy="7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286000"/>
            <a:ext cx="470263" cy="7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2222" y="2438400"/>
            <a:ext cx="470263" cy="7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7783" y="1861457"/>
            <a:ext cx="470263" cy="7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57800" y="2590908"/>
            <a:ext cx="1345474" cy="22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4200" y="3200400"/>
            <a:ext cx="1345474" cy="22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34000" y="3048108"/>
            <a:ext cx="1345474" cy="22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600" y="3276708"/>
            <a:ext cx="1345474" cy="22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DCL Presentation</Template>
  <TotalTime>477</TotalTime>
  <Words>354</Words>
  <Application>Microsoft Office PowerPoint</Application>
  <PresentationFormat>On-screen Show (4:3)</PresentationFormat>
  <Paragraphs>126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DCL Presentation</vt:lpstr>
      <vt:lpstr>3_Office Theme</vt:lpstr>
      <vt:lpstr>8_Office Theme</vt:lpstr>
      <vt:lpstr>9_Office Theme</vt:lpstr>
      <vt:lpstr>10_Office Theme</vt:lpstr>
      <vt:lpstr>2_Office Theme</vt:lpstr>
      <vt:lpstr>6_Office Theme</vt:lpstr>
      <vt:lpstr>Disney Cruise Line</vt:lpstr>
      <vt:lpstr>Slide 2</vt:lpstr>
      <vt:lpstr>Slide 3</vt:lpstr>
      <vt:lpstr>Slide 4</vt:lpstr>
      <vt:lpstr>Environmental Goals</vt:lpstr>
      <vt:lpstr>Guest Awareness</vt:lpstr>
      <vt:lpstr>Community Outreach</vt:lpstr>
      <vt:lpstr>Leadership</vt:lpstr>
      <vt:lpstr>Walt Disney Parks and Resorts Integrated Environmental Team</vt:lpstr>
      <vt:lpstr>Energy Management Programs</vt:lpstr>
      <vt:lpstr>Desired Emissions Portfolio</vt:lpstr>
      <vt:lpstr>Waste Management</vt:lpstr>
      <vt:lpstr>Water Conservation</vt:lpstr>
      <vt:lpstr>Crew Awareness</vt:lpstr>
      <vt:lpstr>Other Key Initiatives</vt:lpstr>
      <vt:lpstr>Thank You!</vt:lpstr>
    </vt:vector>
  </TitlesOfParts>
  <Company>The Walt Disney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jre3</dc:creator>
  <cp:lastModifiedBy>Pat Gerrity</cp:lastModifiedBy>
  <cp:revision>54</cp:revision>
  <dcterms:created xsi:type="dcterms:W3CDTF">2012-05-10T15:17:42Z</dcterms:created>
  <dcterms:modified xsi:type="dcterms:W3CDTF">2012-05-11T16:19:19Z</dcterms:modified>
</cp:coreProperties>
</file>