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61" r:id="rId4"/>
    <p:sldId id="265" r:id="rId5"/>
    <p:sldId id="266" r:id="rId6"/>
    <p:sldId id="257" r:id="rId7"/>
    <p:sldId id="259" r:id="rId8"/>
    <p:sldId id="262" r:id="rId9"/>
    <p:sldId id="263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6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273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5506AD2-6925-4AF1-9034-E92DD9614775}" type="datetimeFigureOut">
              <a:rPr lang="en-US" smtClean="0"/>
              <a:t>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6B046B-60D6-4807-847C-F7FF32E8AA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FF0000"/>
                </a:solidFill>
              </a:rPr>
              <a:t>PPTS</a:t>
            </a:r>
            <a:r>
              <a:rPr lang="en-US" sz="5400" dirty="0" smtClean="0"/>
              <a:t> and </a:t>
            </a:r>
            <a:r>
              <a:rPr lang="en-US" sz="5400" dirty="0" smtClean="0">
                <a:solidFill>
                  <a:srgbClr val="92D050"/>
                </a:solidFill>
              </a:rPr>
              <a:t>PHMSA</a:t>
            </a:r>
            <a:endParaRPr lang="en-US" sz="5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95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381000"/>
            <a:ext cx="7520940" cy="429947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The process to validate data. </a:t>
            </a:r>
          </a:p>
          <a:p>
            <a:r>
              <a:rPr lang="en-US" sz="2200" dirty="0" smtClean="0"/>
              <a:t>Once the information is entered into PPTS we compare it with what was entered into PHMSA </a:t>
            </a:r>
            <a:endParaRPr lang="en-US" sz="2200" dirty="0"/>
          </a:p>
          <a:p>
            <a:endParaRPr lang="en-US" sz="4400" dirty="0" smtClean="0"/>
          </a:p>
          <a:p>
            <a:r>
              <a:rPr lang="en-US" sz="4400" dirty="0" smtClean="0"/>
              <a:t>Differences </a:t>
            </a:r>
            <a:r>
              <a:rPr lang="en-US" sz="4400" dirty="0" smtClean="0"/>
              <a:t>between PPTS and PHMSA Incident Reporting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25703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486400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solidFill>
                  <a:srgbClr val="FF0000"/>
                </a:solidFill>
              </a:rPr>
              <a:t>PPTS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PART DS.  DESCRIPTION OF RELEASE </a:t>
            </a:r>
            <a:r>
              <a:rPr lang="en-US" sz="3100" dirty="0"/>
              <a:t>- Was or will a telephonic or written release report be made to any State agency? </a:t>
            </a:r>
            <a:r>
              <a:rPr lang="en-US" sz="3100" dirty="0" smtClean="0"/>
              <a:t> This is not EPA or OSHA this for INTRASTATE AGENCY</a:t>
            </a:r>
            <a:r>
              <a:rPr lang="en-US" sz="3100" dirty="0"/>
              <a:t>.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1800" dirty="0" smtClean="0"/>
              <a:t>Ex: Texas Rail Road Commission (RRC), </a:t>
            </a:r>
            <a:r>
              <a:rPr lang="en-US" sz="1800" dirty="0"/>
              <a:t>Oklahoma Corporate Commission(OCC) or </a:t>
            </a:r>
            <a:r>
              <a:rPr lang="en-US" sz="1800" dirty="0" smtClean="0"/>
              <a:t>Arizona Corporate </a:t>
            </a:r>
            <a:r>
              <a:rPr lang="en-US" sz="1800" dirty="0"/>
              <a:t>Commission </a:t>
            </a:r>
            <a:r>
              <a:rPr lang="en-US" sz="1800" dirty="0" smtClean="0"/>
              <a:t>(ACC)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100" dirty="0" smtClean="0"/>
              <a:t>Transported </a:t>
            </a:r>
            <a:r>
              <a:rPr lang="en-US" sz="3100" dirty="0"/>
              <a:t>commodity released </a:t>
            </a:r>
            <a:r>
              <a:rPr lang="en-US" sz="3100" dirty="0" smtClean="0"/>
              <a:t>? This is lined up differently </a:t>
            </a:r>
            <a:r>
              <a:rPr lang="en-US" sz="3100" dirty="0" smtClean="0"/>
              <a:t>from PPTS TO PHMSA</a:t>
            </a:r>
            <a:br>
              <a:rPr lang="en-US" sz="3100" dirty="0" smtClean="0"/>
            </a:br>
            <a:r>
              <a:rPr lang="en-US" sz="1800" dirty="0" smtClean="0"/>
              <a:t>ex</a:t>
            </a:r>
            <a:r>
              <a:rPr lang="en-US" sz="1800" dirty="0" smtClean="0"/>
              <a:t>: Refined Products </a:t>
            </a:r>
            <a:r>
              <a:rPr lang="en-US" sz="1800" dirty="0" smtClean="0"/>
              <a:t>in PPTS is under </a:t>
            </a:r>
            <a:r>
              <a:rPr lang="en-US" sz="1800" dirty="0"/>
              <a:t>Gasoline, diesel, fuel oil, or other petroleum product which is a liquid at ambient </a:t>
            </a:r>
            <a:r>
              <a:rPr lang="en-US" sz="1800" dirty="0" smtClean="0"/>
              <a:t>conditions</a:t>
            </a:r>
            <a:br>
              <a:rPr lang="en-US" sz="1800" dirty="0" smtClean="0"/>
            </a:br>
            <a:r>
              <a:rPr lang="en-US" sz="1800" dirty="0" smtClean="0"/>
              <a:t>EX: In </a:t>
            </a:r>
            <a:r>
              <a:rPr lang="en-US" sz="1800" dirty="0" err="1" smtClean="0"/>
              <a:t>ppts</a:t>
            </a:r>
            <a:r>
              <a:rPr lang="en-US" sz="1800" dirty="0" smtClean="0"/>
              <a:t>  CO2, N2 </a:t>
            </a:r>
            <a:r>
              <a:rPr lang="en-US" sz="1800" dirty="0" smtClean="0"/>
              <a:t>(Nitrogen</a:t>
            </a:r>
            <a:r>
              <a:rPr lang="en-US" sz="1800" dirty="0" smtClean="0"/>
              <a:t>) in </a:t>
            </a:r>
            <a:r>
              <a:rPr lang="en-US" sz="1800" dirty="0" err="1" smtClean="0"/>
              <a:t>phmsa</a:t>
            </a:r>
            <a:r>
              <a:rPr lang="en-US" sz="1800" dirty="0" smtClean="0"/>
              <a:t> only Co2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94976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PPTS  </a:t>
            </a:r>
            <a:r>
              <a:rPr lang="en-US" sz="2400" dirty="0" smtClean="0"/>
              <a:t>PART </a:t>
            </a:r>
            <a:r>
              <a:rPr lang="en-US" sz="2400" dirty="0"/>
              <a:t>CQ.  CONSEQUENCE OF RELEASE - Any deaths or injuries?  </a:t>
            </a:r>
            <a:endParaRPr lang="en-US" sz="2400" dirty="0" smtClean="0"/>
          </a:p>
          <a:p>
            <a:r>
              <a:rPr lang="en-US" sz="2400" dirty="0" smtClean="0">
                <a:solidFill>
                  <a:srgbClr val="92D050"/>
                </a:solidFill>
              </a:rPr>
              <a:t>PHMSA </a:t>
            </a:r>
            <a:r>
              <a:rPr lang="en-US" sz="2400" dirty="0" smtClean="0"/>
              <a:t> </a:t>
            </a:r>
            <a:r>
              <a:rPr lang="en-US" sz="2400" dirty="0"/>
              <a:t>states hospitalization , but they are </a:t>
            </a:r>
            <a:r>
              <a:rPr lang="en-US" sz="2400" dirty="0" smtClean="0"/>
              <a:t>the </a:t>
            </a:r>
            <a:r>
              <a:rPr lang="en-US" sz="2400" dirty="0"/>
              <a:t>same not different. </a:t>
            </a:r>
            <a:r>
              <a:rPr lang="en-US" sz="1400" dirty="0" smtClean="0"/>
              <a:t>Even though PPTS is not saying hospitalization if you report on PHMSA you should report it on PPTS</a:t>
            </a:r>
            <a:endParaRPr lang="en-US" sz="1400" dirty="0" smtClean="0"/>
          </a:p>
          <a:p>
            <a:r>
              <a:rPr lang="en-US" sz="2400" dirty="0" smtClean="0">
                <a:solidFill>
                  <a:srgbClr val="FF0000"/>
                </a:solidFill>
              </a:rPr>
              <a:t>PPTS  </a:t>
            </a:r>
            <a:r>
              <a:rPr lang="en-US" sz="2400" dirty="0" smtClean="0"/>
              <a:t>Has </a:t>
            </a:r>
            <a:r>
              <a:rPr lang="en-US" sz="2400" dirty="0"/>
              <a:t>a Natural Resources Damage Assessment been performed?  </a:t>
            </a:r>
            <a:r>
              <a:rPr lang="en-US" sz="2400" dirty="0" smtClean="0"/>
              <a:t>This is for individuals to be able to be reimbursed for damages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/>
              <a:t>.  </a:t>
            </a:r>
            <a:r>
              <a:rPr lang="en-US" sz="1400" dirty="0" smtClean="0"/>
              <a:t>This is </a:t>
            </a:r>
            <a:r>
              <a:rPr lang="en-US" sz="1400" dirty="0"/>
              <a:t>different from Long term impact assessment performed or </a:t>
            </a:r>
            <a:r>
              <a:rPr lang="en-US" sz="1400" dirty="0" smtClean="0"/>
              <a:t>planned which is in Part D on the PHMSA report. This is talking about impact to the soil, wildlife, water.  Have you gone and determined what the impact would be. </a:t>
            </a:r>
            <a:endParaRPr lang="en-US" sz="1400" dirty="0"/>
          </a:p>
          <a:p>
            <a:r>
              <a:rPr lang="en-US" sz="2400" dirty="0" smtClean="0">
                <a:solidFill>
                  <a:srgbClr val="FF0000"/>
                </a:solidFill>
              </a:rPr>
              <a:t>PPTS </a:t>
            </a:r>
            <a:r>
              <a:rPr lang="en-US" sz="2400" dirty="0" smtClean="0"/>
              <a:t>Does </a:t>
            </a:r>
            <a:r>
              <a:rPr lang="en-US" sz="2400" dirty="0"/>
              <a:t>not ask for time of accident or any timeline.  </a:t>
            </a:r>
            <a:r>
              <a:rPr lang="en-US" sz="1400" dirty="0" smtClean="0"/>
              <a:t>PPTS is looking at the data not the timeline. 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92D050"/>
                </a:solidFill>
              </a:rPr>
              <a:t>PHMSA</a:t>
            </a:r>
            <a:r>
              <a:rPr lang="en-US" sz="2400" dirty="0" smtClean="0"/>
              <a:t> Does ask for timelines.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657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1"/>
            <a:ext cx="8229600" cy="502920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PPTS</a:t>
            </a:r>
            <a:r>
              <a:rPr lang="en-US" sz="3600" dirty="0" smtClean="0"/>
              <a:t> </a:t>
            </a:r>
          </a:p>
          <a:p>
            <a:r>
              <a:rPr lang="en-US" sz="3600" dirty="0" smtClean="0"/>
              <a:t>PART </a:t>
            </a:r>
            <a:r>
              <a:rPr lang="en-US" sz="3600" dirty="0"/>
              <a:t>FA.  FACILITY INVOLVED includes  Area and system involved </a:t>
            </a:r>
            <a:endParaRPr lang="en-US" sz="3600" dirty="0" smtClean="0"/>
          </a:p>
          <a:p>
            <a:r>
              <a:rPr lang="en-US" sz="3600" dirty="0" smtClean="0">
                <a:solidFill>
                  <a:srgbClr val="92D050"/>
                </a:solidFill>
              </a:rPr>
              <a:t>PHMSA’s</a:t>
            </a:r>
            <a:r>
              <a:rPr lang="en-US" sz="3600" dirty="0" smtClean="0"/>
              <a:t> is broken down into two parts </a:t>
            </a:r>
          </a:p>
          <a:p>
            <a:pPr lvl="1"/>
            <a:r>
              <a:rPr lang="en-US" sz="3600" dirty="0" smtClean="0"/>
              <a:t>Part </a:t>
            </a:r>
            <a:r>
              <a:rPr lang="en-US" sz="3600" dirty="0"/>
              <a:t>B 11. Area of Accident (question 11)  and </a:t>
            </a:r>
            <a:endParaRPr lang="en-US" sz="3600" dirty="0" smtClean="0"/>
          </a:p>
          <a:p>
            <a:pPr lvl="1"/>
            <a:r>
              <a:rPr lang="en-US" sz="3600" dirty="0" smtClean="0"/>
              <a:t>Part </a:t>
            </a:r>
            <a:r>
              <a:rPr lang="en-US" sz="3600" dirty="0"/>
              <a:t>C Part of system involved in Accident: (question 2)  </a:t>
            </a:r>
            <a:br>
              <a:rPr lang="en-US" sz="3600" dirty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87097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76784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3600" b="1" dirty="0" smtClean="0">
                <a:solidFill>
                  <a:srgbClr val="FF0000"/>
                </a:solidFill>
              </a:rPr>
              <a:t>PPTS </a:t>
            </a:r>
            <a:r>
              <a:rPr lang="en-US" sz="3600" b="1" dirty="0" smtClean="0"/>
              <a:t>Part CR Corrosion </a:t>
            </a:r>
            <a:br>
              <a:rPr lang="en-US" sz="36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>
                <a:solidFill>
                  <a:srgbClr val="92D050"/>
                </a:solidFill>
              </a:rPr>
              <a:t>PHMSA </a:t>
            </a:r>
            <a:r>
              <a:rPr lang="en-US" sz="3600" b="1" dirty="0" smtClean="0"/>
              <a:t>G1 - Corrosion Failure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209799"/>
            <a:ext cx="7520940" cy="2667001"/>
          </a:xfrm>
        </p:spPr>
        <p:txBody>
          <a:bodyPr>
            <a:normAutofit fontScale="77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solidFill>
                  <a:srgbClr val="000000"/>
                </a:solidFill>
                <a:effectLst/>
                <a:latin typeface="Calibri" pitchFamily="34" charset="0"/>
                <a:ea typeface="Calibri"/>
              </a:rPr>
              <a:t>This is </a:t>
            </a:r>
            <a:r>
              <a:rPr lang="en-US" sz="3600" dirty="0" smtClean="0">
                <a:solidFill>
                  <a:srgbClr val="000000"/>
                </a:solidFill>
                <a:effectLst/>
                <a:latin typeface="Calibri" pitchFamily="34" charset="0"/>
                <a:ea typeface="Calibri"/>
              </a:rPr>
              <a:t>were </a:t>
            </a:r>
            <a:r>
              <a:rPr lang="en-US" sz="3600" dirty="0" smtClean="0">
                <a:solidFill>
                  <a:srgbClr val="000000"/>
                </a:solidFill>
                <a:effectLst/>
                <a:latin typeface="Calibri" pitchFamily="34" charset="0"/>
                <a:ea typeface="Calibri"/>
              </a:rPr>
              <a:t>you would find Corrosion 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question </a:t>
            </a:r>
            <a:r>
              <a:rPr lang="en-US" sz="3600" dirty="0" smtClean="0">
                <a:solidFill>
                  <a:srgbClr val="000000"/>
                </a:solidFill>
                <a:effectLst/>
                <a:latin typeface="Calibri" pitchFamily="34" charset="0"/>
                <a:ea typeface="Calibri"/>
              </a:rPr>
              <a:t>for both </a:t>
            </a:r>
            <a:r>
              <a:rPr lang="en-US" sz="3600" dirty="0" smtClean="0">
                <a:solidFill>
                  <a:srgbClr val="FF0000"/>
                </a:solidFill>
                <a:effectLst/>
                <a:latin typeface="Calibri" pitchFamily="34" charset="0"/>
                <a:ea typeface="Calibri"/>
              </a:rPr>
              <a:t>PPTS</a:t>
            </a:r>
            <a:r>
              <a:rPr lang="en-US" sz="3600" dirty="0" smtClean="0">
                <a:solidFill>
                  <a:srgbClr val="000000"/>
                </a:solidFill>
                <a:effectLst/>
                <a:latin typeface="Calibri" pitchFamily="34" charset="0"/>
                <a:ea typeface="Calibri"/>
              </a:rPr>
              <a:t> and </a:t>
            </a:r>
            <a:r>
              <a:rPr lang="en-US" sz="3600" dirty="0" smtClean="0">
                <a:solidFill>
                  <a:srgbClr val="92D050"/>
                </a:solidFill>
                <a:effectLst/>
                <a:latin typeface="Calibri" pitchFamily="34" charset="0"/>
                <a:ea typeface="Calibri"/>
              </a:rPr>
              <a:t>PHMSA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600" dirty="0" smtClean="0">
              <a:solidFill>
                <a:srgbClr val="000000"/>
              </a:solidFill>
              <a:latin typeface="Calibri" pitchFamily="34" charset="0"/>
              <a:ea typeface="Calib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Coating 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for </a:t>
            </a:r>
            <a:r>
              <a:rPr lang="en-US" sz="3600" dirty="0" smtClean="0">
                <a:solidFill>
                  <a:srgbClr val="FF0000"/>
                </a:solidFill>
                <a:latin typeface="Calibri" pitchFamily="34" charset="0"/>
                <a:ea typeface="Calibri"/>
              </a:rPr>
              <a:t>PPTS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 is also in Part CR 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but coating for </a:t>
            </a:r>
            <a:endParaRPr lang="en-US" sz="3600" dirty="0" smtClean="0">
              <a:solidFill>
                <a:srgbClr val="000000"/>
              </a:solidFill>
              <a:latin typeface="Calibri" pitchFamily="34" charset="0"/>
              <a:ea typeface="Calibri"/>
            </a:endParaRPr>
          </a:p>
          <a:p>
            <a:pPr marL="0" indent="0">
              <a:spcBef>
                <a:spcPts val="0"/>
              </a:spcBef>
            </a:pPr>
            <a:r>
              <a:rPr lang="en-US" sz="3600" dirty="0" smtClean="0">
                <a:solidFill>
                  <a:srgbClr val="92D050"/>
                </a:solidFill>
                <a:latin typeface="Calibri" pitchFamily="34" charset="0"/>
                <a:ea typeface="Calibri"/>
              </a:rPr>
              <a:t>PHSMA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is in C3.(h) </a:t>
            </a: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  <a:ea typeface="Calibri"/>
              </a:rPr>
              <a:t>- Pipeline </a:t>
            </a:r>
            <a:r>
              <a:rPr lang="en-US" sz="3600" dirty="0">
                <a:solidFill>
                  <a:srgbClr val="000000"/>
                </a:solidFill>
                <a:latin typeface="Calibri" pitchFamily="34" charset="0"/>
                <a:ea typeface="Calibri"/>
              </a:rPr>
              <a:t>coating type at point of Accident</a:t>
            </a:r>
            <a:endParaRPr lang="en-US" sz="3600" dirty="0" smtClean="0">
              <a:solidFill>
                <a:srgbClr val="000000"/>
              </a:solidFill>
              <a:effectLst/>
              <a:latin typeface="Calibri" pitchFamily="34" charset="0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8661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PPTS</a:t>
            </a:r>
            <a:r>
              <a:rPr lang="en-US" sz="2800" b="1" dirty="0" smtClean="0"/>
              <a:t> PART OQ.  Operator Qualification ( Part OP)</a:t>
            </a:r>
            <a:br>
              <a:rPr lang="en-US" sz="2800" b="1" dirty="0" smtClean="0"/>
            </a:br>
            <a:r>
              <a:rPr lang="en-US" sz="2800" b="1" dirty="0" smtClean="0">
                <a:solidFill>
                  <a:srgbClr val="92D050"/>
                </a:solidFill>
              </a:rPr>
              <a:t>PHMSA</a:t>
            </a:r>
            <a:r>
              <a:rPr lang="en-US" sz="2800" b="1" dirty="0" smtClean="0"/>
              <a:t> G7 - Incorrect Operation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PPTS</a:t>
            </a:r>
            <a:r>
              <a:rPr lang="en-US" sz="2400" dirty="0" smtClean="0"/>
              <a:t> has a full section on OQ </a:t>
            </a:r>
          </a:p>
          <a:p>
            <a:pPr lvl="1"/>
            <a:r>
              <a:rPr lang="en-US" sz="2400" dirty="0" smtClean="0"/>
              <a:t>Was this release related to an OQ covered task</a:t>
            </a:r>
          </a:p>
          <a:p>
            <a:pPr lvl="1"/>
            <a:r>
              <a:rPr lang="en-US" sz="2400" dirty="0" smtClean="0"/>
              <a:t>Was the individual qualified at the time</a:t>
            </a:r>
          </a:p>
          <a:p>
            <a:pPr lvl="1"/>
            <a:r>
              <a:rPr lang="en-US" sz="2400" dirty="0" smtClean="0"/>
              <a:t>How long since the last qualification</a:t>
            </a:r>
          </a:p>
          <a:p>
            <a:pPr lvl="1"/>
            <a:r>
              <a:rPr lang="en-US" sz="2400" dirty="0" smtClean="0"/>
              <a:t>What was the method of used to qualify the individual</a:t>
            </a:r>
          </a:p>
          <a:p>
            <a:r>
              <a:rPr lang="en-US" sz="2400" dirty="0" smtClean="0">
                <a:solidFill>
                  <a:srgbClr val="92D050"/>
                </a:solidFill>
              </a:rPr>
              <a:t>PHMSA</a:t>
            </a:r>
            <a:r>
              <a:rPr lang="en-US" sz="2400" dirty="0" smtClean="0">
                <a:solidFill>
                  <a:srgbClr val="FF0000"/>
                </a:solidFill>
              </a:rPr>
              <a:t>  </a:t>
            </a:r>
            <a:r>
              <a:rPr lang="en-US" sz="2400" dirty="0" smtClean="0"/>
              <a:t>only have one question</a:t>
            </a:r>
          </a:p>
          <a:p>
            <a:pPr lvl="1"/>
            <a:r>
              <a:rPr lang="en-US" sz="2400" dirty="0" smtClean="0"/>
              <a:t>Was the task that led to the incident a covered task  and was the individual qualified for the task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257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PPTS   </a:t>
            </a:r>
            <a:r>
              <a:rPr lang="en-US" sz="2800" b="1" dirty="0" smtClean="0"/>
              <a:t>PART TP.  DETAILS WHEN CAUSE IS THIRD PARTY DAMAGE</a:t>
            </a:r>
            <a:br>
              <a:rPr lang="en-US" sz="2800" b="1" dirty="0" smtClean="0"/>
            </a:br>
            <a:r>
              <a:rPr lang="en-US" sz="2800" b="1" dirty="0" smtClean="0">
                <a:solidFill>
                  <a:srgbClr val="92D050"/>
                </a:solidFill>
              </a:rPr>
              <a:t>PHMSA </a:t>
            </a:r>
            <a:r>
              <a:rPr lang="en-US" sz="2800" b="1" dirty="0" smtClean="0"/>
              <a:t>  G3 – Excavation Damage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219200"/>
            <a:ext cx="7520940" cy="3657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PPTS</a:t>
            </a:r>
            <a:r>
              <a:rPr lang="en-US" sz="2800" dirty="0" smtClean="0"/>
              <a:t> has third party damage but does not talk about first and second part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1 or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are </a:t>
            </a:r>
            <a:r>
              <a:rPr lang="en-US" sz="2800" dirty="0"/>
              <a:t>u</a:t>
            </a:r>
            <a:r>
              <a:rPr lang="en-US" sz="2800" dirty="0" smtClean="0"/>
              <a:t>nder Incorrect Operation </a:t>
            </a:r>
          </a:p>
          <a:p>
            <a:r>
              <a:rPr lang="en-US" sz="2800" dirty="0" smtClean="0"/>
              <a:t>First Party is Damage by Operator </a:t>
            </a:r>
          </a:p>
          <a:p>
            <a:r>
              <a:rPr lang="en-US" sz="2800" dirty="0" smtClean="0"/>
              <a:t>Second Party is Damage by Operator’s Contractor </a:t>
            </a:r>
          </a:p>
          <a:p>
            <a:r>
              <a:rPr lang="en-US" sz="2800" dirty="0" smtClean="0"/>
              <a:t>Third Party is Damage by Third Party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1720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PPTS</a:t>
            </a:r>
            <a:r>
              <a:rPr lang="en-US" sz="2800" b="1" dirty="0" smtClean="0"/>
              <a:t> PART </a:t>
            </a:r>
            <a:r>
              <a:rPr lang="en-US" sz="2800" b="1" dirty="0"/>
              <a:t>LD.  LEAK DETECTION</a:t>
            </a:r>
            <a:br>
              <a:rPr lang="en-US" sz="2800" b="1" dirty="0"/>
            </a:br>
            <a:r>
              <a:rPr lang="en-US" sz="2800" b="1" dirty="0" smtClean="0">
                <a:solidFill>
                  <a:srgbClr val="92D050"/>
                </a:solidFill>
              </a:rPr>
              <a:t>PHMSA </a:t>
            </a:r>
            <a:r>
              <a:rPr lang="en-US" sz="2800" b="1" dirty="0" smtClean="0"/>
              <a:t>PART </a:t>
            </a:r>
            <a:r>
              <a:rPr lang="en-US" sz="2800" b="1" dirty="0"/>
              <a:t>E – ADDITIONAL OPERATING </a:t>
            </a:r>
            <a:r>
              <a:rPr lang="en-US" sz="2800" b="1" dirty="0" smtClean="0"/>
              <a:t>INFORMATION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371600"/>
            <a:ext cx="7520940" cy="3308877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PPTS </a:t>
            </a:r>
            <a:r>
              <a:rPr lang="en-US" sz="3200" dirty="0"/>
              <a:t>is </a:t>
            </a:r>
            <a:r>
              <a:rPr lang="en-US" sz="3200" dirty="0" smtClean="0"/>
              <a:t>clear here </a:t>
            </a:r>
            <a:r>
              <a:rPr lang="en-US" sz="3200" dirty="0" smtClean="0"/>
              <a:t>.</a:t>
            </a:r>
          </a:p>
          <a:p>
            <a:pPr lvl="1"/>
            <a:r>
              <a:rPr lang="en-US" sz="3200" dirty="0" smtClean="0"/>
              <a:t>Was the release initially detected and confirmed? </a:t>
            </a:r>
          </a:p>
          <a:p>
            <a:r>
              <a:rPr lang="en-US" sz="3200" dirty="0" smtClean="0">
                <a:solidFill>
                  <a:srgbClr val="92D050"/>
                </a:solidFill>
              </a:rPr>
              <a:t>PHMSA</a:t>
            </a:r>
            <a:r>
              <a:rPr lang="en-US" sz="3200" dirty="0" smtClean="0"/>
              <a:t> </a:t>
            </a:r>
            <a:r>
              <a:rPr lang="en-US" sz="3200" dirty="0" smtClean="0"/>
              <a:t>just ask initially identified. </a:t>
            </a:r>
          </a:p>
          <a:p>
            <a:pPr lvl="1"/>
            <a:r>
              <a:rPr lang="en-US" sz="3200" dirty="0" smtClean="0"/>
              <a:t>This leave more room for interpretation.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298681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1905</TotalTime>
  <Words>411</Words>
  <Application>Microsoft Office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Angles</vt:lpstr>
      <vt:lpstr>PPTS and PHMSA</vt:lpstr>
      <vt:lpstr>PowerPoint Presentation</vt:lpstr>
      <vt:lpstr> PPTS  PART DS.  DESCRIPTION OF RELEASE - Was or will a telephonic or written release report be made to any State agency?  This is not EPA or OSHA this for INTRASTATE AGENCY.  Ex: Texas Rail Road Commission (RRC), Oklahoma Corporate Commission(OCC) or Arizona Corporate Commission (ACC)  Transported commodity released ? This is lined up differently from PPTS TO PHMSA ex: Refined Products in PPTS is under Gasoline, diesel, fuel oil, or other petroleum product which is a liquid at ambient conditions EX: In ppts  CO2, N2 (Nitrogen) in phmsa only Co2     </vt:lpstr>
      <vt:lpstr>PowerPoint Presentation</vt:lpstr>
      <vt:lpstr>PowerPoint Presentation</vt:lpstr>
      <vt:lpstr> PPTS Part CR Corrosion   PHMSA G1 - Corrosion Failure </vt:lpstr>
      <vt:lpstr>PPTS PART OQ.  Operator Qualification ( Part OP) PHMSA G7 - Incorrect Operation</vt:lpstr>
      <vt:lpstr>PPTS   PART TP.  DETAILS WHEN CAUSE IS THIRD PARTY DAMAGE PHMSA   G3 – Excavation Damage</vt:lpstr>
      <vt:lpstr>PPTS PART LD.  LEAK DETECTION PHMSA PART E – ADDITIONAL OPERATING INFORMATION</vt:lpstr>
    </vt:vector>
  </TitlesOfParts>
  <Company>Kinder Morgan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 vs PHMSA</dc:title>
  <dc:creator>Abraham, Yvette</dc:creator>
  <cp:lastModifiedBy>Abraham, Yvette</cp:lastModifiedBy>
  <cp:revision>62</cp:revision>
  <cp:lastPrinted>2015-01-27T13:21:53Z</cp:lastPrinted>
  <dcterms:created xsi:type="dcterms:W3CDTF">2015-01-19T21:11:53Z</dcterms:created>
  <dcterms:modified xsi:type="dcterms:W3CDTF">2015-01-27T13:22:03Z</dcterms:modified>
</cp:coreProperties>
</file>