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1" r:id="rId6"/>
    <p:sldId id="257" r:id="rId7"/>
    <p:sldId id="260" r:id="rId8"/>
    <p:sldId id="262" r:id="rId9"/>
    <p:sldId id="268" r:id="rId10"/>
    <p:sldId id="263" r:id="rId11"/>
    <p:sldId id="264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>
      <p:cViewPr>
        <p:scale>
          <a:sx n="76" d="100"/>
          <a:sy n="76" d="100"/>
        </p:scale>
        <p:origin x="-135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2"/>
    </p:cViewPr>
  </p:sorterViewPr>
  <p:notesViewPr>
    <p:cSldViewPr>
      <p:cViewPr varScale="1">
        <p:scale>
          <a:sx n="66" d="100"/>
          <a:sy n="66" d="100"/>
        </p:scale>
        <p:origin x="-1716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9742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B0E25D-7BCA-42D0-8EE2-AEEDEC85A5B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531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4825" y="260350"/>
            <a:ext cx="7162800" cy="1109663"/>
          </a:xfrm>
          <a:effectLst>
            <a:outerShdw dist="35921" dir="2700000" algn="ctr" rotWithShape="0">
              <a:schemeClr val="tx2"/>
            </a:outerShdw>
          </a:effectLst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ru-R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4825" y="1147763"/>
            <a:ext cx="7162800" cy="696912"/>
          </a:xfrm>
          <a:effectLst>
            <a:outerShdw dist="35921" dir="2700000" algn="ctr" rotWithShape="0">
              <a:schemeClr val="tx2"/>
            </a:outerShdw>
          </a:effectLst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50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2950" y="617538"/>
            <a:ext cx="1871663" cy="6124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75" y="617538"/>
            <a:ext cx="5464175" cy="6124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17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62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67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196975"/>
            <a:ext cx="3667125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196975"/>
            <a:ext cx="3668713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23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99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77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44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289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43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617538"/>
            <a:ext cx="7488238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196975"/>
            <a:ext cx="7488238" cy="554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i.org/~/media/files/oil-and-natural-gas/ppts/advisories/2008_1ppts_operator_advisory_cehs_final.pdf?la=e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9848" y="381000"/>
            <a:ext cx="6161087" cy="609601"/>
          </a:xfrm>
          <a:noFill/>
        </p:spPr>
        <p:txBody>
          <a:bodyPr/>
          <a:lstStyle/>
          <a:p>
            <a:r>
              <a:rPr lang="en-US" sz="2800" dirty="0" smtClean="0">
                <a:latin typeface="Tahoma" charset="0"/>
              </a:rPr>
              <a:t/>
            </a:r>
            <a:br>
              <a:rPr lang="en-US" sz="2800" dirty="0" smtClean="0">
                <a:latin typeface="Tahoma" charset="0"/>
              </a:rPr>
            </a:br>
            <a:r>
              <a:rPr lang="en-US" sz="2800" dirty="0" smtClean="0">
                <a:latin typeface="Tahoma" charset="0"/>
              </a:rPr>
              <a:t>Incident </a:t>
            </a:r>
            <a:r>
              <a:rPr lang="en-US" sz="2800" dirty="0">
                <a:latin typeface="Tahoma" charset="0"/>
              </a:rPr>
              <a:t>Report &amp; Walkthrough</a:t>
            </a:r>
            <a:r>
              <a:rPr lang="en-US" sz="3600" dirty="0">
                <a:latin typeface="Tahoma" charset="0"/>
              </a:rPr>
              <a:t/>
            </a:r>
            <a:br>
              <a:rPr lang="en-US" sz="3600" dirty="0">
                <a:latin typeface="Tahoma" charset="0"/>
              </a:rPr>
            </a:br>
            <a:endParaRPr lang="en-US" sz="3600" dirty="0">
              <a:latin typeface="Ta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668061">
            <a:off x="4300628" y="5019711"/>
            <a:ext cx="37005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DMT Pipeline Company, LLC</a:t>
            </a:r>
          </a:p>
          <a:p>
            <a:pPr algn="ctr"/>
            <a:r>
              <a:rPr lang="en-US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Dial 811</a:t>
            </a:r>
          </a:p>
          <a:p>
            <a:pPr algn="ctr"/>
            <a:endParaRPr lang="en-US" b="1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ctr"/>
            <a:endParaRPr lang="en-US" b="1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ctr"/>
            <a:endParaRPr lang="en-US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990600"/>
            <a:ext cx="4648200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PPTS Workshop </a:t>
            </a:r>
            <a:b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</a:b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January 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27,2015 </a:t>
            </a: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/>
            </a:r>
            <a:b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+mn-lt"/>
                <a:cs typeface="Arial" pitchFamily="34" charset="0"/>
              </a:rPr>
              <a:t>By: </a:t>
            </a:r>
            <a:r>
              <a:rPr lang="en-US" sz="2000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Adebukola</a:t>
            </a:r>
            <a:r>
              <a:rPr lang="en-US" sz="2000" dirty="0">
                <a:solidFill>
                  <a:schemeClr val="bg1"/>
                </a:solidFill>
                <a:latin typeface="+mn-lt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Adefemi</a:t>
            </a:r>
            <a:r>
              <a:rPr lang="en-US" sz="2000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 &amp; </a:t>
            </a:r>
            <a:r>
              <a:rPr lang="en-US" sz="2000" dirty="0">
                <a:solidFill>
                  <a:schemeClr val="bg1"/>
                </a:solidFill>
                <a:latin typeface="+mn-lt"/>
                <a:cs typeface="Arial" pitchFamily="34" charset="0"/>
              </a:rPr>
              <a:t>Kirwin Yates</a:t>
            </a:r>
            <a:endParaRPr lang="en-US" sz="2000" b="0" dirty="0" smtClean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09800"/>
            <a:ext cx="8278813" cy="508000"/>
          </a:xfrm>
        </p:spPr>
        <p:txBody>
          <a:bodyPr/>
          <a:lstStyle/>
          <a:p>
            <a:pPr algn="ctr"/>
            <a:r>
              <a:rPr lang="en-US" sz="2800" dirty="0"/>
              <a:t>Pipeline </a:t>
            </a:r>
            <a:r>
              <a:rPr lang="en-US" sz="2800" dirty="0" smtClean="0"/>
              <a:t>Performance Tracking </a:t>
            </a:r>
            <a:r>
              <a:rPr lang="en-US" sz="2800" dirty="0"/>
              <a:t>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881" y="3079452"/>
            <a:ext cx="7488238" cy="162242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Frequently </a:t>
            </a:r>
            <a:r>
              <a:rPr lang="en-US" dirty="0"/>
              <a:t>Asked Questions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  <p:sp>
        <p:nvSpPr>
          <p:cNvPr id="5" name="Rectangle 4"/>
          <p:cNvSpPr/>
          <p:nvPr/>
        </p:nvSpPr>
        <p:spPr>
          <a:xfrm>
            <a:off x="1600200" y="3890665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Most importantly, the Data Mining Team is here to help. </a:t>
            </a:r>
          </a:p>
        </p:txBody>
      </p:sp>
    </p:spTree>
    <p:extLst>
      <p:ext uri="{BB962C8B-B14F-4D97-AF65-F5344CB8AC3E}">
        <p14:creationId xmlns:p14="http://schemas.microsoft.com/office/powerpoint/2010/main" val="40898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668061">
            <a:off x="-174449" y="6132684"/>
            <a:ext cx="1508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Pipeline Company, LLC</a:t>
            </a:r>
          </a:p>
          <a:p>
            <a:pPr algn="ctr"/>
            <a:r>
              <a:rPr lang="en-US" sz="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Dial 811</a:t>
            </a:r>
          </a:p>
          <a:p>
            <a:pPr algn="ctr"/>
            <a:endParaRPr lang="en-US" sz="800" b="1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ctr"/>
            <a:endParaRPr lang="en-US" sz="800" b="1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ctr"/>
            <a:endParaRPr lang="en-US" sz="800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641985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247775" y="1844675"/>
            <a:ext cx="6780213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ko-KR" sz="2000" kern="0" dirty="0" smtClean="0">
                <a:latin typeface="Verdana" pitchFamily="34" charset="0"/>
                <a:ea typeface="굴림" charset="-127"/>
              </a:rPr>
              <a:t>Collects Industry &amp; Operator Data 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en-US" altLang="ko-KR" sz="200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000" kern="0" dirty="0" smtClean="0">
                <a:latin typeface="Verdana" pitchFamily="34" charset="0"/>
                <a:ea typeface="굴림" charset="-127"/>
              </a:rPr>
              <a:t>Identifies areas of improvement &amp; weakness</a:t>
            </a:r>
          </a:p>
          <a:p>
            <a:pPr>
              <a:lnSpc>
                <a:spcPct val="80000"/>
              </a:lnSpc>
            </a:pPr>
            <a:endParaRPr lang="en-US" altLang="ko-KR" sz="200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000" kern="0" dirty="0" smtClean="0">
                <a:latin typeface="Verdana" pitchFamily="34" charset="0"/>
                <a:ea typeface="굴림" charset="-127"/>
              </a:rPr>
              <a:t>Enables the ability to learn from what is measured</a:t>
            </a:r>
          </a:p>
          <a:p>
            <a:pPr>
              <a:lnSpc>
                <a:spcPct val="80000"/>
              </a:lnSpc>
            </a:pPr>
            <a:endParaRPr lang="en-US" altLang="ko-KR" sz="200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000" kern="0" dirty="0" smtClean="0">
                <a:latin typeface="Verdana" pitchFamily="34" charset="0"/>
                <a:ea typeface="굴림" charset="-127"/>
              </a:rPr>
              <a:t>Provides benchmarking among operators</a:t>
            </a:r>
          </a:p>
          <a:p>
            <a:pPr>
              <a:lnSpc>
                <a:spcPct val="80000"/>
              </a:lnSpc>
            </a:pPr>
            <a:endParaRPr lang="en-US" altLang="ko-KR" sz="200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en-US" altLang="ko-KR" sz="2000" kern="0" dirty="0" smtClean="0">
                <a:latin typeface="Verdana" pitchFamily="34" charset="0"/>
                <a:ea typeface="굴림" charset="-127"/>
              </a:rPr>
              <a:t>Assists in QA/QC of incident and 7000-1 reported information</a:t>
            </a:r>
          </a:p>
          <a:p>
            <a:pPr>
              <a:lnSpc>
                <a:spcPct val="80000"/>
              </a:lnSpc>
            </a:pPr>
            <a:endParaRPr lang="en-US" sz="200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kern="0" dirty="0" smtClean="0"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en-US" altLang="ko-KR" sz="2000" kern="0" dirty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301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9924" y="685800"/>
            <a:ext cx="8009424" cy="649288"/>
          </a:xfrm>
        </p:spPr>
        <p:txBody>
          <a:bodyPr/>
          <a:lstStyle/>
          <a:p>
            <a:r>
              <a:rPr lang="en-US" sz="3200" dirty="0">
                <a:latin typeface="Tahoma" charset="0"/>
              </a:rPr>
              <a:t>How do I fill out the “Incident” survey</a:t>
            </a:r>
            <a:endParaRPr lang="uk-UA" sz="3200" dirty="0"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447800"/>
            <a:ext cx="7209452" cy="4330700"/>
          </a:xfrm>
        </p:spPr>
        <p:txBody>
          <a:bodyPr/>
          <a:lstStyle/>
          <a:p>
            <a:pPr marL="0" indent="0" algn="just">
              <a:buNone/>
            </a:pPr>
            <a:r>
              <a:rPr lang="en-US" sz="2400" dirty="0">
                <a:solidFill>
                  <a:srgbClr val="000000"/>
                </a:solidFill>
                <a:latin typeface="Garamond"/>
              </a:rPr>
              <a:t>PPTS takes you through filling out the incident survey step-by-step via a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web-based application 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at </a:t>
            </a:r>
            <a:r>
              <a:rPr lang="en-US" sz="2400" dirty="0">
                <a:solidFill>
                  <a:srgbClr val="0000FF"/>
                </a:solidFill>
                <a:latin typeface="Garamond"/>
              </a:rPr>
              <a:t>http://ppts-survey.api.org/index.asp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. You will need to sign up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to participate 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in PPTS at which time you will also be assigned an account. Please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contact API/PPTS 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staff for more information (</a:t>
            </a:r>
            <a:r>
              <a:rPr lang="en-US" sz="2400" dirty="0" err="1">
                <a:solidFill>
                  <a:srgbClr val="000000"/>
                </a:solidFill>
                <a:latin typeface="Garamond"/>
              </a:rPr>
              <a:t>Bukky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Garamond"/>
              </a:rPr>
              <a:t>Adefemi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 at </a:t>
            </a:r>
            <a:r>
              <a:rPr lang="en-US" sz="2400" dirty="0">
                <a:solidFill>
                  <a:srgbClr val="0000FF"/>
                </a:solidFill>
                <a:latin typeface="Garamond"/>
              </a:rPr>
              <a:t>adefemia@api.org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or </a:t>
            </a:r>
            <a:r>
              <a:rPr lang="en-US" sz="2400" dirty="0" err="1" smtClean="0">
                <a:solidFill>
                  <a:srgbClr val="000000"/>
                </a:solidFill>
                <a:latin typeface="Garamond"/>
              </a:rPr>
              <a:t>Hazem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Garamond"/>
              </a:rPr>
              <a:t>Arafa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 at </a:t>
            </a:r>
            <a:r>
              <a:rPr lang="en-US" sz="2400" dirty="0">
                <a:solidFill>
                  <a:srgbClr val="0000FF"/>
                </a:solidFill>
                <a:latin typeface="Garamond"/>
              </a:rPr>
              <a:t>arafa@api.org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). </a:t>
            </a:r>
            <a:endParaRPr lang="en-US" sz="2400" dirty="0" smtClean="0">
              <a:solidFill>
                <a:srgbClr val="000000"/>
              </a:solidFill>
              <a:latin typeface="Garamond"/>
            </a:endParaRPr>
          </a:p>
          <a:p>
            <a:pPr marL="0" indent="0" algn="just">
              <a:buNone/>
            </a:pP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You 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may browse the website, the FAQs and PPTS</a:t>
            </a:r>
          </a:p>
          <a:p>
            <a:pPr marL="0" indent="0" algn="just">
              <a:buNone/>
            </a:pPr>
            <a:r>
              <a:rPr lang="en-US" sz="2400" dirty="0">
                <a:solidFill>
                  <a:srgbClr val="000000"/>
                </a:solidFill>
                <a:latin typeface="Garamond"/>
              </a:rPr>
              <a:t>Operator Advisories without signing up to participate in PPTS or having an account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.</a:t>
            </a:r>
            <a:endParaRPr lang="en-US" altLang="ko-KR" sz="2400" dirty="0">
              <a:latin typeface="Verdana" pitchFamily="34" charset="0"/>
              <a:ea typeface="굴림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 rot="668061">
            <a:off x="-174449" y="6132684"/>
            <a:ext cx="1508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Pipeline Company, LLC</a:t>
            </a:r>
          </a:p>
          <a:p>
            <a:pPr algn="ctr"/>
            <a:r>
              <a:rPr lang="en-US" sz="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Dial 811</a:t>
            </a:r>
          </a:p>
          <a:p>
            <a:pPr algn="ctr"/>
            <a:endParaRPr lang="en-US" sz="800" b="1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ctr"/>
            <a:endParaRPr lang="en-US" sz="800" b="1" dirty="0" smtClean="0">
              <a:solidFill>
                <a:schemeClr val="tx2"/>
              </a:solidFill>
              <a:latin typeface="Arial Black" panose="020B0A04020102020204" pitchFamily="34" charset="0"/>
            </a:endParaRPr>
          </a:p>
          <a:p>
            <a:pPr algn="ctr"/>
            <a:endParaRPr lang="en-US" sz="800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9400" y="6361977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7488238" cy="508000"/>
          </a:xfrm>
        </p:spPr>
        <p:txBody>
          <a:bodyPr/>
          <a:lstStyle/>
          <a:p>
            <a:r>
              <a:rPr lang="en-US" sz="2400" dirty="0"/>
              <a:t>What kind of material spilled do I report to PPTS?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371600"/>
            <a:ext cx="7488238" cy="38862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 PPTS covers only transported liquid commodities in its spill definition. If </a:t>
            </a:r>
            <a:r>
              <a:rPr lang="en-US" sz="2400" dirty="0" smtClean="0"/>
              <a:t>the material </a:t>
            </a:r>
            <a:r>
              <a:rPr lang="en-US" sz="2400" dirty="0"/>
              <a:t>spilled is not covered by the categories listed on the survey, it is a good bet </a:t>
            </a:r>
            <a:r>
              <a:rPr lang="en-US" sz="2400" dirty="0" smtClean="0"/>
              <a:t>that you </a:t>
            </a:r>
            <a:r>
              <a:rPr lang="en-US" sz="2400" dirty="0"/>
              <a:t>need not report it. For example, hydraulic oil from station equipment (e.g., </a:t>
            </a:r>
            <a:r>
              <a:rPr lang="en-US" sz="2400" dirty="0" smtClean="0"/>
              <a:t>central hydraulic </a:t>
            </a:r>
            <a:r>
              <a:rPr lang="en-US" sz="2400" dirty="0"/>
              <a:t>units, valve operators or control valve actuators) should not be reported.</a:t>
            </a:r>
          </a:p>
          <a:p>
            <a:pPr marL="0" indent="0">
              <a:buNone/>
            </a:pPr>
            <a:r>
              <a:rPr lang="en-US" sz="2400" dirty="0"/>
              <a:t>Similarly, brine water, which is not a material moved commercially via pipelines, </a:t>
            </a:r>
            <a:r>
              <a:rPr lang="en-US" sz="2400" dirty="0" smtClean="0"/>
              <a:t>should not </a:t>
            </a:r>
            <a:r>
              <a:rPr lang="en-US" sz="2400" dirty="0"/>
              <a:t>be included if spilled.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  <p:extLst>
      <p:ext uri="{BB962C8B-B14F-4D97-AF65-F5344CB8AC3E}">
        <p14:creationId xmlns:p14="http://schemas.microsoft.com/office/powerpoint/2010/main" val="241230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097838" cy="508000"/>
          </a:xfrm>
        </p:spPr>
        <p:txBody>
          <a:bodyPr/>
          <a:lstStyle/>
          <a:p>
            <a:r>
              <a:rPr lang="en-US" sz="2400" dirty="0"/>
              <a:t>What commodities releases should I report to PPTS?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6375" y="1196975"/>
            <a:ext cx="7488238" cy="474662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PPTS system includes all types of commodities regulated under 49 CFR </a:t>
            </a:r>
            <a:r>
              <a:rPr lang="en-US" sz="2000" dirty="0" smtClean="0"/>
              <a:t>195.2 “hazardous </a:t>
            </a:r>
            <a:r>
              <a:rPr lang="en-US" sz="2000" dirty="0"/>
              <a:t>liquids." The PPTS system does lump commodities into 5 </a:t>
            </a:r>
            <a:r>
              <a:rPr lang="en-US" sz="2000" dirty="0" smtClean="0"/>
              <a:t>overarching categories:</a:t>
            </a:r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refined </a:t>
            </a:r>
            <a:r>
              <a:rPr lang="en-US" sz="2000" dirty="0"/>
              <a:t>products (liquid hydrocarbons at ambient pressure </a:t>
            </a:r>
            <a:r>
              <a:rPr lang="en-US" sz="2000" dirty="0" smtClean="0"/>
              <a:t>and temperature</a:t>
            </a:r>
            <a:r>
              <a:rPr lang="en-US" sz="2000" dirty="0"/>
              <a:t>),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crude </a:t>
            </a:r>
            <a:r>
              <a:rPr lang="en-US" sz="2000" dirty="0"/>
              <a:t>oil,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highly </a:t>
            </a:r>
            <a:r>
              <a:rPr lang="en-US" sz="2000" dirty="0"/>
              <a:t>volatile liquids (gases at ambient pressure and temperature; </a:t>
            </a:r>
            <a:r>
              <a:rPr lang="en-US" sz="2000" dirty="0" smtClean="0"/>
              <a:t>also called </a:t>
            </a:r>
            <a:r>
              <a:rPr lang="en-US" sz="2000" dirty="0"/>
              <a:t>HVLs)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CO2 </a:t>
            </a:r>
            <a:r>
              <a:rPr lang="en-US" sz="2000" dirty="0"/>
              <a:t>and other non flammables (gases at ambient temperature), and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beginning </a:t>
            </a:r>
            <a:r>
              <a:rPr lang="en-US" sz="2000" dirty="0"/>
              <a:t>for 2009 incidents, biofuels and ethanol.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  <p:extLst>
      <p:ext uri="{BB962C8B-B14F-4D97-AF65-F5344CB8AC3E}">
        <p14:creationId xmlns:p14="http://schemas.microsoft.com/office/powerpoint/2010/main" val="378931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097838" cy="508000"/>
          </a:xfrm>
        </p:spPr>
        <p:txBody>
          <a:bodyPr/>
          <a:lstStyle/>
          <a:p>
            <a:r>
              <a:rPr lang="en-US" sz="2400" dirty="0"/>
              <a:t>What commodities releases should I report to PPTS?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7488238" cy="2286000"/>
          </a:xfrm>
        </p:spPr>
        <p:txBody>
          <a:bodyPr/>
          <a:lstStyle/>
          <a:p>
            <a:pPr marL="0" indent="0">
              <a:buNone/>
            </a:pPr>
            <a:endParaRPr lang="en-US" sz="1600" dirty="0" smtClean="0"/>
          </a:p>
          <a:p>
            <a:pPr marL="0" indent="0" algn="just">
              <a:buNone/>
            </a:pPr>
            <a:r>
              <a:rPr lang="en-US" sz="2400" dirty="0" smtClean="0"/>
              <a:t>Natural </a:t>
            </a:r>
            <a:r>
              <a:rPr lang="en-US" sz="2400" dirty="0"/>
              <a:t>gas liquids (NGL) are HVLs under Part 195 and incidents should be </a:t>
            </a:r>
            <a:r>
              <a:rPr lang="en-US" sz="2400" dirty="0" smtClean="0"/>
              <a:t>reported to </a:t>
            </a:r>
            <a:r>
              <a:rPr lang="en-US" sz="2400" dirty="0"/>
              <a:t>PPTS as such. Anhydrous ammonia (NH3) is also an HVL and incidents </a:t>
            </a:r>
            <a:r>
              <a:rPr lang="en-US" sz="2400" dirty="0" smtClean="0"/>
              <a:t>should also </a:t>
            </a:r>
            <a:r>
              <a:rPr lang="en-US" sz="2400" dirty="0"/>
              <a:t>be reported to PPTS as a regulated commodity under Part 195.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  <p:extLst>
      <p:ext uri="{BB962C8B-B14F-4D97-AF65-F5344CB8AC3E}">
        <p14:creationId xmlns:p14="http://schemas.microsoft.com/office/powerpoint/2010/main" val="33473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7924800" cy="508000"/>
          </a:xfrm>
        </p:spPr>
        <p:txBody>
          <a:bodyPr/>
          <a:lstStyle/>
          <a:p>
            <a:pPr algn="ctr"/>
            <a:r>
              <a:rPr lang="en-US" sz="2400" dirty="0" smtClean="0"/>
              <a:t>Intentional </a:t>
            </a:r>
            <a:r>
              <a:rPr lang="en-US" sz="2400" dirty="0"/>
              <a:t>releases undertaken during maintenance </a:t>
            </a:r>
            <a:r>
              <a:rPr lang="en-US" sz="2400" dirty="0" smtClean="0"/>
              <a:t>activities: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26438" cy="3124200"/>
          </a:xfrm>
        </p:spPr>
        <p:txBody>
          <a:bodyPr/>
          <a:lstStyle/>
          <a:p>
            <a:r>
              <a:rPr lang="en-US" sz="1800" b="1" dirty="0" smtClean="0"/>
              <a:t>For </a:t>
            </a:r>
            <a:r>
              <a:rPr lang="en-US" sz="1800" b="1" dirty="0"/>
              <a:t>liquids</a:t>
            </a:r>
            <a:r>
              <a:rPr lang="en-US" sz="1800" dirty="0"/>
              <a:t>: PPTS excludes intentional releases related to maintenance </a:t>
            </a:r>
            <a:r>
              <a:rPr lang="en-US" sz="1800" dirty="0" smtClean="0"/>
              <a:t>activity if </a:t>
            </a:r>
            <a:r>
              <a:rPr lang="en-US" sz="1800" dirty="0"/>
              <a:t>they are not otherwise reportable and if [for liquids] the release is </a:t>
            </a:r>
            <a:r>
              <a:rPr lang="en-US" sz="1800" dirty="0" smtClean="0"/>
              <a:t>captured, remains </a:t>
            </a:r>
            <a:r>
              <a:rPr lang="en-US" sz="1800" dirty="0"/>
              <a:t>under control; does not require clean-up; there is no impact to </a:t>
            </a:r>
            <a:r>
              <a:rPr lang="en-US" sz="1800" dirty="0" smtClean="0"/>
              <a:t>water, no </a:t>
            </a:r>
            <a:r>
              <a:rPr lang="en-US" sz="1800" dirty="0"/>
              <a:t>discernable impact to soil, plants or animals; no injury, death, </a:t>
            </a:r>
            <a:r>
              <a:rPr lang="en-US" sz="1800" dirty="0" smtClean="0"/>
              <a:t>unintentional fire</a:t>
            </a:r>
            <a:r>
              <a:rPr lang="en-US" sz="1800" dirty="0"/>
              <a:t>, or explosion. 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b="1" dirty="0"/>
              <a:t>For HVLs</a:t>
            </a:r>
            <a:r>
              <a:rPr lang="en-US" sz="1800" dirty="0"/>
              <a:t>: The release proceeds as intended with respect to rate and </a:t>
            </a:r>
            <a:r>
              <a:rPr lang="en-US" sz="1800" dirty="0" smtClean="0"/>
              <a:t>duration; does </a:t>
            </a:r>
            <a:r>
              <a:rPr lang="en-US" sz="1800" dirty="0"/>
              <a:t>not require clean-up; there is no impact to water, no discernable impact </a:t>
            </a:r>
            <a:r>
              <a:rPr lang="en-US" sz="1800" dirty="0" smtClean="0"/>
              <a:t>to soil</a:t>
            </a:r>
            <a:r>
              <a:rPr lang="en-US" sz="1800" dirty="0"/>
              <a:t>, plants or animals; no injury, death, unintentional fire, explosion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  <p:extLst>
      <p:ext uri="{BB962C8B-B14F-4D97-AF65-F5344CB8AC3E}">
        <p14:creationId xmlns:p14="http://schemas.microsoft.com/office/powerpoint/2010/main" val="65583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5B470D"/>
                </a:solidFill>
              </a:rPr>
              <a:t>Pipeline Performance Tracking System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1" t="17187" r="25227" b="11875"/>
          <a:stretch/>
        </p:blipFill>
        <p:spPr bwMode="auto">
          <a:xfrm>
            <a:off x="1600200" y="1401604"/>
            <a:ext cx="6400800" cy="454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  <p:extLst>
      <p:ext uri="{BB962C8B-B14F-4D97-AF65-F5344CB8AC3E}">
        <p14:creationId xmlns:p14="http://schemas.microsoft.com/office/powerpoint/2010/main" val="333107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 am still confused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447800"/>
            <a:ext cx="7364413" cy="42672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Garamond"/>
              </a:rPr>
              <a:t>There are certain situations that arise that can be confusing, especially if they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involve activities 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that are not experienced by operators or companies every day.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API developed 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PPTS Operator Advisory to help clarify how and if these events should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be reported</a:t>
            </a:r>
            <a:r>
              <a:rPr lang="en-US" sz="2400" dirty="0">
                <a:solidFill>
                  <a:srgbClr val="000000"/>
                </a:solidFill>
                <a:latin typeface="Garamond"/>
              </a:rPr>
              <a:t>. Advisory 2008-1 can be viewed at the following </a:t>
            </a:r>
            <a:r>
              <a:rPr lang="en-US" sz="2400" dirty="0" smtClean="0">
                <a:solidFill>
                  <a:srgbClr val="000000"/>
                </a:solidFill>
                <a:latin typeface="Garamond"/>
              </a:rPr>
              <a:t>link </a:t>
            </a:r>
            <a:endParaRPr lang="en-US" sz="2400" dirty="0" smtClean="0">
              <a:solidFill>
                <a:srgbClr val="000000"/>
              </a:solidFill>
              <a:latin typeface="Garamond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000000"/>
                </a:solidFill>
                <a:latin typeface="Garamond"/>
                <a:hlinkClick r:id="rId2"/>
              </a:rPr>
              <a:t>http</a:t>
            </a:r>
            <a:r>
              <a:rPr lang="en-US" sz="2400" dirty="0">
                <a:solidFill>
                  <a:srgbClr val="000000"/>
                </a:solidFill>
                <a:latin typeface="Garamond"/>
                <a:hlinkClick r:id="rId2"/>
              </a:rPr>
              <a:t>://www.api.org/~/</a:t>
            </a:r>
            <a:r>
              <a:rPr lang="en-US" sz="2400" dirty="0" smtClean="0">
                <a:solidFill>
                  <a:srgbClr val="000000"/>
                </a:solidFill>
                <a:latin typeface="Garamond"/>
                <a:hlinkClick r:id="rId2"/>
              </a:rPr>
              <a:t>media/files/oil-and-natural-gas/ppts/advisories/2008_1ppts_operator_advisory_cehs_final.pdf?la=en</a:t>
            </a:r>
            <a:endParaRPr lang="en-US" sz="2400" dirty="0" smtClean="0">
              <a:solidFill>
                <a:srgbClr val="000000"/>
              </a:solidFill>
              <a:latin typeface="Garamond"/>
            </a:endParaRPr>
          </a:p>
          <a:p>
            <a:pPr marL="0" indent="0">
              <a:buNone/>
            </a:pP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6144995"/>
            <a:ext cx="23241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0" dirty="0" smtClean="0">
                <a:solidFill>
                  <a:schemeClr val="tx2"/>
                </a:solidFill>
                <a:latin typeface="Bauhaus 93" pitchFamily="82" charset="0"/>
                <a:cs typeface="Arial" pitchFamily="34" charset="0"/>
              </a:rPr>
              <a:t>Data Mining Team</a:t>
            </a:r>
          </a:p>
        </p:txBody>
      </p:sp>
    </p:spTree>
    <p:extLst>
      <p:ext uri="{BB962C8B-B14F-4D97-AF65-F5344CB8AC3E}">
        <p14:creationId xmlns:p14="http://schemas.microsoft.com/office/powerpoint/2010/main" val="140305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9">
      <a:dk1>
        <a:srgbClr val="4D4D4D"/>
      </a:dk1>
      <a:lt1>
        <a:srgbClr val="FFFFFF"/>
      </a:lt1>
      <a:dk2>
        <a:srgbClr val="000000"/>
      </a:dk2>
      <a:lt2>
        <a:srgbClr val="5B470D"/>
      </a:lt2>
      <a:accent1>
        <a:srgbClr val="FFB000"/>
      </a:accent1>
      <a:accent2>
        <a:srgbClr val="FA6A26"/>
      </a:accent2>
      <a:accent3>
        <a:srgbClr val="FFFFFF"/>
      </a:accent3>
      <a:accent4>
        <a:srgbClr val="404040"/>
      </a:accent4>
      <a:accent5>
        <a:srgbClr val="FFD4AA"/>
      </a:accent5>
      <a:accent6>
        <a:srgbClr val="E35F21"/>
      </a:accent6>
      <a:hlink>
        <a:srgbClr val="D4B829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C5780F"/>
        </a:lt2>
        <a:accent1>
          <a:srgbClr val="BE3600"/>
        </a:accent1>
        <a:accent2>
          <a:srgbClr val="FEA405"/>
        </a:accent2>
        <a:accent3>
          <a:srgbClr val="FFFFFF"/>
        </a:accent3>
        <a:accent4>
          <a:srgbClr val="404040"/>
        </a:accent4>
        <a:accent5>
          <a:srgbClr val="DBAEAA"/>
        </a:accent5>
        <a:accent6>
          <a:srgbClr val="E69404"/>
        </a:accent6>
        <a:hlink>
          <a:srgbClr val="F4BA5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152022"/>
        </a:lt2>
        <a:accent1>
          <a:srgbClr val="D95B00"/>
        </a:accent1>
        <a:accent2>
          <a:srgbClr val="CEC441"/>
        </a:accent2>
        <a:accent3>
          <a:srgbClr val="FFFFFF"/>
        </a:accent3>
        <a:accent4>
          <a:srgbClr val="404040"/>
        </a:accent4>
        <a:accent5>
          <a:srgbClr val="E9B5AA"/>
        </a:accent5>
        <a:accent6>
          <a:srgbClr val="BAB13A"/>
        </a:accent6>
        <a:hlink>
          <a:srgbClr val="F6A50B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35806"/>
        </a:lt2>
        <a:accent1>
          <a:srgbClr val="FF822B"/>
        </a:accent1>
        <a:accent2>
          <a:srgbClr val="8C7A7C"/>
        </a:accent2>
        <a:accent3>
          <a:srgbClr val="FFFFFF"/>
        </a:accent3>
        <a:accent4>
          <a:srgbClr val="404040"/>
        </a:accent4>
        <a:accent5>
          <a:srgbClr val="FFC1AC"/>
        </a:accent5>
        <a:accent6>
          <a:srgbClr val="7E6E70"/>
        </a:accent6>
        <a:hlink>
          <a:srgbClr val="9A6A3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4B340C"/>
        </a:lt2>
        <a:accent1>
          <a:srgbClr val="C6971D"/>
        </a:accent1>
        <a:accent2>
          <a:srgbClr val="F29900"/>
        </a:accent2>
        <a:accent3>
          <a:srgbClr val="FFFFFF"/>
        </a:accent3>
        <a:accent4>
          <a:srgbClr val="404040"/>
        </a:accent4>
        <a:accent5>
          <a:srgbClr val="DFC9AB"/>
        </a:accent5>
        <a:accent6>
          <a:srgbClr val="DB8A00"/>
        </a:accent6>
        <a:hlink>
          <a:srgbClr val="D2B53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5B470D"/>
        </a:lt2>
        <a:accent1>
          <a:srgbClr val="FFB000"/>
        </a:accent1>
        <a:accent2>
          <a:srgbClr val="FA6A26"/>
        </a:accent2>
        <a:accent3>
          <a:srgbClr val="FFFFFF"/>
        </a:accent3>
        <a:accent4>
          <a:srgbClr val="404040"/>
        </a:accent4>
        <a:accent5>
          <a:srgbClr val="FFD4AA"/>
        </a:accent5>
        <a:accent6>
          <a:srgbClr val="E35F21"/>
        </a:accent6>
        <a:hlink>
          <a:srgbClr val="D4B82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BCE4E6728C5644BD92A43473916BAA" ma:contentTypeVersion="0" ma:contentTypeDescription="Create a new document." ma:contentTypeScope="" ma:versionID="6428c5e5de715fb7d70d80c31786ffe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D2D920-41BD-4750-AF48-753D2E2B35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5FEB8AB-C79D-4759-A40D-6E6C89AF735E}">
  <ds:schemaRefs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1101431-4E0A-42F4-A751-4EF4FE63D5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265</TotalTime>
  <Words>621</Words>
  <Application>Microsoft Office PowerPoint</Application>
  <PresentationFormat>On-screen Show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template</vt:lpstr>
      <vt:lpstr> Incident Report &amp; Walkthrough </vt:lpstr>
      <vt:lpstr>PowerPoint Presentation</vt:lpstr>
      <vt:lpstr>How do I fill out the “Incident” survey</vt:lpstr>
      <vt:lpstr>What kind of material spilled do I report to PPTS?</vt:lpstr>
      <vt:lpstr>What commodities releases should I report to PPTS?</vt:lpstr>
      <vt:lpstr>What commodities releases should I report to PPTS?</vt:lpstr>
      <vt:lpstr>Intentional releases undertaken during maintenance activities:</vt:lpstr>
      <vt:lpstr>Pipeline Performance Tracking System</vt:lpstr>
      <vt:lpstr>I am still confused</vt:lpstr>
      <vt:lpstr>Pipeline Performance Tracking System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Yates, Kirwin L</dc:creator>
  <cp:lastModifiedBy>Adebukola T. Adefemi</cp:lastModifiedBy>
  <cp:revision>20</cp:revision>
  <dcterms:created xsi:type="dcterms:W3CDTF">2013-01-22T14:04:07Z</dcterms:created>
  <dcterms:modified xsi:type="dcterms:W3CDTF">2015-01-26T22:05:55Z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  <property fmtid="{D5CDD505-2E9C-101B-9397-08002B2CF9AE}" pid="7" name="ContentTypeId">
    <vt:lpwstr>0x010100FABCE4E6728C5644BD92A43473916BAA</vt:lpwstr>
  </property>
</Properties>
</file>