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00" r:id="rId2"/>
  </p:sldMasterIdLst>
  <p:notesMasterIdLst>
    <p:notesMasterId r:id="rId23"/>
  </p:notesMasterIdLst>
  <p:sldIdLst>
    <p:sldId id="256" r:id="rId3"/>
    <p:sldId id="312" r:id="rId4"/>
    <p:sldId id="345" r:id="rId5"/>
    <p:sldId id="321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6" r:id="rId16"/>
    <p:sldId id="337" r:id="rId17"/>
    <p:sldId id="338" r:id="rId18"/>
    <p:sldId id="340" r:id="rId19"/>
    <p:sldId id="344" r:id="rId20"/>
    <p:sldId id="342" r:id="rId21"/>
    <p:sldId id="347" r:id="rId22"/>
  </p:sldIdLst>
  <p:sldSz cx="9144000" cy="6858000" type="screen4x3"/>
  <p:notesSz cx="6858000" cy="93138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DCA3D9F-D427-472D-9F66-E49D680F737D}">
          <p14:sldIdLst>
            <p14:sldId id="256"/>
            <p14:sldId id="312"/>
            <p14:sldId id="345"/>
            <p14:sldId id="321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6"/>
            <p14:sldId id="337"/>
            <p14:sldId id="338"/>
            <p14:sldId id="340"/>
            <p14:sldId id="344"/>
            <p14:sldId id="342"/>
            <p14:sldId id="347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eryl" initials="C" lastIdx="11" clrIdx="0"/>
  <p:cmAuthor id="1" name="Deborah.Price" initials="D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34" autoAdjust="0"/>
    <p:restoredTop sz="94316" autoAdjust="0"/>
  </p:normalViewPr>
  <p:slideViewPr>
    <p:cSldViewPr>
      <p:cViewPr>
        <p:scale>
          <a:sx n="84" d="100"/>
          <a:sy n="84" d="100"/>
        </p:scale>
        <p:origin x="-954" y="36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333393125545089"/>
          <c:y val="5.7814312700061356E-2"/>
          <c:w val="0.72889930785360391"/>
          <c:h val="0.8203643976343916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Barrels</c:v>
                </c:pt>
              </c:strCache>
            </c:strRef>
          </c:tx>
          <c:spPr>
            <a:ln w="34925">
              <a:solidFill>
                <a:srgbClr val="FF0000"/>
              </a:solidFill>
            </a:ln>
          </c:spPr>
          <c:marker>
            <c:symbol val="square"/>
            <c:size val="7"/>
            <c:spPr>
              <a:solidFill>
                <a:srgbClr val="FF0000"/>
              </a:solidFill>
            </c:spPr>
          </c:marker>
          <c:cat>
            <c:strRef>
              <c:f>Sheet1!$A$2:$A$16</c:f>
              <c:strCache>
                <c:ptCount val="15"/>
                <c:pt idx="0">
                  <c:v>'99</c:v>
                </c:pt>
                <c:pt idx="1">
                  <c:v>'00</c:v>
                </c:pt>
                <c:pt idx="2">
                  <c:v>'01</c:v>
                </c:pt>
                <c:pt idx="3">
                  <c:v>'02</c:v>
                </c:pt>
                <c:pt idx="4">
                  <c:v>'03</c:v>
                </c:pt>
                <c:pt idx="5">
                  <c:v>'04</c:v>
                </c:pt>
                <c:pt idx="6">
                  <c:v>'05</c:v>
                </c:pt>
                <c:pt idx="7">
                  <c:v>'06</c:v>
                </c:pt>
                <c:pt idx="8">
                  <c:v>'07</c:v>
                </c:pt>
                <c:pt idx="9">
                  <c:v>'08</c:v>
                </c:pt>
                <c:pt idx="10">
                  <c:v>'09</c:v>
                </c:pt>
                <c:pt idx="11">
                  <c:v>'10</c:v>
                </c:pt>
                <c:pt idx="12">
                  <c:v>'11</c:v>
                </c:pt>
                <c:pt idx="13">
                  <c:v>'12</c:v>
                </c:pt>
                <c:pt idx="14">
                  <c:v>'13</c:v>
                </c:pt>
              </c:strCache>
            </c:strRef>
          </c:cat>
          <c:val>
            <c:numRef>
              <c:f>Sheet1!$B$2:$B$16</c:f>
              <c:numCache>
                <c:formatCode>#,##0</c:formatCode>
                <c:ptCount val="15"/>
                <c:pt idx="0">
                  <c:v>80608.259999999995</c:v>
                </c:pt>
                <c:pt idx="1">
                  <c:v>89569.889999999985</c:v>
                </c:pt>
                <c:pt idx="2">
                  <c:v>80104.219999999943</c:v>
                </c:pt>
                <c:pt idx="3">
                  <c:v>63963.05999999999</c:v>
                </c:pt>
                <c:pt idx="4">
                  <c:v>43894.11</c:v>
                </c:pt>
                <c:pt idx="5">
                  <c:v>48722.209000000003</c:v>
                </c:pt>
                <c:pt idx="6">
                  <c:v>44660.49</c:v>
                </c:pt>
                <c:pt idx="7">
                  <c:v>27924.531300000002</c:v>
                </c:pt>
                <c:pt idx="8">
                  <c:v>48533.491599999994</c:v>
                </c:pt>
                <c:pt idx="9">
                  <c:v>59930.328999999991</c:v>
                </c:pt>
                <c:pt idx="10">
                  <c:v>38476.207519999996</c:v>
                </c:pt>
                <c:pt idx="11">
                  <c:v>61358.645569</c:v>
                </c:pt>
                <c:pt idx="12">
                  <c:v>41269.203000000009</c:v>
                </c:pt>
                <c:pt idx="13">
                  <c:v>29608.700180399996</c:v>
                </c:pt>
                <c:pt idx="14">
                  <c:v>112260.02800000001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3-Year Avg</c:v>
                </c:pt>
              </c:strCache>
            </c:strRef>
          </c:tx>
          <c:spPr>
            <a:ln>
              <a:prstDash val="dash"/>
            </a:ln>
          </c:spPr>
          <c:cat>
            <c:strRef>
              <c:f>Sheet1!$A$2:$A$16</c:f>
              <c:strCache>
                <c:ptCount val="15"/>
                <c:pt idx="0">
                  <c:v>'99</c:v>
                </c:pt>
                <c:pt idx="1">
                  <c:v>'00</c:v>
                </c:pt>
                <c:pt idx="2">
                  <c:v>'01</c:v>
                </c:pt>
                <c:pt idx="3">
                  <c:v>'02</c:v>
                </c:pt>
                <c:pt idx="4">
                  <c:v>'03</c:v>
                </c:pt>
                <c:pt idx="5">
                  <c:v>'04</c:v>
                </c:pt>
                <c:pt idx="6">
                  <c:v>'05</c:v>
                </c:pt>
                <c:pt idx="7">
                  <c:v>'06</c:v>
                </c:pt>
                <c:pt idx="8">
                  <c:v>'07</c:v>
                </c:pt>
                <c:pt idx="9">
                  <c:v>'08</c:v>
                </c:pt>
                <c:pt idx="10">
                  <c:v>'09</c:v>
                </c:pt>
                <c:pt idx="11">
                  <c:v>'10</c:v>
                </c:pt>
                <c:pt idx="12">
                  <c:v>'11</c:v>
                </c:pt>
                <c:pt idx="13">
                  <c:v>'12</c:v>
                </c:pt>
                <c:pt idx="14">
                  <c:v>'13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2" formatCode="#,##0">
                  <c:v>83427.456666666636</c:v>
                </c:pt>
                <c:pt idx="3" formatCode="#,##0">
                  <c:v>77879.056666666642</c:v>
                </c:pt>
                <c:pt idx="4" formatCode="#,##0">
                  <c:v>62653.796666666654</c:v>
                </c:pt>
                <c:pt idx="5" formatCode="#,##0">
                  <c:v>52193.126333333326</c:v>
                </c:pt>
                <c:pt idx="6" formatCode="#,##0">
                  <c:v>45758.936333333339</c:v>
                </c:pt>
                <c:pt idx="7" formatCode="#,##0">
                  <c:v>40435.743433333329</c:v>
                </c:pt>
                <c:pt idx="8" formatCode="#,##0">
                  <c:v>40372.837633333329</c:v>
                </c:pt>
                <c:pt idx="9" formatCode="#,##0">
                  <c:v>45462.783966666662</c:v>
                </c:pt>
                <c:pt idx="10" formatCode="#,##0">
                  <c:v>48980.009373333327</c:v>
                </c:pt>
                <c:pt idx="11" formatCode="#,##0">
                  <c:v>53255.060696333334</c:v>
                </c:pt>
                <c:pt idx="12" formatCode="#,##0">
                  <c:v>47034.685363000004</c:v>
                </c:pt>
                <c:pt idx="13" formatCode="#,##0">
                  <c:v>44078.849583133335</c:v>
                </c:pt>
                <c:pt idx="14" formatCode="#,##0">
                  <c:v>61045.977060133337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112640"/>
        <c:axId val="100642816"/>
      </c:lineChart>
      <c:catAx>
        <c:axId val="100112640"/>
        <c:scaling>
          <c:orientation val="minMax"/>
        </c:scaling>
        <c:delete val="0"/>
        <c:axPos val="b"/>
        <c:majorTickMark val="out"/>
        <c:minorTickMark val="none"/>
        <c:tickLblPos val="nextTo"/>
        <c:crossAx val="100642816"/>
        <c:crosses val="autoZero"/>
        <c:auto val="1"/>
        <c:lblAlgn val="ctr"/>
        <c:lblOffset val="100"/>
        <c:noMultiLvlLbl val="0"/>
      </c:catAx>
      <c:valAx>
        <c:axId val="10064281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00112640"/>
        <c:crosses val="autoZero"/>
        <c:crossBetween val="between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Recent</a:t>
            </a:r>
          </a:p>
          <a:p>
            <a:pPr>
              <a:defRPr/>
            </a:pPr>
            <a:r>
              <a:rPr lang="en-US" dirty="0" smtClean="0"/>
              <a:t>Annual, 2007-2013</a:t>
            </a:r>
          </a:p>
        </c:rich>
      </c:tx>
      <c:layout>
        <c:manualLayout>
          <c:xMode val="edge"/>
          <c:yMode val="edge"/>
          <c:x val="0.2032312925170068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098934061813703"/>
          <c:y val="0.18431321084864388"/>
          <c:w val="0.82159569339546845"/>
          <c:h val="0.667842179449790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Third Party</c:v>
                </c:pt>
              </c:strCache>
            </c:strRef>
          </c:tx>
          <c:trendline>
            <c:spPr>
              <a:ln w="25400">
                <a:solidFill>
                  <a:srgbClr val="0070C0"/>
                </a:solidFill>
                <a:prstDash val="dash"/>
              </a:ln>
            </c:spPr>
            <c:trendlineType val="movingAvg"/>
            <c:period val="3"/>
            <c:dispRSqr val="0"/>
            <c:dispEq val="0"/>
          </c:trendline>
          <c:cat>
            <c:strRef>
              <c:f>Sheet1!$A$2:$A$8</c:f>
              <c:strCache>
                <c:ptCount val="7"/>
                <c:pt idx="0">
                  <c:v>'07</c:v>
                </c:pt>
                <c:pt idx="1">
                  <c:v>'08</c:v>
                </c:pt>
                <c:pt idx="2">
                  <c:v>'09</c:v>
                </c:pt>
                <c:pt idx="3">
                  <c:v>'10</c:v>
                </c:pt>
                <c:pt idx="4">
                  <c:v>'11</c:v>
                </c:pt>
                <c:pt idx="5">
                  <c:v>'12</c:v>
                </c:pt>
                <c:pt idx="6">
                  <c:v>'13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14</c:v>
                </c:pt>
                <c:pt idx="1">
                  <c:v>14</c:v>
                </c:pt>
                <c:pt idx="2">
                  <c:v>15</c:v>
                </c:pt>
                <c:pt idx="3">
                  <c:v>11</c:v>
                </c:pt>
                <c:pt idx="4">
                  <c:v>12</c:v>
                </c:pt>
                <c:pt idx="5">
                  <c:v>5</c:v>
                </c:pt>
                <c:pt idx="6">
                  <c:v>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361536"/>
        <c:axId val="101363072"/>
      </c:lineChart>
      <c:catAx>
        <c:axId val="10136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1363072"/>
        <c:crosses val="autoZero"/>
        <c:auto val="1"/>
        <c:lblAlgn val="ctr"/>
        <c:lblOffset val="100"/>
        <c:noMultiLvlLbl val="0"/>
      </c:catAx>
      <c:valAx>
        <c:axId val="101363072"/>
        <c:scaling>
          <c:orientation val="minMax"/>
          <c:max val="2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361536"/>
        <c:crosses val="autoZero"/>
        <c:crossBetween val="between"/>
        <c:majorUnit val="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Long Term</a:t>
            </a:r>
          </a:p>
          <a:p>
            <a:pPr>
              <a:defRPr/>
            </a:pPr>
            <a:r>
              <a:rPr lang="en-US" dirty="0" smtClean="0"/>
              <a:t>3-Yr Average, 1999-2013</a:t>
            </a:r>
            <a:endParaRPr lang="en-US" dirty="0"/>
          </a:p>
        </c:rich>
      </c:tx>
      <c:layout>
        <c:manualLayout>
          <c:xMode val="edge"/>
          <c:yMode val="edge"/>
          <c:x val="0.16484567901234567"/>
          <c:y val="1.818181818181818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683921454262661"/>
          <c:y val="0.19619094488188979"/>
          <c:w val="0.74931612715077278"/>
          <c:h val="0.643402230971128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Third Party</c:v>
                </c:pt>
              </c:strCache>
            </c:strRef>
          </c:tx>
          <c:cat>
            <c:strRef>
              <c:f>Sheet1!$A$2:$A$14</c:f>
              <c:strCache>
                <c:ptCount val="13"/>
                <c:pt idx="0">
                  <c:v>'01</c:v>
                </c:pt>
                <c:pt idx="1">
                  <c:v>'02</c:v>
                </c:pt>
                <c:pt idx="2">
                  <c:v>'03</c:v>
                </c:pt>
                <c:pt idx="3">
                  <c:v>'04</c:v>
                </c:pt>
                <c:pt idx="4">
                  <c:v>'05</c:v>
                </c:pt>
                <c:pt idx="5">
                  <c:v>'06</c:v>
                </c:pt>
                <c:pt idx="6">
                  <c:v>'07</c:v>
                </c:pt>
                <c:pt idx="7">
                  <c:v>'08</c:v>
                </c:pt>
                <c:pt idx="8">
                  <c:v>'09</c:v>
                </c:pt>
                <c:pt idx="9">
                  <c:v>'10</c:v>
                </c:pt>
                <c:pt idx="10">
                  <c:v>'11</c:v>
                </c:pt>
                <c:pt idx="11">
                  <c:v>'12</c:v>
                </c:pt>
                <c:pt idx="12">
                  <c:v>'13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40.666666666666664</c:v>
                </c:pt>
                <c:pt idx="1">
                  <c:v>38.666666666666664</c:v>
                </c:pt>
                <c:pt idx="2">
                  <c:v>29.333333333333332</c:v>
                </c:pt>
                <c:pt idx="3">
                  <c:v>23.333333333333332</c:v>
                </c:pt>
                <c:pt idx="4">
                  <c:v>17.666666666666668</c:v>
                </c:pt>
                <c:pt idx="5">
                  <c:v>17</c:v>
                </c:pt>
                <c:pt idx="6">
                  <c:v>14.666666666666666</c:v>
                </c:pt>
                <c:pt idx="7">
                  <c:v>15</c:v>
                </c:pt>
                <c:pt idx="8">
                  <c:v>14.333333333333334</c:v>
                </c:pt>
                <c:pt idx="9">
                  <c:v>13.333333333333334</c:v>
                </c:pt>
                <c:pt idx="10">
                  <c:v>12.666666666666666</c:v>
                </c:pt>
                <c:pt idx="11">
                  <c:v>9.3333333333333339</c:v>
                </c:pt>
                <c:pt idx="12">
                  <c:v>8.3333333333333339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420416"/>
        <c:axId val="101463168"/>
      </c:lineChart>
      <c:catAx>
        <c:axId val="101420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1463168"/>
        <c:crosses val="autoZero"/>
        <c:auto val="1"/>
        <c:lblAlgn val="ctr"/>
        <c:lblOffset val="100"/>
        <c:noMultiLvlLbl val="0"/>
      </c:catAx>
      <c:valAx>
        <c:axId val="101463168"/>
        <c:scaling>
          <c:orientation val="minMax"/>
          <c:max val="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420416"/>
        <c:crosses val="autoZero"/>
        <c:crossBetween val="between"/>
        <c:majorUnit val="1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0.40893</cdr:x>
      <cdr:y>0.30062</cdr:y>
    </cdr:from>
    <cdr:to>
      <cdr:x>0.95607</cdr:x>
      <cdr:y>0.46324</cdr:y>
    </cdr:to>
    <cdr:cxnSp macro="">
      <cdr:nvCxnSpPr>
        <cdr:cNvPr id="2" name="Elbow Connector 1"/>
        <cdr:cNvCxnSpPr/>
      </cdr:nvCxnSpPr>
      <cdr:spPr>
        <a:xfrm xmlns:a="http://schemas.openxmlformats.org/drawingml/2006/main">
          <a:off x="1652802" y="1187823"/>
          <a:ext cx="2211425" cy="642565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>
          <a:solidFill>
            <a:schemeClr val="tx1"/>
          </a:solidFill>
          <a:headEnd type="triangle"/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0.28571</cdr:x>
      <cdr:y>0.77778</cdr:y>
    </cdr:from>
    <cdr:to>
      <cdr:x>0.83673</cdr:x>
      <cdr:y>0.85185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66800" y="3200400"/>
          <a:ext cx="20574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 dirty="0" smtClean="0"/>
            <a:t>Dotted line is 3-year average</a:t>
          </a:r>
          <a:endParaRPr lang="en-US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04119B-D04D-4105-BC11-E56B5A486BA9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698500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E3A9B-18AA-4971-AF35-B1D754D7E1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365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1725" y="698500"/>
            <a:ext cx="4654550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E3A9B-18AA-4971-AF35-B1D754D7E10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27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1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04805" y="3657600"/>
            <a:ext cx="8489950" cy="152400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0070C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1" y="274638"/>
            <a:ext cx="7239000" cy="1143000"/>
          </a:xfrm>
        </p:spPr>
        <p:txBody>
          <a:bodyPr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04805" y="1371600"/>
            <a:ext cx="8489950" cy="152400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0070C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661400" y="469903"/>
            <a:ext cx="136525" cy="1050925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274641"/>
            <a:ext cx="1219200" cy="5851525"/>
          </a:xfrm>
        </p:spPr>
        <p:txBody>
          <a:bodyPr vert="eaVert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629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315200" y="6172200"/>
            <a:ext cx="1295400" cy="1524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0070C0"/>
              </a:gs>
            </a:gsLst>
            <a:lin ang="108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315204" y="304801"/>
            <a:ext cx="152402" cy="6019800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79BE7-2E7E-48AB-8705-416FEC27C7A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595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7000" y="6599089"/>
            <a:ext cx="38100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D4C96-C9D6-48F0-8E60-56452E4B331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597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EFBEFF-AFF9-4A07-98A3-740D3274656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70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DF0620-F705-4A97-B454-752B585D8EA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054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AC4C4-0C9C-4D1D-ADA0-EF2EC32AA8E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719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70F56-7DE6-4C66-9CFC-8554E122A06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1546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8D4D0-B3A8-4089-9F30-5BE17B2BDB9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332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887A5-EB78-4BD3-9893-6C63FA9532C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584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1" y="274638"/>
            <a:ext cx="7239000" cy="1143000"/>
          </a:xfrm>
        </p:spPr>
        <p:txBody>
          <a:bodyPr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buFont typeface="Courier New" pitchFamily="49" charset="0"/>
              <a:buChar char="o"/>
              <a:defRPr/>
            </a:lvl3pPr>
            <a:lvl4pPr>
              <a:buFont typeface="Wingdings" pitchFamily="2" charset="2"/>
              <a:buChar char="Ø"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04805" y="1371600"/>
            <a:ext cx="8489950" cy="152400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0070C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661400" y="469903"/>
            <a:ext cx="136525" cy="1050925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A53B6-255B-4B3B-A424-BDA08F634C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2656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89E00C-FE52-4270-A4CA-1F05CE8DDF4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997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C8016-1951-4D9E-ADA7-D2C8D08A8F9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461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553200"/>
            <a:ext cx="1905000" cy="1524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667000" y="6630988"/>
            <a:ext cx="38100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Questions?  Call Cheryl J. Trench, 212-787-6923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1905000" cy="152400"/>
          </a:xfrm>
        </p:spPr>
        <p:txBody>
          <a:bodyPr/>
          <a:lstStyle>
            <a:lvl1pPr>
              <a:defRPr/>
            </a:lvl1pPr>
          </a:lstStyle>
          <a:p>
            <a:fld id="{83F0E804-738E-4B59-8AD9-E1AF10C408D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96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2313" y="4406901"/>
            <a:ext cx="7772401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 sz="4000" b="1" cap="all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04805" y="1371600"/>
            <a:ext cx="8489950" cy="152400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0070C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7162800" cy="1143000"/>
          </a:xfrm>
        </p:spPr>
        <p:txBody>
          <a:bodyPr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04805" y="1371600"/>
            <a:ext cx="8489950" cy="152400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0070C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661400" y="469903"/>
            <a:ext cx="136525" cy="1050925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1" y="274638"/>
            <a:ext cx="7239000" cy="1143000"/>
          </a:xfrm>
        </p:spPr>
        <p:txBody>
          <a:bodyPr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04805" y="1371600"/>
            <a:ext cx="8489950" cy="152400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0070C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661400" y="469903"/>
            <a:ext cx="136525" cy="1050925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1" y="274638"/>
            <a:ext cx="7239000" cy="1143000"/>
          </a:xfrm>
        </p:spPr>
        <p:txBody>
          <a:bodyPr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04805" y="1371600"/>
            <a:ext cx="8489950" cy="152400"/>
          </a:xfrm>
          <a:prstGeom prst="rect">
            <a:avLst/>
          </a:prstGeom>
          <a:gradFill rotWithShape="0">
            <a:gsLst>
              <a:gs pos="0">
                <a:srgbClr val="FF0000"/>
              </a:gs>
              <a:gs pos="100000">
                <a:srgbClr val="0070C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8661400" y="469903"/>
            <a:ext cx="136525" cy="1050925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65328-C801-47A8-B258-536B7DA848E8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199" y="6356354"/>
            <a:ext cx="48006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1371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24DAC-FDAC-41AD-AD2E-41AFA4CB81A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10" descr="print_c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43854" y="6248400"/>
            <a:ext cx="1200151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API Logo.bmp"/>
          <p:cNvPicPr>
            <a:picLocks noChangeAspect="1"/>
          </p:cNvPicPr>
          <p:nvPr/>
        </p:nvPicPr>
        <p:blipFill>
          <a:blip r:embed="rId14" cstate="print"/>
          <a:srcRect t="30612"/>
          <a:stretch>
            <a:fillRect/>
          </a:stretch>
        </p:blipFill>
        <p:spPr bwMode="auto">
          <a:xfrm>
            <a:off x="0" y="0"/>
            <a:ext cx="1397001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553200"/>
            <a:ext cx="19050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67000" y="6630988"/>
            <a:ext cx="38100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  <a:latin typeface="Times New Roman" pitchFamily="18" charset="0"/>
              </a:rPr>
              <a:t>Questions?  Call Cheryl J. Trench, 212-787-6923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53200"/>
            <a:ext cx="19050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A07A84EE-7C84-4907-99CD-45202523AA5F}" type="slidenum">
              <a:rPr lang="en-US">
                <a:solidFill>
                  <a:srgbClr val="000000"/>
                </a:solidFill>
                <a:latin typeface="Times New Roman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182563" y="-48735"/>
            <a:ext cx="13051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Alleg</a:t>
            </a:r>
            <a:r>
              <a:rPr lang="en-US" sz="2800" i="1" dirty="0">
                <a:solidFill>
                  <a:srgbClr val="0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r</a:t>
            </a:r>
            <a:r>
              <a:rPr lang="en-US" sz="2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</a:t>
            </a:r>
          </a:p>
        </p:txBody>
      </p:sp>
      <p:sp>
        <p:nvSpPr>
          <p:cNvPr id="11" name="Line 9"/>
          <p:cNvSpPr>
            <a:spLocks noChangeShapeType="1"/>
          </p:cNvSpPr>
          <p:nvPr userDrawn="1"/>
        </p:nvSpPr>
        <p:spPr bwMode="auto">
          <a:xfrm>
            <a:off x="1275480" y="337519"/>
            <a:ext cx="118845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 userDrawn="1"/>
        </p:nvSpPr>
        <p:spPr bwMode="auto">
          <a:xfrm>
            <a:off x="954846" y="321992"/>
            <a:ext cx="143981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Energy Consulting</a:t>
            </a:r>
          </a:p>
        </p:txBody>
      </p:sp>
    </p:spTree>
    <p:extLst>
      <p:ext uri="{BB962C8B-B14F-4D97-AF65-F5344CB8AC3E}">
        <p14:creationId xmlns:p14="http://schemas.microsoft.com/office/powerpoint/2010/main" val="1656804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Monotype Sorts" pitchFamily="2" charset="2"/>
        <a:buChar char="Z"/>
        <a:defRPr sz="24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Monotype Sorts" pitchFamily="2" charset="2"/>
        <a:buChar char="Û"/>
        <a:defRPr sz="20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Monotype Sorts" pitchFamily="2" charset="2"/>
        <a:buChar char="4"/>
        <a:defRPr sz="20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i.org/oil-and-natural-gas-overview/transporting-oil-and-natural-gas/pipeline-performance-ppts/ppts-related-files/ppts-advisories" TargetMode="Externa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from PPTS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857999" cy="17526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Cheryl J. Trench</a:t>
            </a:r>
          </a:p>
          <a:p>
            <a:r>
              <a:rPr lang="en-US" dirty="0" smtClean="0"/>
              <a:t>Allegro Energy Consulting</a:t>
            </a:r>
          </a:p>
          <a:p>
            <a:r>
              <a:rPr lang="en-US" dirty="0" smtClean="0"/>
              <a:t>Presented at the PPTS Workshop</a:t>
            </a:r>
          </a:p>
          <a:p>
            <a:r>
              <a:rPr lang="en-US" dirty="0" smtClean="0"/>
              <a:t>Houston,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5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Third Party Excavation Releases </a:t>
            </a:r>
            <a:br>
              <a:rPr lang="en-US" b="1" dirty="0" smtClean="0"/>
            </a:br>
            <a:r>
              <a:rPr lang="en-US" b="1" dirty="0" smtClean="0"/>
              <a:t>from Onshore Pipelines</a:t>
            </a:r>
            <a:endParaRPr lang="en-US" b="1" dirty="0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689670423"/>
              </p:ext>
            </p:extLst>
          </p:nvPr>
        </p:nvGraphicFramePr>
        <p:xfrm>
          <a:off x="5029200" y="1981200"/>
          <a:ext cx="37338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3420738015"/>
              </p:ext>
            </p:extLst>
          </p:nvPr>
        </p:nvGraphicFramePr>
        <p:xfrm>
          <a:off x="533400" y="1828800"/>
          <a:ext cx="41148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4"/>
          <p:cNvSpPr/>
          <p:nvPr/>
        </p:nvSpPr>
        <p:spPr>
          <a:xfrm>
            <a:off x="1219200" y="6403777"/>
            <a:ext cx="5943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Source: Pipeline Performance Tracking System; excludes unregulated gathering.</a:t>
            </a:r>
          </a:p>
        </p:txBody>
      </p:sp>
    </p:spTree>
    <p:extLst>
      <p:ext uri="{BB962C8B-B14F-4D97-AF65-F5344CB8AC3E}">
        <p14:creationId xmlns:p14="http://schemas.microsoft.com/office/powerpoint/2010/main" val="94907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Material/Seam/Weld Releases </a:t>
            </a:r>
            <a:br>
              <a:rPr lang="en-US" b="1" dirty="0" smtClean="0"/>
            </a:br>
            <a:r>
              <a:rPr lang="en-US" b="1" dirty="0" smtClean="0"/>
              <a:t>from Onshore Pipelines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219200" y="6403777"/>
            <a:ext cx="5943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Source: Pipeline Performance Tracking System; excludes unregulated gathering.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22" y="1676400"/>
            <a:ext cx="82296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068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Operator Error Releases </a:t>
            </a:r>
            <a:br>
              <a:rPr lang="en-US" b="1" dirty="0" smtClean="0"/>
            </a:br>
            <a:r>
              <a:rPr lang="en-US" b="1" dirty="0" smtClean="0"/>
              <a:t>from Onshore Pipelines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219200" y="6403777"/>
            <a:ext cx="5943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Source: Pipeline Performance Tracking System; excludes unregulated gathering.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82296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034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1" y="368008"/>
            <a:ext cx="7966959" cy="1143000"/>
          </a:xfrm>
        </p:spPr>
        <p:txBody>
          <a:bodyPr/>
          <a:lstStyle/>
          <a:p>
            <a:r>
              <a:rPr lang="en-US" sz="2800" b="1" dirty="0" smtClean="0"/>
              <a:t>System Location and Risk</a:t>
            </a:r>
            <a:endParaRPr lang="en-US" sz="2800" b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97165"/>
              </p:ext>
            </p:extLst>
          </p:nvPr>
        </p:nvGraphicFramePr>
        <p:xfrm>
          <a:off x="914400" y="2901950"/>
          <a:ext cx="6604000" cy="290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Document" r:id="rId3" imgW="7860056" imgH="3456401" progId="Word.Document.8">
                  <p:embed/>
                </p:oleObj>
              </mc:Choice>
              <mc:Fallback>
                <p:oleObj name="Document" r:id="rId3" imgW="7860056" imgH="345640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901950"/>
                        <a:ext cx="6604000" cy="290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143000" y="1676400"/>
            <a:ext cx="6172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Facilities piping: more of them, but </a:t>
            </a:r>
            <a:r>
              <a:rPr lang="en-US" sz="2000" b="1" dirty="0" smtClean="0"/>
              <a:t>smaller in volume.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1143000" y="2133600"/>
            <a:ext cx="53923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Calibri" pitchFamily="34" charset="0"/>
              </a:rPr>
              <a:t>Onshore pipe: fewer of them, but larger</a:t>
            </a:r>
          </a:p>
        </p:txBody>
      </p:sp>
      <p:sp>
        <p:nvSpPr>
          <p:cNvPr id="7" name="Rectangle 6"/>
          <p:cNvSpPr/>
          <p:nvPr/>
        </p:nvSpPr>
        <p:spPr>
          <a:xfrm>
            <a:off x="1143000" y="5414664"/>
            <a:ext cx="6172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-% means non-zero value amounting to less than ½ of 1%</a:t>
            </a:r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Source: Pipeline Performance Tracking System</a:t>
            </a:r>
          </a:p>
        </p:txBody>
      </p:sp>
    </p:spTree>
    <p:extLst>
      <p:ext uri="{BB962C8B-B14F-4D97-AF65-F5344CB8AC3E}">
        <p14:creationId xmlns:p14="http://schemas.microsoft.com/office/powerpoint/2010/main" val="19130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Equipment Failures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76962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From PPTS, we learn that:</a:t>
            </a:r>
          </a:p>
          <a:p>
            <a:pPr lvl="1"/>
            <a:r>
              <a:rPr lang="en-US" dirty="0" smtClean="0"/>
              <a:t>Seal </a:t>
            </a:r>
            <a:r>
              <a:rPr lang="en-US" dirty="0"/>
              <a:t>or packing failure is the leading cause </a:t>
            </a:r>
            <a:r>
              <a:rPr lang="en-US" dirty="0" smtClean="0"/>
              <a:t>of equipment failures, followed </a:t>
            </a:r>
            <a:r>
              <a:rPr lang="en-US" dirty="0"/>
              <a:t>by Gasket or </a:t>
            </a:r>
            <a:r>
              <a:rPr lang="en-US" dirty="0" err="1"/>
              <a:t>o-ring</a:t>
            </a:r>
            <a:r>
              <a:rPr lang="en-US" dirty="0"/>
              <a:t> failure</a:t>
            </a:r>
          </a:p>
          <a:p>
            <a:pPr lvl="1"/>
            <a:r>
              <a:rPr lang="en-US" dirty="0"/>
              <a:t>Pump most common item involved </a:t>
            </a:r>
            <a:r>
              <a:rPr lang="en-US" dirty="0" smtClean="0"/>
              <a:t>(facilities)</a:t>
            </a:r>
            <a:endParaRPr lang="en-US" dirty="0"/>
          </a:p>
          <a:p>
            <a:pPr lvl="1"/>
            <a:r>
              <a:rPr lang="en-US" dirty="0"/>
              <a:t>Valve </a:t>
            </a:r>
            <a:r>
              <a:rPr lang="en-US" dirty="0" smtClean="0"/>
              <a:t>most </a:t>
            </a:r>
            <a:r>
              <a:rPr lang="en-US" dirty="0"/>
              <a:t>common item involved </a:t>
            </a:r>
            <a:r>
              <a:rPr lang="en-US" dirty="0" smtClean="0"/>
              <a:t>for </a:t>
            </a:r>
            <a:r>
              <a:rPr lang="en-US" dirty="0"/>
              <a:t>onshore </a:t>
            </a:r>
            <a:r>
              <a:rPr lang="en-US" dirty="0" smtClean="0"/>
              <a:t>pipe, and 2</a:t>
            </a:r>
            <a:r>
              <a:rPr lang="en-US" baseline="30000" dirty="0" smtClean="0"/>
              <a:t>nd</a:t>
            </a:r>
            <a:r>
              <a:rPr lang="en-US" dirty="0" smtClean="0"/>
              <a:t>-ranked item in facilities, so it is tied with pump overall</a:t>
            </a:r>
          </a:p>
          <a:p>
            <a:pPr lvl="1"/>
            <a:r>
              <a:rPr lang="en-US" dirty="0" smtClean="0"/>
              <a:t>New info on contributing factors (since 2009)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72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Operator Error/Incorrect Operation</a:t>
            </a:r>
            <a:endParaRPr lang="en-US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1524000"/>
            <a:ext cx="7924800" cy="1165225"/>
          </a:xfrm>
        </p:spPr>
        <p:txBody>
          <a:bodyPr/>
          <a:lstStyle/>
          <a:p>
            <a:r>
              <a:rPr lang="en-US" dirty="0" smtClean="0"/>
              <a:t>Looked at PPTS data -- more in-depth questions</a:t>
            </a:r>
          </a:p>
          <a:p>
            <a:r>
              <a:rPr lang="en-US" dirty="0" smtClean="0"/>
              <a:t>Looked at all incidents, not just on ROW</a:t>
            </a:r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531535"/>
            <a:ext cx="7761527" cy="368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770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Operator Error: Findings from PPTS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80772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Almost 79% of incidents cited “Failure to Follow Procedure” as </a:t>
            </a:r>
            <a:r>
              <a:rPr lang="en-US" dirty="0" smtClean="0"/>
              <a:t>“Nature of Failure”</a:t>
            </a:r>
            <a:endParaRPr lang="en-US" dirty="0"/>
          </a:p>
          <a:p>
            <a:pPr lvl="1"/>
            <a:r>
              <a:rPr lang="en-US" dirty="0"/>
              <a:t>Rather than </a:t>
            </a:r>
            <a:r>
              <a:rPr lang="en-US" dirty="0" smtClean="0"/>
              <a:t>“Inadequate Procedure” </a:t>
            </a:r>
            <a:r>
              <a:rPr lang="en-US" dirty="0"/>
              <a:t>or </a:t>
            </a:r>
            <a:r>
              <a:rPr lang="en-US" dirty="0" smtClean="0"/>
              <a:t>“No </a:t>
            </a:r>
            <a:r>
              <a:rPr lang="en-US" dirty="0"/>
              <a:t>Procedure </a:t>
            </a:r>
            <a:r>
              <a:rPr lang="en-US" dirty="0" smtClean="0"/>
              <a:t>Available”</a:t>
            </a:r>
            <a:endParaRPr lang="en-US" dirty="0"/>
          </a:p>
          <a:p>
            <a:r>
              <a:rPr lang="en-US" dirty="0"/>
              <a:t>Majority of incidents involved Crude Oil</a:t>
            </a:r>
          </a:p>
          <a:p>
            <a:pPr lvl="1"/>
            <a:r>
              <a:rPr lang="en-US" dirty="0"/>
              <a:t>Disproportionate to amount of crude oil mileage</a:t>
            </a:r>
          </a:p>
          <a:p>
            <a:r>
              <a:rPr lang="en-US" dirty="0"/>
              <a:t>Steady increase in releases involving </a:t>
            </a:r>
            <a:r>
              <a:rPr lang="en-US" dirty="0" smtClean="0"/>
              <a:t>OQ-covered </a:t>
            </a:r>
            <a:r>
              <a:rPr lang="en-US" dirty="0"/>
              <a:t>tasks</a:t>
            </a:r>
          </a:p>
          <a:p>
            <a:pPr lvl="1"/>
            <a:r>
              <a:rPr lang="en-US" dirty="0"/>
              <a:t>Findings to be shared with OQ group</a:t>
            </a:r>
          </a:p>
          <a:p>
            <a:r>
              <a:rPr lang="en-US" dirty="0"/>
              <a:t>DMT working on short paper to publish findings</a:t>
            </a:r>
          </a:p>
        </p:txBody>
      </p:sp>
    </p:spTree>
    <p:extLst>
      <p:ext uri="{BB962C8B-B14F-4D97-AF65-F5344CB8AC3E}">
        <p14:creationId xmlns:p14="http://schemas.microsoft.com/office/powerpoint/2010/main" val="329986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Conclusions on Recent Data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8305800" cy="4525963"/>
          </a:xfrm>
        </p:spPr>
        <p:txBody>
          <a:bodyPr>
            <a:normAutofit/>
          </a:bodyPr>
          <a:lstStyle/>
          <a:p>
            <a:r>
              <a:rPr lang="en-US" dirty="0"/>
              <a:t>Steady increases in number of releases since 2011</a:t>
            </a:r>
          </a:p>
          <a:p>
            <a:r>
              <a:rPr lang="en-US" dirty="0"/>
              <a:t>Increasing release volumes driven by few large release incidents</a:t>
            </a:r>
          </a:p>
          <a:p>
            <a:r>
              <a:rPr lang="en-US" dirty="0"/>
              <a:t>Areas of focus</a:t>
            </a:r>
          </a:p>
          <a:p>
            <a:pPr lvl="1"/>
            <a:r>
              <a:rPr lang="en-US" dirty="0"/>
              <a:t>Equipment Failure</a:t>
            </a:r>
          </a:p>
          <a:p>
            <a:pPr lvl="1"/>
            <a:r>
              <a:rPr lang="en-US" dirty="0"/>
              <a:t>Incorrect Operations</a:t>
            </a:r>
          </a:p>
          <a:p>
            <a:pPr lvl="1"/>
            <a:r>
              <a:rPr lang="en-US" dirty="0" smtClean="0"/>
              <a:t>Material, Seam and Weld </a:t>
            </a:r>
            <a:r>
              <a:rPr lang="en-US" dirty="0" smtClean="0"/>
              <a:t>Failure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04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Peer Comparisons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83058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Choice: Everything </a:t>
            </a:r>
            <a:r>
              <a:rPr lang="en-US" dirty="0" smtClean="0"/>
              <a:t>reported to PPTS or only incidents also reported to PHMSA</a:t>
            </a:r>
          </a:p>
          <a:p>
            <a:pPr lvl="1"/>
            <a:r>
              <a:rPr lang="en-US" dirty="0" smtClean="0"/>
              <a:t>Difference: unregulated gathering other non-jurisdictional</a:t>
            </a:r>
            <a:endParaRPr lang="en-US" dirty="0"/>
          </a:p>
          <a:p>
            <a:r>
              <a:rPr lang="en-US" dirty="0" smtClean="0"/>
              <a:t>By operator size class (quartile)</a:t>
            </a:r>
          </a:p>
          <a:p>
            <a:r>
              <a:rPr lang="en-US" dirty="0" smtClean="0"/>
              <a:t>Per mile and per barrel-mile</a:t>
            </a:r>
          </a:p>
          <a:p>
            <a:r>
              <a:rPr lang="en-US" dirty="0" smtClean="0"/>
              <a:t>All locations and pipe-only</a:t>
            </a:r>
          </a:p>
          <a:p>
            <a:r>
              <a:rPr lang="en-US" dirty="0" smtClean="0"/>
              <a:t>All commodities, crude oil and refined product</a:t>
            </a:r>
            <a:endParaRPr lang="en-US" dirty="0"/>
          </a:p>
          <a:p>
            <a:r>
              <a:rPr lang="en-US" dirty="0" smtClean="0"/>
              <a:t>Operator’s record, each other operator’s record (</a:t>
            </a:r>
            <a:r>
              <a:rPr lang="en-US" dirty="0"/>
              <a:t>b</a:t>
            </a:r>
            <a:r>
              <a:rPr lang="en-US" dirty="0" smtClean="0"/>
              <a:t>linded)</a:t>
            </a:r>
          </a:p>
          <a:p>
            <a:r>
              <a:rPr lang="en-US" dirty="0" smtClean="0"/>
              <a:t>Average, median, 25</a:t>
            </a:r>
            <a:r>
              <a:rPr lang="en-US" baseline="30000" dirty="0" smtClean="0"/>
              <a:t>th</a:t>
            </a:r>
            <a:r>
              <a:rPr lang="en-US" dirty="0" smtClean="0"/>
              <a:t> percentile, 75</a:t>
            </a:r>
            <a:r>
              <a:rPr lang="en-US" baseline="30000" dirty="0" smtClean="0"/>
              <a:t>th</a:t>
            </a:r>
            <a:r>
              <a:rPr lang="en-US" dirty="0" smtClean="0"/>
              <a:t> percentile</a:t>
            </a:r>
          </a:p>
          <a:p>
            <a:r>
              <a:rPr lang="en-US" dirty="0" smtClean="0"/>
              <a:t>Three-year average in charts</a:t>
            </a:r>
          </a:p>
          <a:p>
            <a:r>
              <a:rPr lang="en-US" dirty="0" smtClean="0"/>
              <a:t>Table of three-year average, plus table of latest year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38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667000" y="6599089"/>
            <a:ext cx="3810000" cy="1524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Questions?  Call Cheryl J. Trench, 212-787-6923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PHMSA-Only for CJTPL</a:t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Spills From All Locations For </a:t>
            </a:r>
            <a:r>
              <a:rPr lang="en-US" sz="1800" dirty="0" smtClean="0"/>
              <a:t>All Commodities: </a:t>
            </a:r>
            <a:br>
              <a:rPr lang="en-US" sz="1800" dirty="0" smtClean="0"/>
            </a:br>
            <a:r>
              <a:rPr lang="en-US" sz="1800" dirty="0" smtClean="0"/>
              <a:t>2011-2013 Incidents/Thousand Miles and Volumes/Mile</a:t>
            </a:r>
            <a:endParaRPr lang="en-US" sz="1800" dirty="0"/>
          </a:p>
        </p:txBody>
      </p:sp>
      <p:sp>
        <p:nvSpPr>
          <p:cNvPr id="326661" name="Text Box 5"/>
          <p:cNvSpPr txBox="1">
            <a:spLocks noChangeArrowheads="1"/>
          </p:cNvSpPr>
          <p:nvPr/>
        </p:nvSpPr>
        <p:spPr bwMode="auto">
          <a:xfrm>
            <a:off x="1219200" y="1349375"/>
            <a:ext cx="2079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>
                <a:solidFill>
                  <a:srgbClr val="000000"/>
                </a:solidFill>
                <a:latin typeface="Times New Roman" pitchFamily="18" charset="0"/>
              </a:rPr>
              <a:t>Largest Operators</a:t>
            </a:r>
          </a:p>
        </p:txBody>
      </p:sp>
      <p:sp>
        <p:nvSpPr>
          <p:cNvPr id="326662" name="Text Box 6"/>
          <p:cNvSpPr txBox="1">
            <a:spLocks noChangeArrowheads="1"/>
          </p:cNvSpPr>
          <p:nvPr/>
        </p:nvSpPr>
        <p:spPr bwMode="auto">
          <a:xfrm>
            <a:off x="5646738" y="1349375"/>
            <a:ext cx="21764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>
                <a:solidFill>
                  <a:srgbClr val="000000"/>
                </a:solidFill>
                <a:latin typeface="Times New Roman" pitchFamily="18" charset="0"/>
              </a:rPr>
              <a:t>Smallest Operators</a:t>
            </a:r>
          </a:p>
        </p:txBody>
      </p:sp>
      <p:sp>
        <p:nvSpPr>
          <p:cNvPr id="326663" name="Line 7"/>
          <p:cNvSpPr>
            <a:spLocks noChangeShapeType="1"/>
          </p:cNvSpPr>
          <p:nvPr/>
        </p:nvSpPr>
        <p:spPr bwMode="auto">
          <a:xfrm>
            <a:off x="3289300" y="1547813"/>
            <a:ext cx="2438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26664" name="Text Box 8"/>
          <p:cNvSpPr txBox="1">
            <a:spLocks noChangeArrowheads="1"/>
          </p:cNvSpPr>
          <p:nvPr/>
        </p:nvSpPr>
        <p:spPr bwMode="auto">
          <a:xfrm rot="-5400000">
            <a:off x="-498475" y="2435225"/>
            <a:ext cx="20955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Arial" charset="0"/>
              </a:rPr>
              <a:t>Incidents/‘000 Miles</a:t>
            </a:r>
          </a:p>
        </p:txBody>
      </p:sp>
      <p:sp>
        <p:nvSpPr>
          <p:cNvPr id="326665" name="Text Box 9"/>
          <p:cNvSpPr txBox="1">
            <a:spLocks noChangeArrowheads="1"/>
          </p:cNvSpPr>
          <p:nvPr/>
        </p:nvSpPr>
        <p:spPr bwMode="auto">
          <a:xfrm rot="-5400000">
            <a:off x="-121444" y="4479132"/>
            <a:ext cx="13382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Arial" charset="0"/>
              </a:rPr>
              <a:t>Barrels/Mile</a:t>
            </a:r>
          </a:p>
        </p:txBody>
      </p:sp>
      <p:sp>
        <p:nvSpPr>
          <p:cNvPr id="326666" name="Rectangle 10"/>
          <p:cNvSpPr>
            <a:spLocks noChangeArrowheads="1"/>
          </p:cNvSpPr>
          <p:nvPr/>
        </p:nvSpPr>
        <p:spPr bwMode="auto">
          <a:xfrm>
            <a:off x="6184900" y="5545138"/>
            <a:ext cx="1562100" cy="4635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latin typeface="Arial" charset="0"/>
              </a:rPr>
              <a:t>System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latin typeface="Arial" charset="0"/>
              </a:rPr>
              <a:t>&lt;</a:t>
            </a:r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0.7K </a:t>
            </a:r>
            <a:r>
              <a:rPr lang="en-US" sz="1400" b="1" dirty="0">
                <a:solidFill>
                  <a:srgbClr val="000000"/>
                </a:solidFill>
                <a:latin typeface="Arial" charset="0"/>
              </a:rPr>
              <a:t>Miles</a:t>
            </a:r>
          </a:p>
        </p:txBody>
      </p:sp>
      <p:sp>
        <p:nvSpPr>
          <p:cNvPr id="326667" name="Rectangle 11"/>
          <p:cNvSpPr>
            <a:spLocks noChangeArrowheads="1"/>
          </p:cNvSpPr>
          <p:nvPr/>
        </p:nvSpPr>
        <p:spPr bwMode="auto">
          <a:xfrm>
            <a:off x="3073400" y="5545138"/>
            <a:ext cx="1392238" cy="463550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latin typeface="Arial" charset="0"/>
              </a:rPr>
              <a:t>System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2.5-6.2K Miles</a:t>
            </a:r>
            <a:endParaRPr lang="en-US" sz="14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6668" name="Rectangle 12"/>
          <p:cNvSpPr>
            <a:spLocks noChangeArrowheads="1"/>
          </p:cNvSpPr>
          <p:nvPr/>
        </p:nvSpPr>
        <p:spPr bwMode="auto">
          <a:xfrm>
            <a:off x="4633273" y="5545138"/>
            <a:ext cx="1391305" cy="463550"/>
          </a:xfrm>
          <a:prstGeom prst="rect">
            <a:avLst/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latin typeface="Arial" charset="0"/>
              </a:rPr>
              <a:t>System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0.7-2.5K Miles</a:t>
            </a:r>
            <a:endParaRPr lang="en-US" sz="14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6669" name="Rectangle 13"/>
          <p:cNvSpPr>
            <a:spLocks noChangeArrowheads="1"/>
          </p:cNvSpPr>
          <p:nvPr/>
        </p:nvSpPr>
        <p:spPr bwMode="auto">
          <a:xfrm>
            <a:off x="1341438" y="5545138"/>
            <a:ext cx="1560512" cy="454025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latin typeface="Arial" charset="0"/>
              </a:rPr>
              <a:t>System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&gt;6.2K </a:t>
            </a:r>
            <a:r>
              <a:rPr lang="en-US" sz="1400" b="1" dirty="0">
                <a:solidFill>
                  <a:srgbClr val="000000"/>
                </a:solidFill>
                <a:latin typeface="Arial" charset="0"/>
              </a:rPr>
              <a:t>Miles</a:t>
            </a:r>
          </a:p>
        </p:txBody>
      </p:sp>
      <p:sp>
        <p:nvSpPr>
          <p:cNvPr id="326670" name="Text Box 14"/>
          <p:cNvSpPr txBox="1">
            <a:spLocks noChangeArrowheads="1"/>
          </p:cNvSpPr>
          <p:nvPr/>
        </p:nvSpPr>
        <p:spPr bwMode="auto">
          <a:xfrm rot="16200000">
            <a:off x="8237588" y="2569395"/>
            <a:ext cx="153888" cy="82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Average: 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1.95</a:t>
            </a:r>
            <a:endParaRPr lang="en-US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6671" name="Text Box 15"/>
          <p:cNvSpPr txBox="1">
            <a:spLocks noChangeArrowheads="1"/>
          </p:cNvSpPr>
          <p:nvPr/>
        </p:nvSpPr>
        <p:spPr bwMode="auto">
          <a:xfrm rot="16200000">
            <a:off x="8267750" y="2801248"/>
            <a:ext cx="153888" cy="88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25</a:t>
            </a:r>
            <a:r>
              <a:rPr lang="en-US" sz="1000" b="1" baseline="30000" dirty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 P'tile: 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1.03</a:t>
            </a:r>
            <a:endParaRPr lang="en-US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6672" name="Text Box 16"/>
          <p:cNvSpPr txBox="1">
            <a:spLocks noChangeArrowheads="1"/>
          </p:cNvSpPr>
          <p:nvPr/>
        </p:nvSpPr>
        <p:spPr bwMode="auto">
          <a:xfrm rot="16200000">
            <a:off x="8198694" y="2721109"/>
            <a:ext cx="153888" cy="766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Median: 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1.58</a:t>
            </a:r>
            <a:endParaRPr lang="en-US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6673" name="Text Box 17"/>
          <p:cNvSpPr txBox="1">
            <a:spLocks noChangeArrowheads="1"/>
          </p:cNvSpPr>
          <p:nvPr/>
        </p:nvSpPr>
        <p:spPr bwMode="auto">
          <a:xfrm rot="16200000">
            <a:off x="8270925" y="2389856"/>
            <a:ext cx="153888" cy="88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75</a:t>
            </a:r>
            <a:r>
              <a:rPr lang="en-US" sz="1000" b="1" baseline="30000" dirty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 P'tile: 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2.86</a:t>
            </a:r>
            <a:endParaRPr lang="en-US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6674" name="Text Box 18"/>
          <p:cNvSpPr txBox="1">
            <a:spLocks noChangeArrowheads="1"/>
          </p:cNvSpPr>
          <p:nvPr/>
        </p:nvSpPr>
        <p:spPr bwMode="auto">
          <a:xfrm rot="16200000">
            <a:off x="8236000" y="4714648"/>
            <a:ext cx="153888" cy="82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Average: 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0.30</a:t>
            </a:r>
            <a:endParaRPr lang="en-US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6675" name="Text Box 19"/>
          <p:cNvSpPr txBox="1">
            <a:spLocks noChangeArrowheads="1"/>
          </p:cNvSpPr>
          <p:nvPr/>
        </p:nvSpPr>
        <p:spPr bwMode="auto">
          <a:xfrm rot="16200000">
            <a:off x="8198694" y="4868408"/>
            <a:ext cx="153888" cy="766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Median: 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0.12</a:t>
            </a:r>
            <a:endParaRPr lang="en-US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6676" name="Text Box 20"/>
          <p:cNvSpPr txBox="1">
            <a:spLocks noChangeArrowheads="1"/>
          </p:cNvSpPr>
          <p:nvPr/>
        </p:nvSpPr>
        <p:spPr bwMode="auto">
          <a:xfrm rot="16200000">
            <a:off x="8267750" y="4576580"/>
            <a:ext cx="153888" cy="88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75</a:t>
            </a:r>
            <a:r>
              <a:rPr lang="en-US" sz="1000" b="1" baseline="30000" dirty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 P'tile: 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0.38</a:t>
            </a:r>
            <a:endParaRPr lang="en-US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6677" name="Text Box 21"/>
          <p:cNvSpPr txBox="1">
            <a:spLocks noChangeArrowheads="1"/>
          </p:cNvSpPr>
          <p:nvPr/>
        </p:nvSpPr>
        <p:spPr bwMode="auto">
          <a:xfrm rot="16200000">
            <a:off x="8264575" y="4946463"/>
            <a:ext cx="153888" cy="88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0" tIns="0" rIns="0" bIns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25</a:t>
            </a:r>
            <a:r>
              <a:rPr lang="en-US" sz="1000" b="1" baseline="30000" dirty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US" sz="1000" b="1" dirty="0">
                <a:solidFill>
                  <a:srgbClr val="000000"/>
                </a:solidFill>
                <a:latin typeface="Arial" charset="0"/>
              </a:rPr>
              <a:t> P'tile: </a:t>
            </a:r>
            <a:r>
              <a:rPr lang="en-US" sz="1000" b="1" dirty="0" smtClean="0">
                <a:solidFill>
                  <a:srgbClr val="000000"/>
                </a:solidFill>
                <a:latin typeface="Arial" charset="0"/>
              </a:rPr>
              <a:t>0.01</a:t>
            </a:r>
            <a:endParaRPr lang="en-US" sz="10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6678" name="Text Box 22"/>
          <p:cNvSpPr txBox="1">
            <a:spLocks noChangeArrowheads="1"/>
          </p:cNvSpPr>
          <p:nvPr/>
        </p:nvSpPr>
        <p:spPr bwMode="auto">
          <a:xfrm>
            <a:off x="931863" y="6274759"/>
            <a:ext cx="73294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000000"/>
                </a:solidFill>
                <a:latin typeface="Times New Roman" pitchFamily="18" charset="0"/>
              </a:rPr>
              <a:t>New data as of </a:t>
            </a:r>
            <a:r>
              <a:rPr lang="en-US" sz="1000" dirty="0" smtClean="0">
                <a:solidFill>
                  <a:srgbClr val="000000"/>
                </a:solidFill>
                <a:latin typeface="Times New Roman" pitchFamily="18" charset="0"/>
              </a:rPr>
              <a:t>04/13.  </a:t>
            </a:r>
            <a:r>
              <a:rPr lang="en-US" sz="1000" dirty="0">
                <a:solidFill>
                  <a:srgbClr val="000000"/>
                </a:solidFill>
                <a:latin typeface="Times New Roman" pitchFamily="18" charset="0"/>
                <a:sym typeface="Wingdings 2" pitchFamily="18" charset="2"/>
              </a:rPr>
              <a:t> </a:t>
            </a:r>
            <a:r>
              <a:rPr lang="en-US" sz="1000" dirty="0">
                <a:solidFill>
                  <a:srgbClr val="000000"/>
                </a:solidFill>
                <a:latin typeface="Times New Roman" pitchFamily="18" charset="0"/>
              </a:rPr>
              <a:t>Denotes spill volume/mile too small to plot.  </a:t>
            </a:r>
            <a:r>
              <a:rPr lang="en-US" sz="1000" dirty="0">
                <a:solidFill>
                  <a:srgbClr val="0000FF"/>
                </a:solidFill>
                <a:latin typeface="Times New Roman" pitchFamily="18" charset="0"/>
                <a:sym typeface="Wingdings" pitchFamily="2" charset="2"/>
              </a:rPr>
              <a:t> </a:t>
            </a:r>
            <a:r>
              <a:rPr lang="en-US" sz="1000" dirty="0">
                <a:solidFill>
                  <a:srgbClr val="000000"/>
                </a:solidFill>
                <a:latin typeface="Times New Roman" pitchFamily="18" charset="0"/>
              </a:rPr>
              <a:t>Denotes no spills.  Best performance = 0 barrels/mile.  Includes only operators that participated in PPTS for at least two years during </a:t>
            </a:r>
            <a:r>
              <a:rPr lang="en-US" sz="1000" dirty="0" smtClean="0">
                <a:solidFill>
                  <a:srgbClr val="000000"/>
                </a:solidFill>
                <a:latin typeface="Times New Roman" pitchFamily="18" charset="0"/>
              </a:rPr>
              <a:t>2011-13.  </a:t>
            </a:r>
            <a:r>
              <a:rPr lang="en-US" sz="1000" dirty="0">
                <a:solidFill>
                  <a:srgbClr val="000000"/>
                </a:solidFill>
                <a:latin typeface="Times New Roman" pitchFamily="18" charset="0"/>
              </a:rPr>
              <a:t>Quartile ranges reflect average annual miles operated.</a:t>
            </a:r>
          </a:p>
        </p:txBody>
      </p:sp>
      <p:sp>
        <p:nvSpPr>
          <p:cNvPr id="326679" name="AutoShape 23"/>
          <p:cNvSpPr>
            <a:spLocks noChangeArrowheads="1"/>
          </p:cNvSpPr>
          <p:nvPr/>
        </p:nvSpPr>
        <p:spPr bwMode="auto">
          <a:xfrm rot="-1613890">
            <a:off x="1252538" y="2052638"/>
            <a:ext cx="350837" cy="82550"/>
          </a:xfrm>
          <a:prstGeom prst="parallelogram">
            <a:avLst>
              <a:gd name="adj" fmla="val 10625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26691" name="AutoShape 35"/>
          <p:cNvSpPr>
            <a:spLocks noChangeArrowheads="1"/>
          </p:cNvSpPr>
          <p:nvPr/>
        </p:nvSpPr>
        <p:spPr bwMode="auto">
          <a:xfrm rot="19847541">
            <a:off x="6042722" y="2037823"/>
            <a:ext cx="406400" cy="92867"/>
          </a:xfrm>
          <a:prstGeom prst="parallelogram">
            <a:avLst>
              <a:gd name="adj" fmla="val 92754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1533" y="2018725"/>
            <a:ext cx="832279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CJTPL</a:t>
            </a:r>
          </a:p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1.54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5365044" y="2594921"/>
            <a:ext cx="0" cy="50930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TextBox 37"/>
          <p:cNvSpPr txBox="1"/>
          <p:nvPr/>
        </p:nvSpPr>
        <p:spPr>
          <a:xfrm>
            <a:off x="5015933" y="4205660"/>
            <a:ext cx="832279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CJTPL</a:t>
            </a:r>
          </a:p>
          <a:p>
            <a:pPr algn="ctr"/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0.066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432073" y="4790435"/>
            <a:ext cx="0" cy="50930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4" y="1746250"/>
            <a:ext cx="7291387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025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PPTS is about Taking Ownership</a:t>
            </a:r>
            <a:endParaRPr lang="en-US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1000" y="1828801"/>
            <a:ext cx="8534400" cy="487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Pipeline Performance Tracking System created in 1999 </a:t>
            </a:r>
          </a:p>
          <a:p>
            <a:pPr lvl="1"/>
            <a:r>
              <a:rPr lang="en-US" sz="2400" dirty="0" smtClean="0"/>
              <a:t>Releases of 5 gallons or more to soil; all releases to water</a:t>
            </a:r>
          </a:p>
          <a:p>
            <a:pPr lvl="1"/>
            <a:r>
              <a:rPr lang="en-US" sz="2400" dirty="0" smtClean="0"/>
              <a:t>Release-related information on all participant assets </a:t>
            </a:r>
          </a:p>
          <a:p>
            <a:pPr lvl="1"/>
            <a:r>
              <a:rPr lang="en-US" sz="2400" dirty="0" smtClean="0"/>
              <a:t>Participation covers about 80% of PHMSA jurisdictional mileage</a:t>
            </a:r>
          </a:p>
          <a:p>
            <a:r>
              <a:rPr lang="en-US" sz="2400" dirty="0" smtClean="0"/>
              <a:t>Significant changes to reports in 2000, 2003, 2007 and 2009</a:t>
            </a:r>
          </a:p>
          <a:p>
            <a:r>
              <a:rPr lang="en-US" sz="2400" dirty="0" smtClean="0"/>
              <a:t>Many of the original data fields and subsequently changed/added fields have been adopted by PHMSA</a:t>
            </a:r>
          </a:p>
          <a:p>
            <a:r>
              <a:rPr lang="en-US" sz="2400" dirty="0" smtClean="0"/>
              <a:t>Discussions between industry’s Data Mining Team and PHMSA’s data staff help identify points of common concern/interest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619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PPTS Operator Advisories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14400" y="2209800"/>
            <a:ext cx="7239000" cy="41426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>
              <a:spcBef>
                <a:spcPct val="20000"/>
              </a:spcBef>
              <a:buFont typeface="Arial" pitchFamily="34" charset="0"/>
              <a:buChar char="•"/>
              <a:defRPr sz="2800"/>
            </a:lvl1pPr>
            <a:lvl2pPr marL="742950" lvl="1" indent="-285750">
              <a:spcBef>
                <a:spcPct val="20000"/>
              </a:spcBef>
              <a:buFont typeface="Arial" pitchFamily="34" charset="0"/>
              <a:buChar char="–"/>
              <a:defRPr sz="2400"/>
            </a:lvl2pPr>
            <a:lvl3pPr marL="1143000" indent="-228600">
              <a:spcBef>
                <a:spcPct val="20000"/>
              </a:spcBef>
              <a:buFont typeface="Courier New" pitchFamily="49" charset="0"/>
              <a:buChar char="o"/>
              <a:defRPr sz="2000"/>
            </a:lvl3pPr>
            <a:lvl4pPr marL="1600200" indent="-228600">
              <a:spcBef>
                <a:spcPct val="20000"/>
              </a:spcBef>
              <a:buFont typeface="Wingdings" pitchFamily="2" charset="2"/>
              <a:buChar char="Ø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</a:lvl9pPr>
          </a:lstStyle>
          <a:p>
            <a:r>
              <a:rPr lang="en-US" dirty="0"/>
              <a:t>Identify Topics of Interest</a:t>
            </a:r>
          </a:p>
          <a:p>
            <a:r>
              <a:rPr lang="en-US" dirty="0"/>
              <a:t>Drill Down into Detail</a:t>
            </a:r>
          </a:p>
          <a:p>
            <a:r>
              <a:rPr lang="en-US" dirty="0"/>
              <a:t>Consult Subject Matter Experts</a:t>
            </a:r>
          </a:p>
          <a:p>
            <a:r>
              <a:rPr lang="en-US" dirty="0"/>
              <a:t>Sometimes, Gather </a:t>
            </a:r>
            <a:r>
              <a:rPr lang="en-US" dirty="0" err="1"/>
              <a:t>Add’l</a:t>
            </a:r>
            <a:r>
              <a:rPr lang="en-US" dirty="0"/>
              <a:t> Info</a:t>
            </a:r>
          </a:p>
          <a:p>
            <a:r>
              <a:rPr lang="en-US" dirty="0"/>
              <a:t>Write Advisory</a:t>
            </a:r>
          </a:p>
          <a:p>
            <a:r>
              <a:rPr lang="en-US" dirty="0"/>
              <a:t>Post </a:t>
            </a:r>
            <a:r>
              <a:rPr lang="en-US" dirty="0" smtClean="0"/>
              <a:t>to </a:t>
            </a:r>
            <a:r>
              <a:rPr lang="en-US" dirty="0"/>
              <a:t>PPTS </a:t>
            </a:r>
            <a:r>
              <a:rPr lang="en-US" dirty="0" smtClean="0"/>
              <a:t>Website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www.api.org/oil-and-natural-gas-overview/transporting-oil-and-natural-gas/pipeline-performance-ppts/ppts-related-files/ppts-advisories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86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Pipeline Performance Tracking System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358" y="1676400"/>
            <a:ext cx="6852647" cy="45720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782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do we use it for?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areas of concern → R&amp;D, analysis &amp; advisories</a:t>
            </a:r>
          </a:p>
          <a:p>
            <a:r>
              <a:rPr lang="en-US" dirty="0" smtClean="0"/>
              <a:t>Provide peer comparison reports for each participating company </a:t>
            </a:r>
          </a:p>
          <a:p>
            <a:r>
              <a:rPr lang="en-US" dirty="0" smtClean="0"/>
              <a:t>Advocate – messages about industry performance, needed changes in </a:t>
            </a:r>
            <a:r>
              <a:rPr lang="en-US" dirty="0" err="1" smtClean="0"/>
              <a:t>regs</a:t>
            </a:r>
            <a:r>
              <a:rPr lang="en-US" dirty="0" smtClean="0"/>
              <a:t> and laws, and putting new requirements in context: will </a:t>
            </a:r>
            <a:r>
              <a:rPr lang="en-US" dirty="0" smtClean="0"/>
              <a:t>they </a:t>
            </a:r>
            <a:r>
              <a:rPr lang="en-US" dirty="0" smtClean="0"/>
              <a:t>improve safety?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36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4159" y="1391697"/>
            <a:ext cx="1505152" cy="639762"/>
          </a:xfrm>
        </p:spPr>
        <p:txBody>
          <a:bodyPr/>
          <a:lstStyle/>
          <a:p>
            <a:r>
              <a:rPr lang="en-US" dirty="0" smtClean="0"/>
              <a:t>Number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8547" y="1391697"/>
            <a:ext cx="1401763" cy="639762"/>
          </a:xfrm>
        </p:spPr>
        <p:txBody>
          <a:bodyPr/>
          <a:lstStyle/>
          <a:p>
            <a:r>
              <a:rPr lang="en-US" dirty="0" smtClean="0"/>
              <a:t>Barrels</a:t>
            </a:r>
            <a:endParaRPr lang="en-US" dirty="0"/>
          </a:p>
        </p:txBody>
      </p:sp>
      <p:sp>
        <p:nvSpPr>
          <p:cNvPr id="10" name="Footer Placeholder 4"/>
          <p:cNvSpPr txBox="1">
            <a:spLocks noGrp="1"/>
          </p:cNvSpPr>
          <p:nvPr/>
        </p:nvSpPr>
        <p:spPr bwMode="auto">
          <a:xfrm>
            <a:off x="1739168" y="6412992"/>
            <a:ext cx="561486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1200" dirty="0"/>
              <a:t>Source: Pipeline Performance Tracking </a:t>
            </a:r>
            <a:r>
              <a:rPr lang="en-US" sz="1200" dirty="0" smtClean="0"/>
              <a:t>System; excludes unregulated gathering.</a:t>
            </a:r>
            <a:endParaRPr lang="en-US" sz="1200" dirty="0"/>
          </a:p>
          <a:p>
            <a:pPr algn="ctr"/>
            <a:r>
              <a:rPr lang="en-US" sz="1200" dirty="0"/>
              <a:t>Percentage decline from 1999-2001 average to </a:t>
            </a:r>
            <a:r>
              <a:rPr lang="en-US" sz="1200" dirty="0" smtClean="0"/>
              <a:t>2011-2013 </a:t>
            </a:r>
            <a:r>
              <a:rPr lang="en-US" sz="1200" dirty="0"/>
              <a:t>average.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230842" y="5864225"/>
            <a:ext cx="308770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dirty="0" smtClean="0"/>
              <a:t>Dotted lines are three-year averages</a:t>
            </a:r>
            <a:endParaRPr lang="en-US" sz="1400" dirty="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344047" y="533400"/>
            <a:ext cx="8229600" cy="633984"/>
          </a:xfrm>
        </p:spPr>
        <p:txBody>
          <a:bodyPr/>
          <a:lstStyle/>
          <a:p>
            <a:pPr algn="r" eaLnBrk="1" hangingPunct="1"/>
            <a:r>
              <a:rPr lang="en-US" sz="3200" b="1" dirty="0" smtClean="0"/>
              <a:t>Releases from Onshore Pipe, 1999-2013</a:t>
            </a:r>
            <a:endParaRPr lang="en-US" sz="2400" b="1" dirty="0" smtClean="0"/>
          </a:p>
        </p:txBody>
      </p:sp>
      <p:cxnSp>
        <p:nvCxnSpPr>
          <p:cNvPr id="14" name="Elbow Connector 13"/>
          <p:cNvCxnSpPr/>
          <p:nvPr/>
        </p:nvCxnSpPr>
        <p:spPr>
          <a:xfrm>
            <a:off x="1828800" y="2416350"/>
            <a:ext cx="2263194" cy="1566702"/>
          </a:xfrm>
          <a:prstGeom prst="bentConnector3">
            <a:avLst>
              <a:gd name="adj1" fmla="val 100944"/>
            </a:avLst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657600" y="2830369"/>
            <a:ext cx="654346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-57%</a:t>
            </a:r>
            <a:endParaRPr lang="en-US" dirty="0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7026856" y="3223467"/>
            <a:ext cx="654346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-27%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97" y="1806574"/>
            <a:ext cx="4048125" cy="395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Content Placeholder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151672506"/>
              </p:ext>
            </p:extLst>
          </p:nvPr>
        </p:nvGraphicFramePr>
        <p:xfrm>
          <a:off x="4593973" y="1827212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3727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447800"/>
            <a:ext cx="1505152" cy="639762"/>
          </a:xfrm>
        </p:spPr>
        <p:txBody>
          <a:bodyPr/>
          <a:lstStyle/>
          <a:p>
            <a:r>
              <a:rPr lang="en-US" dirty="0" smtClean="0"/>
              <a:t>Number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8791" y="1447800"/>
            <a:ext cx="1401763" cy="639762"/>
          </a:xfrm>
        </p:spPr>
        <p:txBody>
          <a:bodyPr/>
          <a:lstStyle/>
          <a:p>
            <a:r>
              <a:rPr lang="en-US" dirty="0" smtClean="0"/>
              <a:t>Barrels</a:t>
            </a:r>
            <a:endParaRPr lang="en-US" dirty="0"/>
          </a:p>
        </p:txBody>
      </p:sp>
      <p:sp>
        <p:nvSpPr>
          <p:cNvPr id="10" name="Footer Placeholder 4"/>
          <p:cNvSpPr txBox="1">
            <a:spLocks noGrp="1"/>
          </p:cNvSpPr>
          <p:nvPr/>
        </p:nvSpPr>
        <p:spPr bwMode="auto">
          <a:xfrm>
            <a:off x="1981200" y="6172002"/>
            <a:ext cx="5372829" cy="45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1200" dirty="0"/>
              <a:t>Source: Pipeline Performance Tracking </a:t>
            </a:r>
            <a:r>
              <a:rPr lang="en-US" sz="1200" dirty="0" smtClean="0"/>
              <a:t>System</a:t>
            </a:r>
          </a:p>
          <a:p>
            <a:pPr algn="ctr"/>
            <a:r>
              <a:rPr lang="en-US" sz="1200" dirty="0" smtClean="0"/>
              <a:t>Data for HVL </a:t>
            </a:r>
            <a:r>
              <a:rPr lang="en-US" sz="1200" dirty="0" err="1" smtClean="0"/>
              <a:t>Blowdown</a:t>
            </a:r>
            <a:r>
              <a:rPr lang="en-US" sz="1200" dirty="0" smtClean="0"/>
              <a:t> Volume collected since 2007</a:t>
            </a:r>
            <a:endParaRPr lang="en-US" sz="1200" dirty="0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230842" y="5864225"/>
            <a:ext cx="308770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dirty="0" smtClean="0"/>
              <a:t>Dotted lines are three-year averages</a:t>
            </a:r>
            <a:endParaRPr lang="en-US" sz="1400" dirty="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344047" y="533400"/>
            <a:ext cx="8229600" cy="633984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en-US" sz="3200" b="1" dirty="0" smtClean="0"/>
              <a:t>Recent Record:</a:t>
            </a:r>
            <a:br>
              <a:rPr lang="en-US" sz="3200" b="1" dirty="0" smtClean="0"/>
            </a:br>
            <a:r>
              <a:rPr lang="en-US" sz="3200" b="1" dirty="0" smtClean="0"/>
              <a:t>Releases from Onshore Pipe, 2007-2013</a:t>
            </a:r>
            <a:endParaRPr lang="en-US" sz="2400" b="1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49437"/>
            <a:ext cx="8285163" cy="401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069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Number of Onshore Pipeline Releases </a:t>
            </a:r>
            <a:endParaRPr lang="en-US" b="1" dirty="0"/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1905000" y="1743799"/>
            <a:ext cx="1540933" cy="3794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100" b="1" dirty="0" smtClean="0"/>
              <a:t>1999-2013</a:t>
            </a:r>
            <a:endParaRPr lang="en-US" b="1" dirty="0"/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706813" y="3123514"/>
            <a:ext cx="654346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-57%</a:t>
            </a:r>
            <a:endParaRPr lang="en-US" dirty="0"/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6248400" y="1734998"/>
            <a:ext cx="1608667" cy="3970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 smtClean="0"/>
              <a:t>2007-2013</a:t>
            </a:r>
            <a:endParaRPr lang="en-US" sz="2200" b="1" dirty="0"/>
          </a:p>
        </p:txBody>
      </p:sp>
      <p:sp>
        <p:nvSpPr>
          <p:cNvPr id="15" name="Footer Placeholder 4"/>
          <p:cNvSpPr txBox="1">
            <a:spLocks noGrp="1"/>
          </p:cNvSpPr>
          <p:nvPr/>
        </p:nvSpPr>
        <p:spPr bwMode="auto">
          <a:xfrm>
            <a:off x="1739168" y="6412992"/>
            <a:ext cx="561486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1200" dirty="0"/>
              <a:t>Source: Pipeline Performance Tracking </a:t>
            </a:r>
            <a:r>
              <a:rPr lang="en-US" sz="1200" dirty="0" smtClean="0"/>
              <a:t>System; excludes unregulated gathering.</a:t>
            </a:r>
            <a:endParaRPr lang="en-US" sz="1200" dirty="0"/>
          </a:p>
          <a:p>
            <a:pPr algn="ctr"/>
            <a:r>
              <a:rPr lang="en-US" sz="1200" dirty="0"/>
              <a:t>Percentage decline from 1999-2001 average to </a:t>
            </a:r>
            <a:r>
              <a:rPr lang="en-US" sz="1200" dirty="0" smtClean="0"/>
              <a:t>2011-2013 </a:t>
            </a:r>
            <a:r>
              <a:rPr lang="en-US" sz="1200" dirty="0"/>
              <a:t>average.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3230842" y="5864225"/>
            <a:ext cx="308770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dirty="0" smtClean="0"/>
              <a:t>Dotted lines are three-year averages</a:t>
            </a:r>
            <a:endParaRPr lang="en-US" sz="1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56" y="1962150"/>
            <a:ext cx="822960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75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Corrosion Releases </a:t>
            </a:r>
            <a:br>
              <a:rPr lang="en-US" b="1" dirty="0" smtClean="0"/>
            </a:br>
            <a:r>
              <a:rPr lang="en-US" b="1" dirty="0" smtClean="0"/>
              <a:t>from Onshore Pipelines</a:t>
            </a:r>
            <a:endParaRPr lang="en-US" b="1" dirty="0"/>
          </a:p>
        </p:txBody>
      </p:sp>
      <p:sp>
        <p:nvSpPr>
          <p:cNvPr id="13" name="Rectangle 12"/>
          <p:cNvSpPr/>
          <p:nvPr/>
        </p:nvSpPr>
        <p:spPr>
          <a:xfrm>
            <a:off x="1219200" y="6403777"/>
            <a:ext cx="5943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Source: Pipeline Performance Tracking System; excludes unregulated gathering.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2600"/>
            <a:ext cx="82296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21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Equipment-Related Releases </a:t>
            </a:r>
            <a:br>
              <a:rPr lang="en-US" b="1" dirty="0" smtClean="0"/>
            </a:br>
            <a:r>
              <a:rPr lang="en-US" b="1" dirty="0" smtClean="0"/>
              <a:t>from Onshore Pipelines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219200" y="6403777"/>
            <a:ext cx="5943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Source: Pipeline Performance Tracking System; excludes unregulated gathering.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82296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060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 API-AOPL Template Oct 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divMaster">
  <a:themeElements>
    <a:clrScheme name="IndivMaster 9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0FF"/>
      </a:accent1>
      <a:accent2>
        <a:srgbClr val="00FFFF"/>
      </a:accent2>
      <a:accent3>
        <a:srgbClr val="FFFFFF"/>
      </a:accent3>
      <a:accent4>
        <a:srgbClr val="000000"/>
      </a:accent4>
      <a:accent5>
        <a:srgbClr val="FFAAFF"/>
      </a:accent5>
      <a:accent6>
        <a:srgbClr val="00E7E7"/>
      </a:accent6>
      <a:hlink>
        <a:srgbClr val="0000FF"/>
      </a:hlink>
      <a:folHlink>
        <a:srgbClr val="FFFF0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Indiv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iv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div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iv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iv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iv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iv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ivMaster 8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00FF"/>
        </a:accent1>
        <a:accent2>
          <a:srgbClr val="6600FF"/>
        </a:accent2>
        <a:accent3>
          <a:srgbClr val="AAAAFF"/>
        </a:accent3>
        <a:accent4>
          <a:srgbClr val="DADADA"/>
        </a:accent4>
        <a:accent5>
          <a:srgbClr val="FFAAFF"/>
        </a:accent5>
        <a:accent6>
          <a:srgbClr val="5C00E7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divMaster 9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0FF"/>
        </a:accent1>
        <a:accent2>
          <a:srgbClr val="00FFFF"/>
        </a:accent2>
        <a:accent3>
          <a:srgbClr val="FFFFFF"/>
        </a:accent3>
        <a:accent4>
          <a:srgbClr val="000000"/>
        </a:accent4>
        <a:accent5>
          <a:srgbClr val="FFAAFF"/>
        </a:accent5>
        <a:accent6>
          <a:srgbClr val="00E7E7"/>
        </a:accent6>
        <a:hlink>
          <a:srgbClr val="0000FF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API-AOPL Template August 2012</Template>
  <TotalTime>3953</TotalTime>
  <Words>796</Words>
  <Application>Microsoft Office PowerPoint</Application>
  <PresentationFormat>On-screen Show (4:3)</PresentationFormat>
  <Paragraphs>132</Paragraphs>
  <Slides>20</Slides>
  <Notes>1</Notes>
  <HiddenSlides>3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New API-AOPL Template Oct 2009</vt:lpstr>
      <vt:lpstr>IndivMaster</vt:lpstr>
      <vt:lpstr>Document</vt:lpstr>
      <vt:lpstr>Learning from PPTS</vt:lpstr>
      <vt:lpstr>PPTS is about Taking Ownership</vt:lpstr>
      <vt:lpstr>Pipeline Performance Tracking System</vt:lpstr>
      <vt:lpstr>What do we use it for?</vt:lpstr>
      <vt:lpstr>Releases from Onshore Pipe, 1999-2013</vt:lpstr>
      <vt:lpstr>Recent Record: Releases from Onshore Pipe, 2007-2013</vt:lpstr>
      <vt:lpstr>Number of Onshore Pipeline Releases </vt:lpstr>
      <vt:lpstr>Corrosion Releases  from Onshore Pipelines</vt:lpstr>
      <vt:lpstr>Equipment-Related Releases  from Onshore Pipelines</vt:lpstr>
      <vt:lpstr>Third Party Excavation Releases  from Onshore Pipelines</vt:lpstr>
      <vt:lpstr>Material/Seam/Weld Releases  from Onshore Pipelines</vt:lpstr>
      <vt:lpstr>Operator Error Releases  from Onshore Pipelines</vt:lpstr>
      <vt:lpstr>System Location and Risk</vt:lpstr>
      <vt:lpstr>Equipment Failures</vt:lpstr>
      <vt:lpstr>Operator Error/Incorrect Operation</vt:lpstr>
      <vt:lpstr>Operator Error: Findings from PPTS</vt:lpstr>
      <vt:lpstr>Conclusions on Recent Data</vt:lpstr>
      <vt:lpstr>Peer Comparisons</vt:lpstr>
      <vt:lpstr>PHMSA-Only for CJTPL Spills From All Locations For All Commodities:  2011-2013 Incidents/Thousand Miles and Volumes/Mile</vt:lpstr>
      <vt:lpstr>PPTS Operator Advisories</vt:lpstr>
    </vt:vector>
  </TitlesOfParts>
  <Company>API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Hazardous Liquids Pipeline Industry; Improving the Use of Data</dc:title>
  <dc:creator>lidiakpt</dc:creator>
  <cp:lastModifiedBy>Cheryl</cp:lastModifiedBy>
  <cp:revision>115</cp:revision>
  <cp:lastPrinted>2013-06-20T11:38:24Z</cp:lastPrinted>
  <dcterms:created xsi:type="dcterms:W3CDTF">2012-10-15T19:59:47Z</dcterms:created>
  <dcterms:modified xsi:type="dcterms:W3CDTF">2015-01-26T22:34:37Z</dcterms:modified>
</cp:coreProperties>
</file>